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emf" ContentType="image/x-emf"/>
  <Default Extension="wdp" ContentType="image/vnd.ms-photo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7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703" r:id="rId1"/>
    <p:sldMasterId id="2147483711" r:id="rId2"/>
    <p:sldMasterId id="2147483719" r:id="rId3"/>
    <p:sldMasterId id="2147483727" r:id="rId4"/>
    <p:sldMasterId id="2147483735" r:id="rId5"/>
    <p:sldMasterId id="2147483744" r:id="rId6"/>
    <p:sldMasterId id="2147483751" r:id="rId7"/>
    <p:sldMasterId id="2147483762" r:id="rId8"/>
    <p:sldMasterId id="2147483769" r:id="rId9"/>
    <p:sldMasterId id="2147483777" r:id="rId10"/>
    <p:sldMasterId id="2147483784" r:id="rId11"/>
    <p:sldMasterId id="2147484838" r:id="rId12"/>
    <p:sldMasterId id="2147484849" r:id="rId13"/>
  </p:sldMasterIdLst>
  <p:notesMasterIdLst>
    <p:notesMasterId r:id="rId14"/>
  </p:notesMasterIdLst>
  <p:handoutMasterIdLst>
    <p:handoutMasterId r:id="rId15"/>
  </p:handoutMasterIdLst>
  <p:sldIdLst>
    <p:sldId id="329" r:id="rId16"/>
    <p:sldId id="367" r:id="rId17"/>
    <p:sldId id="378" r:id="rId18"/>
    <p:sldId id="379" r:id="rId19"/>
    <p:sldId id="380" r:id="rId20"/>
    <p:sldId id="416" r:id="rId21"/>
    <p:sldId id="417" r:id="rId22"/>
    <p:sldId id="418" r:id="rId23"/>
    <p:sldId id="422" r:id="rId24"/>
    <p:sldId id="423" r:id="rId25"/>
    <p:sldId id="362" r:id="rId26"/>
    <p:sldId id="429" r:id="rId27"/>
    <p:sldId id="432" r:id="rId28"/>
    <p:sldId id="435" r:id="rId29"/>
    <p:sldId id="438" r:id="rId30"/>
    <p:sldId id="441" r:id="rId31"/>
    <p:sldId id="444" r:id="rId32"/>
    <p:sldId id="447" r:id="rId33"/>
    <p:sldId id="450" r:id="rId34"/>
    <p:sldId id="453" r:id="rId35"/>
    <p:sldId id="456" r:id="rId36"/>
    <p:sldId id="459" r:id="rId37"/>
    <p:sldId id="462" r:id="rId38"/>
    <p:sldId id="465" r:id="rId39"/>
    <p:sldId id="468" r:id="rId40"/>
    <p:sldId id="471" r:id="rId41"/>
    <p:sldId id="474" r:id="rId42"/>
    <p:sldId id="477" r:id="rId43"/>
    <p:sldId id="480" r:id="rId44"/>
    <p:sldId id="483" r:id="rId45"/>
    <p:sldId id="486" r:id="rId46"/>
    <p:sldId id="489" r:id="rId47"/>
    <p:sldId id="492" r:id="rId48"/>
    <p:sldId id="495" r:id="rId49"/>
    <p:sldId id="498" r:id="rId50"/>
    <p:sldId id="501" r:id="rId51"/>
    <p:sldId id="504" r:id="rId52"/>
    <p:sldId id="507" r:id="rId53"/>
    <p:sldId id="510" r:id="rId54"/>
    <p:sldId id="513" r:id="rId55"/>
    <p:sldId id="516" r:id="rId56"/>
    <p:sldId id="519" r:id="rId57"/>
    <p:sldId id="522" r:id="rId58"/>
    <p:sldId id="525" r:id="rId59"/>
    <p:sldId id="528" r:id="rId60"/>
    <p:sldId id="531" r:id="rId61"/>
    <p:sldId id="534" r:id="rId62"/>
    <p:sldId id="537" r:id="rId63"/>
    <p:sldId id="540" r:id="rId64"/>
    <p:sldId id="543" r:id="rId65"/>
    <p:sldId id="546" r:id="rId66"/>
    <p:sldId id="549" r:id="rId67"/>
    <p:sldId id="552" r:id="rId68"/>
    <p:sldId id="555" r:id="rId69"/>
    <p:sldId id="558" r:id="rId70"/>
    <p:sldId id="561" r:id="rId71"/>
    <p:sldId id="564" r:id="rId72"/>
    <p:sldId id="567" r:id="rId73"/>
    <p:sldId id="570" r:id="rId74"/>
    <p:sldId id="573" r:id="rId75"/>
    <p:sldId id="576" r:id="rId76"/>
    <p:sldId id="579" r:id="rId77"/>
    <p:sldId id="582" r:id="rId78"/>
    <p:sldId id="585" r:id="rId79"/>
    <p:sldId id="588" r:id="rId80"/>
    <p:sldId id="591" r:id="rId81"/>
    <p:sldId id="594" r:id="rId82"/>
    <p:sldId id="597" r:id="rId83"/>
    <p:sldId id="600" r:id="rId84"/>
    <p:sldId id="603" r:id="rId85"/>
    <p:sldId id="606" r:id="rId86"/>
    <p:sldId id="609" r:id="rId87"/>
    <p:sldId id="612" r:id="rId88"/>
    <p:sldId id="615" r:id="rId89"/>
    <p:sldId id="618" r:id="rId90"/>
    <p:sldId id="621" r:id="rId91"/>
    <p:sldId id="624" r:id="rId92"/>
    <p:sldId id="627" r:id="rId93"/>
    <p:sldId id="630" r:id="rId94"/>
    <p:sldId id="633" r:id="rId95"/>
    <p:sldId id="636" r:id="rId96"/>
    <p:sldId id="639" r:id="rId97"/>
    <p:sldId id="642" r:id="rId98"/>
    <p:sldId id="645" r:id="rId99"/>
    <p:sldId id="648" r:id="rId100"/>
    <p:sldId id="651" r:id="rId101"/>
    <p:sldId id="654" r:id="rId102"/>
    <p:sldId id="657" r:id="rId103"/>
    <p:sldId id="660" r:id="rId104"/>
    <p:sldId id="663" r:id="rId105"/>
    <p:sldId id="666" r:id="rId106"/>
    <p:sldId id="669" r:id="rId107"/>
    <p:sldId id="672" r:id="rId108"/>
    <p:sldId id="675" r:id="rId109"/>
    <p:sldId id="678" r:id="rId110"/>
    <p:sldId id="681" r:id="rId111"/>
    <p:sldId id="684" r:id="rId112"/>
    <p:sldId id="687" r:id="rId113"/>
    <p:sldId id="690" r:id="rId114"/>
    <p:sldId id="693" r:id="rId115"/>
    <p:sldId id="696" r:id="rId116"/>
    <p:sldId id="699" r:id="rId117"/>
    <p:sldId id="702" r:id="rId118"/>
    <p:sldId id="705" r:id="rId119"/>
    <p:sldId id="708" r:id="rId120"/>
    <p:sldId id="711" r:id="rId121"/>
    <p:sldId id="714" r:id="rId122"/>
    <p:sldId id="717" r:id="rId123"/>
    <p:sldId id="720" r:id="rId124"/>
    <p:sldId id="723" r:id="rId125"/>
    <p:sldId id="726" r:id="rId126"/>
    <p:sldId id="729" r:id="rId127"/>
    <p:sldId id="732" r:id="rId128"/>
    <p:sldId id="735" r:id="rId129"/>
    <p:sldId id="738" r:id="rId130"/>
    <p:sldId id="741" r:id="rId131"/>
    <p:sldId id="744" r:id="rId132"/>
    <p:sldId id="747" r:id="rId133"/>
    <p:sldId id="750" r:id="rId134"/>
    <p:sldId id="753" r:id="rId135"/>
    <p:sldId id="756" r:id="rId136"/>
    <p:sldId id="759" r:id="rId137"/>
    <p:sldId id="762" r:id="rId138"/>
    <p:sldId id="765" r:id="rId139"/>
    <p:sldId id="768" r:id="rId140"/>
    <p:sldId id="771" r:id="rId141"/>
    <p:sldId id="774" r:id="rId142"/>
    <p:sldId id="777" r:id="rId143"/>
    <p:sldId id="780" r:id="rId144"/>
    <p:sldId id="783" r:id="rId145"/>
    <p:sldId id="786" r:id="rId146"/>
    <p:sldId id="789" r:id="rId147"/>
    <p:sldId id="792" r:id="rId148"/>
    <p:sldId id="795" r:id="rId149"/>
    <p:sldId id="798" r:id="rId150"/>
    <p:sldId id="801" r:id="rId151"/>
    <p:sldId id="804" r:id="rId152"/>
    <p:sldId id="807" r:id="rId153"/>
    <p:sldId id="810" r:id="rId154"/>
    <p:sldId id="813" r:id="rId155"/>
    <p:sldId id="816" r:id="rId156"/>
    <p:sldId id="819" r:id="rId157"/>
    <p:sldId id="822" r:id="rId158"/>
    <p:sldId id="825" r:id="rId159"/>
    <p:sldId id="828" r:id="rId160"/>
    <p:sldId id="831" r:id="rId161"/>
    <p:sldId id="834" r:id="rId162"/>
    <p:sldId id="837" r:id="rId163"/>
    <p:sldId id="840" r:id="rId164"/>
    <p:sldId id="843" r:id="rId165"/>
    <p:sldId id="846" r:id="rId166"/>
    <p:sldId id="849" r:id="rId167"/>
    <p:sldId id="852" r:id="rId168"/>
    <p:sldId id="855" r:id="rId169"/>
    <p:sldId id="858" r:id="rId170"/>
    <p:sldId id="861" r:id="rId171"/>
    <p:sldId id="864" r:id="rId172"/>
    <p:sldId id="867" r:id="rId173"/>
    <p:sldId id="870" r:id="rId174"/>
    <p:sldId id="873" r:id="rId175"/>
    <p:sldId id="876" r:id="rId176"/>
    <p:sldId id="879" r:id="rId177"/>
    <p:sldId id="882" r:id="rId178"/>
    <p:sldId id="885" r:id="rId179"/>
    <p:sldId id="888" r:id="rId180"/>
    <p:sldId id="891" r:id="rId181"/>
    <p:sldId id="894" r:id="rId182"/>
    <p:sldId id="897" r:id="rId183"/>
    <p:sldId id="900" r:id="rId184"/>
    <p:sldId id="903" r:id="rId185"/>
    <p:sldId id="906" r:id="rId186"/>
    <p:sldId id="909" r:id="rId187"/>
    <p:sldId id="912" r:id="rId188"/>
    <p:sldId id="915" r:id="rId189"/>
    <p:sldId id="918" r:id="rId190"/>
    <p:sldId id="921" r:id="rId191"/>
    <p:sldId id="924" r:id="rId192"/>
    <p:sldId id="927" r:id="rId193"/>
    <p:sldId id="930" r:id="rId194"/>
    <p:sldId id="933" r:id="rId195"/>
    <p:sldId id="936" r:id="rId196"/>
    <p:sldId id="939" r:id="rId197"/>
    <p:sldId id="942" r:id="rId198"/>
    <p:sldId id="945" r:id="rId199"/>
    <p:sldId id="948" r:id="rId200"/>
    <p:sldId id="951" r:id="rId201"/>
    <p:sldId id="954" r:id="rId202"/>
    <p:sldId id="957" r:id="rId203"/>
    <p:sldId id="960" r:id="rId204"/>
    <p:sldId id="963" r:id="rId205"/>
    <p:sldId id="966" r:id="rId206"/>
    <p:sldId id="969" r:id="rId207"/>
    <p:sldId id="972" r:id="rId208"/>
    <p:sldId id="975" r:id="rId209"/>
    <p:sldId id="978" r:id="rId210"/>
    <p:sldId id="981" r:id="rId211"/>
    <p:sldId id="984" r:id="rId212"/>
    <p:sldId id="987" r:id="rId213"/>
    <p:sldId id="990" r:id="rId214"/>
    <p:sldId id="993" r:id="rId215"/>
    <p:sldId id="996" r:id="rId216"/>
    <p:sldId id="999" r:id="rId217"/>
    <p:sldId id="1002" r:id="rId218"/>
    <p:sldId id="1005" r:id="rId219"/>
    <p:sldId id="1008" r:id="rId220"/>
    <p:sldId id="1011" r:id="rId221"/>
    <p:sldId id="1014" r:id="rId222"/>
    <p:sldId id="1017" r:id="rId223"/>
    <p:sldId id="1020" r:id="rId224"/>
    <p:sldId id="1023" r:id="rId225"/>
    <p:sldId id="1026" r:id="rId226"/>
    <p:sldId id="1029" r:id="rId227"/>
    <p:sldId id="1032" r:id="rId228"/>
    <p:sldId id="1035" r:id="rId229"/>
    <p:sldId id="1038" r:id="rId230"/>
    <p:sldId id="1041" r:id="rId231"/>
    <p:sldId id="1044" r:id="rId232"/>
    <p:sldId id="1047" r:id="rId233"/>
    <p:sldId id="1050" r:id="rId234"/>
    <p:sldId id="1053" r:id="rId235"/>
    <p:sldId id="1056" r:id="rId236"/>
    <p:sldId id="1059" r:id="rId237"/>
    <p:sldId id="1062" r:id="rId238"/>
    <p:sldId id="1065" r:id="rId239"/>
    <p:sldId id="1068" r:id="rId240"/>
    <p:sldId id="1071" r:id="rId241"/>
    <p:sldId id="1074" r:id="rId242"/>
    <p:sldId id="1077" r:id="rId243"/>
    <p:sldId id="1080" r:id="rId244"/>
    <p:sldId id="1083" r:id="rId245"/>
    <p:sldId id="1086" r:id="rId246"/>
    <p:sldId id="1089" r:id="rId247"/>
    <p:sldId id="1092" r:id="rId248"/>
    <p:sldId id="1095" r:id="rId249"/>
    <p:sldId id="1098" r:id="rId250"/>
    <p:sldId id="1101" r:id="rId251"/>
    <p:sldId id="1104" r:id="rId252"/>
    <p:sldId id="1107" r:id="rId253"/>
    <p:sldId id="1110" r:id="rId254"/>
    <p:sldId id="1113" r:id="rId255"/>
    <p:sldId id="1116" r:id="rId256"/>
    <p:sldId id="1119" r:id="rId257"/>
    <p:sldId id="1122" r:id="rId258"/>
    <p:sldId id="1125" r:id="rId259"/>
    <p:sldId id="1128" r:id="rId260"/>
    <p:sldId id="1131" r:id="rId261"/>
    <p:sldId id="1134" r:id="rId262"/>
    <p:sldId id="1137" r:id="rId263"/>
    <p:sldId id="1140" r:id="rId264"/>
    <p:sldId id="1143" r:id="rId265"/>
    <p:sldId id="1146" r:id="rId266"/>
    <p:sldId id="1149" r:id="rId267"/>
    <p:sldId id="1152" r:id="rId268"/>
    <p:sldId id="1155" r:id="rId269"/>
    <p:sldId id="1158" r:id="rId270"/>
    <p:sldId id="1161" r:id="rId271"/>
    <p:sldId id="1164" r:id="rId272"/>
    <p:sldId id="1167" r:id="rId273"/>
    <p:sldId id="1170" r:id="rId274"/>
    <p:sldId id="1173" r:id="rId275"/>
    <p:sldId id="1176" r:id="rId276"/>
    <p:sldId id="1179" r:id="rId277"/>
    <p:sldId id="1182" r:id="rId278"/>
    <p:sldId id="1185" r:id="rId279"/>
    <p:sldId id="1188" r:id="rId280"/>
    <p:sldId id="1191" r:id="rId281"/>
    <p:sldId id="1194" r:id="rId282"/>
    <p:sldId id="1197" r:id="rId283"/>
    <p:sldId id="1200" r:id="rId284"/>
    <p:sldId id="1203" r:id="rId285"/>
    <p:sldId id="1206" r:id="rId286"/>
    <p:sldId id="1209" r:id="rId287"/>
    <p:sldId id="1212" r:id="rId288"/>
    <p:sldId id="1215" r:id="rId289"/>
    <p:sldId id="1218" r:id="rId290"/>
    <p:sldId id="1221" r:id="rId291"/>
    <p:sldId id="1224" r:id="rId292"/>
    <p:sldId id="1227" r:id="rId293"/>
    <p:sldId id="1230" r:id="rId294"/>
    <p:sldId id="1233" r:id="rId295"/>
    <p:sldId id="1236" r:id="rId296"/>
    <p:sldId id="1239" r:id="rId297"/>
    <p:sldId id="1242" r:id="rId298"/>
    <p:sldId id="1245" r:id="rId299"/>
    <p:sldId id="1248" r:id="rId300"/>
    <p:sldId id="1251" r:id="rId301"/>
    <p:sldId id="1254" r:id="rId302"/>
    <p:sldId id="1257" r:id="rId303"/>
    <p:sldId id="1260" r:id="rId304"/>
    <p:sldId id="1263" r:id="rId305"/>
    <p:sldId id="1266" r:id="rId306"/>
    <p:sldId id="1269" r:id="rId307"/>
    <p:sldId id="1272" r:id="rId308"/>
    <p:sldId id="1275" r:id="rId309"/>
    <p:sldId id="1278" r:id="rId310"/>
    <p:sldId id="1281" r:id="rId311"/>
    <p:sldId id="1284" r:id="rId312"/>
    <p:sldId id="1287" r:id="rId313"/>
    <p:sldId id="1290" r:id="rId314"/>
    <p:sldId id="1293" r:id="rId315"/>
    <p:sldId id="1296" r:id="rId316"/>
    <p:sldId id="1299" r:id="rId317"/>
    <p:sldId id="1302" r:id="rId318"/>
    <p:sldId id="1305" r:id="rId319"/>
    <p:sldId id="1308" r:id="rId320"/>
    <p:sldId id="1311" r:id="rId321"/>
    <p:sldId id="1314" r:id="rId322"/>
    <p:sldId id="1317" r:id="rId323"/>
    <p:sldId id="1320" r:id="rId324"/>
    <p:sldId id="1323" r:id="rId325"/>
    <p:sldId id="1326" r:id="rId326"/>
    <p:sldId id="1329" r:id="rId327"/>
    <p:sldId id="1332" r:id="rId328"/>
    <p:sldId id="1335" r:id="rId329"/>
    <p:sldId id="1338" r:id="rId330"/>
    <p:sldId id="1341" r:id="rId331"/>
    <p:sldId id="1344" r:id="rId332"/>
    <p:sldId id="1347" r:id="rId333"/>
    <p:sldId id="1350" r:id="rId334"/>
    <p:sldId id="1353" r:id="rId335"/>
    <p:sldId id="1356" r:id="rId336"/>
    <p:sldId id="1359" r:id="rId337"/>
    <p:sldId id="1362" r:id="rId338"/>
    <p:sldId id="1365" r:id="rId339"/>
    <p:sldId id="1368" r:id="rId340"/>
    <p:sldId id="1371" r:id="rId341"/>
    <p:sldId id="1374" r:id="rId342"/>
    <p:sldId id="1377" r:id="rId343"/>
    <p:sldId id="1380" r:id="rId344"/>
    <p:sldId id="1383" r:id="rId345"/>
    <p:sldId id="1386" r:id="rId346"/>
    <p:sldId id="1389" r:id="rId347"/>
    <p:sldId id="1392" r:id="rId348"/>
    <p:sldId id="1395" r:id="rId349"/>
    <p:sldId id="1398" r:id="rId350"/>
    <p:sldId id="1401" r:id="rId351"/>
    <p:sldId id="1404" r:id="rId352"/>
  </p:sldIdLst>
  <p:sldSz cx="9144000" cy="6858000" type="screen4x3"/>
  <p:notesSz cx="6858000" cy="9144000"/>
  <p:custDataLst>
    <p:tags r:id="rId35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fill>
          <a:solidFill>
            <a:schemeClr val="accent6">
              <a:tint val="40000"/>
            </a:schemeClr>
          </a:solidFill>
        </a:fill>
      </a:tcStyle>
    </a:band1H>
    <a:band1V>
      <a:tcStyle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fill>
          <a:solidFill>
            <a:schemeClr val="accent3">
              <a:tint val="40000"/>
            </a:schemeClr>
          </a:solidFill>
        </a:fill>
      </a:tcStyle>
    </a:band1H>
    <a:band1V>
      <a:tcStyle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fill>
          <a:solidFill>
            <a:schemeClr val="accent6">
              <a:alpha val="40000"/>
            </a:schemeClr>
          </a:solidFill>
        </a:fill>
      </a:tcStyle>
    </a:band1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fill>
          <a:solidFill>
            <a:schemeClr val="accent5">
              <a:tint val="40000"/>
            </a:schemeClr>
          </a:solidFill>
        </a:fill>
      </a:tcStyle>
    </a:band1H>
    <a:band1V>
      <a:tcStyle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chemeClr val="dk1">
              <a:tint val="20000"/>
            </a:schemeClr>
          </a:solidFill>
        </a:fill>
      </a:tcStyle>
    </a:band1H>
    <a:band1V>
      <a:tcStyle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</a:seCell>
    <a:swCell>
      <a:tcTxStyle b="on">
        <a:fontRef idx="minor">
          <a:scrgbClr r="0" g="0" b="0"/>
        </a:fontRef>
        <a:schemeClr val="dk1"/>
      </a:tcTx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chemeClr val="dk1">
              <a:tint val="20000"/>
            </a:schemeClr>
          </a:solidFill>
        </a:fill>
      </a:tcStyle>
    </a:band1H>
    <a:band1V>
      <a:tcStyle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/>
        <a:schemeClr val="lt1"/>
      </a:tcTxStyle>
      <a:tcStyle>
        <a:fill>
          <a:solidFill>
            <a:schemeClr val="accent5"/>
          </a:solidFill>
        </a:fill>
      </a:tcStyle>
    </a:lastCol>
    <a:firstCol>
      <a:tcTxStyle b="on">
        <a:fontRef idx="minor"/>
        <a:schemeClr val="lt1"/>
      </a:tcTxStyle>
      <a:tcStyle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/>
        <a:schemeClr val="dk1"/>
      </a:tcTxStyle>
    </a:seCell>
    <a:swCell>
      <a:tcTxStyle b="on">
        <a:fontRef idx="minor"/>
        <a:schemeClr val="dk1"/>
      </a:tcTxStyle>
    </a:swCell>
    <a:firstRow>
      <a:tcTxStyle b="on">
        <a:fontRef idx="minor"/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73" d="100"/>
          <a:sy n="73" d="100"/>
        </p:scale>
        <p:origin x="240" y="52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5" cy="45005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Master" Target="slideMasters/slideMaster10.xml" /><Relationship Id="rId100" Type="http://schemas.openxmlformats.org/officeDocument/2006/relationships/slide" Target="slides/slide85.xml" /><Relationship Id="rId101" Type="http://schemas.openxmlformats.org/officeDocument/2006/relationships/slide" Target="slides/slide86.xml" /><Relationship Id="rId102" Type="http://schemas.openxmlformats.org/officeDocument/2006/relationships/slide" Target="slides/slide87.xml" /><Relationship Id="rId103" Type="http://schemas.openxmlformats.org/officeDocument/2006/relationships/slide" Target="slides/slide88.xml" /><Relationship Id="rId104" Type="http://schemas.openxmlformats.org/officeDocument/2006/relationships/slide" Target="slides/slide89.xml" /><Relationship Id="rId105" Type="http://schemas.openxmlformats.org/officeDocument/2006/relationships/slide" Target="slides/slide90.xml" /><Relationship Id="rId106" Type="http://schemas.openxmlformats.org/officeDocument/2006/relationships/slide" Target="slides/slide91.xml" /><Relationship Id="rId107" Type="http://schemas.openxmlformats.org/officeDocument/2006/relationships/slide" Target="slides/slide92.xml" /><Relationship Id="rId108" Type="http://schemas.openxmlformats.org/officeDocument/2006/relationships/slide" Target="slides/slide93.xml" /><Relationship Id="rId109" Type="http://schemas.openxmlformats.org/officeDocument/2006/relationships/slide" Target="slides/slide94.xml" /><Relationship Id="rId11" Type="http://schemas.openxmlformats.org/officeDocument/2006/relationships/slideMaster" Target="slideMasters/slideMaster11.xml" /><Relationship Id="rId110" Type="http://schemas.openxmlformats.org/officeDocument/2006/relationships/slide" Target="slides/slide95.xml" /><Relationship Id="rId111" Type="http://schemas.openxmlformats.org/officeDocument/2006/relationships/slide" Target="slides/slide96.xml" /><Relationship Id="rId112" Type="http://schemas.openxmlformats.org/officeDocument/2006/relationships/slide" Target="slides/slide97.xml" /><Relationship Id="rId113" Type="http://schemas.openxmlformats.org/officeDocument/2006/relationships/slide" Target="slides/slide98.xml" /><Relationship Id="rId114" Type="http://schemas.openxmlformats.org/officeDocument/2006/relationships/slide" Target="slides/slide99.xml" /><Relationship Id="rId115" Type="http://schemas.openxmlformats.org/officeDocument/2006/relationships/slide" Target="slides/slide100.xml" /><Relationship Id="rId116" Type="http://schemas.openxmlformats.org/officeDocument/2006/relationships/slide" Target="slides/slide101.xml" /><Relationship Id="rId117" Type="http://schemas.openxmlformats.org/officeDocument/2006/relationships/slide" Target="slides/slide102.xml" /><Relationship Id="rId118" Type="http://schemas.openxmlformats.org/officeDocument/2006/relationships/slide" Target="slides/slide103.xml" /><Relationship Id="rId119" Type="http://schemas.openxmlformats.org/officeDocument/2006/relationships/slide" Target="slides/slide104.xml" /><Relationship Id="rId12" Type="http://schemas.openxmlformats.org/officeDocument/2006/relationships/slideMaster" Target="slideMasters/slideMaster12.xml" /><Relationship Id="rId120" Type="http://schemas.openxmlformats.org/officeDocument/2006/relationships/slide" Target="slides/slide105.xml" /><Relationship Id="rId121" Type="http://schemas.openxmlformats.org/officeDocument/2006/relationships/slide" Target="slides/slide106.xml" /><Relationship Id="rId122" Type="http://schemas.openxmlformats.org/officeDocument/2006/relationships/slide" Target="slides/slide107.xml" /><Relationship Id="rId123" Type="http://schemas.openxmlformats.org/officeDocument/2006/relationships/slide" Target="slides/slide108.xml" /><Relationship Id="rId124" Type="http://schemas.openxmlformats.org/officeDocument/2006/relationships/slide" Target="slides/slide109.xml" /><Relationship Id="rId125" Type="http://schemas.openxmlformats.org/officeDocument/2006/relationships/slide" Target="slides/slide110.xml" /><Relationship Id="rId126" Type="http://schemas.openxmlformats.org/officeDocument/2006/relationships/slide" Target="slides/slide111.xml" /><Relationship Id="rId127" Type="http://schemas.openxmlformats.org/officeDocument/2006/relationships/slide" Target="slides/slide112.xml" /><Relationship Id="rId128" Type="http://schemas.openxmlformats.org/officeDocument/2006/relationships/slide" Target="slides/slide113.xml" /><Relationship Id="rId129" Type="http://schemas.openxmlformats.org/officeDocument/2006/relationships/slide" Target="slides/slide114.xml" /><Relationship Id="rId13" Type="http://schemas.openxmlformats.org/officeDocument/2006/relationships/slideMaster" Target="slideMasters/slideMaster13.xml" /><Relationship Id="rId130" Type="http://schemas.openxmlformats.org/officeDocument/2006/relationships/slide" Target="slides/slide115.xml" /><Relationship Id="rId131" Type="http://schemas.openxmlformats.org/officeDocument/2006/relationships/slide" Target="slides/slide116.xml" /><Relationship Id="rId132" Type="http://schemas.openxmlformats.org/officeDocument/2006/relationships/slide" Target="slides/slide117.xml" /><Relationship Id="rId133" Type="http://schemas.openxmlformats.org/officeDocument/2006/relationships/slide" Target="slides/slide118.xml" /><Relationship Id="rId134" Type="http://schemas.openxmlformats.org/officeDocument/2006/relationships/slide" Target="slides/slide119.xml" /><Relationship Id="rId135" Type="http://schemas.openxmlformats.org/officeDocument/2006/relationships/slide" Target="slides/slide120.xml" /><Relationship Id="rId136" Type="http://schemas.openxmlformats.org/officeDocument/2006/relationships/slide" Target="slides/slide121.xml" /><Relationship Id="rId137" Type="http://schemas.openxmlformats.org/officeDocument/2006/relationships/slide" Target="slides/slide122.xml" /><Relationship Id="rId138" Type="http://schemas.openxmlformats.org/officeDocument/2006/relationships/slide" Target="slides/slide123.xml" /><Relationship Id="rId139" Type="http://schemas.openxmlformats.org/officeDocument/2006/relationships/slide" Target="slides/slide124.xml" /><Relationship Id="rId14" Type="http://schemas.openxmlformats.org/officeDocument/2006/relationships/notesMaster" Target="notesMasters/notesMaster1.xml" /><Relationship Id="rId140" Type="http://schemas.openxmlformats.org/officeDocument/2006/relationships/slide" Target="slides/slide125.xml" /><Relationship Id="rId141" Type="http://schemas.openxmlformats.org/officeDocument/2006/relationships/slide" Target="slides/slide126.xml" /><Relationship Id="rId142" Type="http://schemas.openxmlformats.org/officeDocument/2006/relationships/slide" Target="slides/slide127.xml" /><Relationship Id="rId143" Type="http://schemas.openxmlformats.org/officeDocument/2006/relationships/slide" Target="slides/slide128.xml" /><Relationship Id="rId144" Type="http://schemas.openxmlformats.org/officeDocument/2006/relationships/slide" Target="slides/slide129.xml" /><Relationship Id="rId145" Type="http://schemas.openxmlformats.org/officeDocument/2006/relationships/slide" Target="slides/slide130.xml" /><Relationship Id="rId146" Type="http://schemas.openxmlformats.org/officeDocument/2006/relationships/slide" Target="slides/slide131.xml" /><Relationship Id="rId147" Type="http://schemas.openxmlformats.org/officeDocument/2006/relationships/slide" Target="slides/slide132.xml" /><Relationship Id="rId148" Type="http://schemas.openxmlformats.org/officeDocument/2006/relationships/slide" Target="slides/slide133.xml" /><Relationship Id="rId149" Type="http://schemas.openxmlformats.org/officeDocument/2006/relationships/slide" Target="slides/slide134.xml" /><Relationship Id="rId15" Type="http://schemas.openxmlformats.org/officeDocument/2006/relationships/handoutMaster" Target="handoutMasters/handoutMaster1.xml" /><Relationship Id="rId150" Type="http://schemas.openxmlformats.org/officeDocument/2006/relationships/slide" Target="slides/slide135.xml" /><Relationship Id="rId151" Type="http://schemas.openxmlformats.org/officeDocument/2006/relationships/slide" Target="slides/slide136.xml" /><Relationship Id="rId152" Type="http://schemas.openxmlformats.org/officeDocument/2006/relationships/slide" Target="slides/slide137.xml" /><Relationship Id="rId153" Type="http://schemas.openxmlformats.org/officeDocument/2006/relationships/slide" Target="slides/slide138.xml" /><Relationship Id="rId154" Type="http://schemas.openxmlformats.org/officeDocument/2006/relationships/slide" Target="slides/slide139.xml" /><Relationship Id="rId155" Type="http://schemas.openxmlformats.org/officeDocument/2006/relationships/slide" Target="slides/slide140.xml" /><Relationship Id="rId156" Type="http://schemas.openxmlformats.org/officeDocument/2006/relationships/slide" Target="slides/slide141.xml" /><Relationship Id="rId157" Type="http://schemas.openxmlformats.org/officeDocument/2006/relationships/slide" Target="slides/slide142.xml" /><Relationship Id="rId158" Type="http://schemas.openxmlformats.org/officeDocument/2006/relationships/slide" Target="slides/slide143.xml" /><Relationship Id="rId159" Type="http://schemas.openxmlformats.org/officeDocument/2006/relationships/slide" Target="slides/slide144.xml" /><Relationship Id="rId16" Type="http://schemas.openxmlformats.org/officeDocument/2006/relationships/slide" Target="slides/slide1.xml" /><Relationship Id="rId160" Type="http://schemas.openxmlformats.org/officeDocument/2006/relationships/slide" Target="slides/slide145.xml" /><Relationship Id="rId161" Type="http://schemas.openxmlformats.org/officeDocument/2006/relationships/slide" Target="slides/slide146.xml" /><Relationship Id="rId162" Type="http://schemas.openxmlformats.org/officeDocument/2006/relationships/slide" Target="slides/slide147.xml" /><Relationship Id="rId163" Type="http://schemas.openxmlformats.org/officeDocument/2006/relationships/slide" Target="slides/slide148.xml" /><Relationship Id="rId164" Type="http://schemas.openxmlformats.org/officeDocument/2006/relationships/slide" Target="slides/slide149.xml" /><Relationship Id="rId165" Type="http://schemas.openxmlformats.org/officeDocument/2006/relationships/slide" Target="slides/slide150.xml" /><Relationship Id="rId166" Type="http://schemas.openxmlformats.org/officeDocument/2006/relationships/slide" Target="slides/slide151.xml" /><Relationship Id="rId167" Type="http://schemas.openxmlformats.org/officeDocument/2006/relationships/slide" Target="slides/slide152.xml" /><Relationship Id="rId168" Type="http://schemas.openxmlformats.org/officeDocument/2006/relationships/slide" Target="slides/slide153.xml" /><Relationship Id="rId169" Type="http://schemas.openxmlformats.org/officeDocument/2006/relationships/slide" Target="slides/slide154.xml" /><Relationship Id="rId17" Type="http://schemas.openxmlformats.org/officeDocument/2006/relationships/slide" Target="slides/slide2.xml" /><Relationship Id="rId170" Type="http://schemas.openxmlformats.org/officeDocument/2006/relationships/slide" Target="slides/slide155.xml" /><Relationship Id="rId171" Type="http://schemas.openxmlformats.org/officeDocument/2006/relationships/slide" Target="slides/slide156.xml" /><Relationship Id="rId172" Type="http://schemas.openxmlformats.org/officeDocument/2006/relationships/slide" Target="slides/slide157.xml" /><Relationship Id="rId173" Type="http://schemas.openxmlformats.org/officeDocument/2006/relationships/slide" Target="slides/slide158.xml" /><Relationship Id="rId174" Type="http://schemas.openxmlformats.org/officeDocument/2006/relationships/slide" Target="slides/slide159.xml" /><Relationship Id="rId175" Type="http://schemas.openxmlformats.org/officeDocument/2006/relationships/slide" Target="slides/slide160.xml" /><Relationship Id="rId176" Type="http://schemas.openxmlformats.org/officeDocument/2006/relationships/slide" Target="slides/slide161.xml" /><Relationship Id="rId177" Type="http://schemas.openxmlformats.org/officeDocument/2006/relationships/slide" Target="slides/slide162.xml" /><Relationship Id="rId178" Type="http://schemas.openxmlformats.org/officeDocument/2006/relationships/slide" Target="slides/slide163.xml" /><Relationship Id="rId179" Type="http://schemas.openxmlformats.org/officeDocument/2006/relationships/slide" Target="slides/slide164.xml" /><Relationship Id="rId18" Type="http://schemas.openxmlformats.org/officeDocument/2006/relationships/slide" Target="slides/slide3.xml" /><Relationship Id="rId180" Type="http://schemas.openxmlformats.org/officeDocument/2006/relationships/slide" Target="slides/slide165.xml" /><Relationship Id="rId181" Type="http://schemas.openxmlformats.org/officeDocument/2006/relationships/slide" Target="slides/slide166.xml" /><Relationship Id="rId182" Type="http://schemas.openxmlformats.org/officeDocument/2006/relationships/slide" Target="slides/slide167.xml" /><Relationship Id="rId183" Type="http://schemas.openxmlformats.org/officeDocument/2006/relationships/slide" Target="slides/slide168.xml" /><Relationship Id="rId184" Type="http://schemas.openxmlformats.org/officeDocument/2006/relationships/slide" Target="slides/slide169.xml" /><Relationship Id="rId185" Type="http://schemas.openxmlformats.org/officeDocument/2006/relationships/slide" Target="slides/slide170.xml" /><Relationship Id="rId186" Type="http://schemas.openxmlformats.org/officeDocument/2006/relationships/slide" Target="slides/slide171.xml" /><Relationship Id="rId187" Type="http://schemas.openxmlformats.org/officeDocument/2006/relationships/slide" Target="slides/slide172.xml" /><Relationship Id="rId188" Type="http://schemas.openxmlformats.org/officeDocument/2006/relationships/slide" Target="slides/slide173.xml" /><Relationship Id="rId189" Type="http://schemas.openxmlformats.org/officeDocument/2006/relationships/slide" Target="slides/slide174.xml" /><Relationship Id="rId19" Type="http://schemas.openxmlformats.org/officeDocument/2006/relationships/slide" Target="slides/slide4.xml" /><Relationship Id="rId190" Type="http://schemas.openxmlformats.org/officeDocument/2006/relationships/slide" Target="slides/slide175.xml" /><Relationship Id="rId191" Type="http://schemas.openxmlformats.org/officeDocument/2006/relationships/slide" Target="slides/slide176.xml" /><Relationship Id="rId192" Type="http://schemas.openxmlformats.org/officeDocument/2006/relationships/slide" Target="slides/slide177.xml" /><Relationship Id="rId193" Type="http://schemas.openxmlformats.org/officeDocument/2006/relationships/slide" Target="slides/slide178.xml" /><Relationship Id="rId194" Type="http://schemas.openxmlformats.org/officeDocument/2006/relationships/slide" Target="slides/slide179.xml" /><Relationship Id="rId195" Type="http://schemas.openxmlformats.org/officeDocument/2006/relationships/slide" Target="slides/slide180.xml" /><Relationship Id="rId196" Type="http://schemas.openxmlformats.org/officeDocument/2006/relationships/slide" Target="slides/slide181.xml" /><Relationship Id="rId197" Type="http://schemas.openxmlformats.org/officeDocument/2006/relationships/slide" Target="slides/slide182.xml" /><Relationship Id="rId198" Type="http://schemas.openxmlformats.org/officeDocument/2006/relationships/slide" Target="slides/slide183.xml" /><Relationship Id="rId199" Type="http://schemas.openxmlformats.org/officeDocument/2006/relationships/slide" Target="slides/slide184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5.xml" /><Relationship Id="rId200" Type="http://schemas.openxmlformats.org/officeDocument/2006/relationships/slide" Target="slides/slide185.xml" /><Relationship Id="rId201" Type="http://schemas.openxmlformats.org/officeDocument/2006/relationships/slide" Target="slides/slide186.xml" /><Relationship Id="rId202" Type="http://schemas.openxmlformats.org/officeDocument/2006/relationships/slide" Target="slides/slide187.xml" /><Relationship Id="rId203" Type="http://schemas.openxmlformats.org/officeDocument/2006/relationships/slide" Target="slides/slide188.xml" /><Relationship Id="rId204" Type="http://schemas.openxmlformats.org/officeDocument/2006/relationships/slide" Target="slides/slide189.xml" /><Relationship Id="rId205" Type="http://schemas.openxmlformats.org/officeDocument/2006/relationships/slide" Target="slides/slide190.xml" /><Relationship Id="rId206" Type="http://schemas.openxmlformats.org/officeDocument/2006/relationships/slide" Target="slides/slide191.xml" /><Relationship Id="rId207" Type="http://schemas.openxmlformats.org/officeDocument/2006/relationships/slide" Target="slides/slide192.xml" /><Relationship Id="rId208" Type="http://schemas.openxmlformats.org/officeDocument/2006/relationships/slide" Target="slides/slide193.xml" /><Relationship Id="rId209" Type="http://schemas.openxmlformats.org/officeDocument/2006/relationships/slide" Target="slides/slide194.xml" /><Relationship Id="rId21" Type="http://schemas.openxmlformats.org/officeDocument/2006/relationships/slide" Target="slides/slide6.xml" /><Relationship Id="rId210" Type="http://schemas.openxmlformats.org/officeDocument/2006/relationships/slide" Target="slides/slide195.xml" /><Relationship Id="rId211" Type="http://schemas.openxmlformats.org/officeDocument/2006/relationships/slide" Target="slides/slide196.xml" /><Relationship Id="rId212" Type="http://schemas.openxmlformats.org/officeDocument/2006/relationships/slide" Target="slides/slide197.xml" /><Relationship Id="rId213" Type="http://schemas.openxmlformats.org/officeDocument/2006/relationships/slide" Target="slides/slide198.xml" /><Relationship Id="rId214" Type="http://schemas.openxmlformats.org/officeDocument/2006/relationships/slide" Target="slides/slide199.xml" /><Relationship Id="rId215" Type="http://schemas.openxmlformats.org/officeDocument/2006/relationships/slide" Target="slides/slide200.xml" /><Relationship Id="rId216" Type="http://schemas.openxmlformats.org/officeDocument/2006/relationships/slide" Target="slides/slide201.xml" /><Relationship Id="rId217" Type="http://schemas.openxmlformats.org/officeDocument/2006/relationships/slide" Target="slides/slide202.xml" /><Relationship Id="rId218" Type="http://schemas.openxmlformats.org/officeDocument/2006/relationships/slide" Target="slides/slide203.xml" /><Relationship Id="rId219" Type="http://schemas.openxmlformats.org/officeDocument/2006/relationships/slide" Target="slides/slide204.xml" /><Relationship Id="rId22" Type="http://schemas.openxmlformats.org/officeDocument/2006/relationships/slide" Target="slides/slide7.xml" /><Relationship Id="rId220" Type="http://schemas.openxmlformats.org/officeDocument/2006/relationships/slide" Target="slides/slide205.xml" /><Relationship Id="rId221" Type="http://schemas.openxmlformats.org/officeDocument/2006/relationships/slide" Target="slides/slide206.xml" /><Relationship Id="rId222" Type="http://schemas.openxmlformats.org/officeDocument/2006/relationships/slide" Target="slides/slide207.xml" /><Relationship Id="rId223" Type="http://schemas.openxmlformats.org/officeDocument/2006/relationships/slide" Target="slides/slide208.xml" /><Relationship Id="rId224" Type="http://schemas.openxmlformats.org/officeDocument/2006/relationships/slide" Target="slides/slide209.xml" /><Relationship Id="rId225" Type="http://schemas.openxmlformats.org/officeDocument/2006/relationships/slide" Target="slides/slide210.xml" /><Relationship Id="rId226" Type="http://schemas.openxmlformats.org/officeDocument/2006/relationships/slide" Target="slides/slide211.xml" /><Relationship Id="rId227" Type="http://schemas.openxmlformats.org/officeDocument/2006/relationships/slide" Target="slides/slide212.xml" /><Relationship Id="rId228" Type="http://schemas.openxmlformats.org/officeDocument/2006/relationships/slide" Target="slides/slide213.xml" /><Relationship Id="rId229" Type="http://schemas.openxmlformats.org/officeDocument/2006/relationships/slide" Target="slides/slide214.xml" /><Relationship Id="rId23" Type="http://schemas.openxmlformats.org/officeDocument/2006/relationships/slide" Target="slides/slide8.xml" /><Relationship Id="rId230" Type="http://schemas.openxmlformats.org/officeDocument/2006/relationships/slide" Target="slides/slide215.xml" /><Relationship Id="rId231" Type="http://schemas.openxmlformats.org/officeDocument/2006/relationships/slide" Target="slides/slide216.xml" /><Relationship Id="rId232" Type="http://schemas.openxmlformats.org/officeDocument/2006/relationships/slide" Target="slides/slide217.xml" /><Relationship Id="rId233" Type="http://schemas.openxmlformats.org/officeDocument/2006/relationships/slide" Target="slides/slide218.xml" /><Relationship Id="rId234" Type="http://schemas.openxmlformats.org/officeDocument/2006/relationships/slide" Target="slides/slide219.xml" /><Relationship Id="rId235" Type="http://schemas.openxmlformats.org/officeDocument/2006/relationships/slide" Target="slides/slide220.xml" /><Relationship Id="rId236" Type="http://schemas.openxmlformats.org/officeDocument/2006/relationships/slide" Target="slides/slide221.xml" /><Relationship Id="rId237" Type="http://schemas.openxmlformats.org/officeDocument/2006/relationships/slide" Target="slides/slide222.xml" /><Relationship Id="rId238" Type="http://schemas.openxmlformats.org/officeDocument/2006/relationships/slide" Target="slides/slide223.xml" /><Relationship Id="rId239" Type="http://schemas.openxmlformats.org/officeDocument/2006/relationships/slide" Target="slides/slide224.xml" /><Relationship Id="rId24" Type="http://schemas.openxmlformats.org/officeDocument/2006/relationships/slide" Target="slides/slide9.xml" /><Relationship Id="rId240" Type="http://schemas.openxmlformats.org/officeDocument/2006/relationships/slide" Target="slides/slide225.xml" /><Relationship Id="rId241" Type="http://schemas.openxmlformats.org/officeDocument/2006/relationships/slide" Target="slides/slide226.xml" /><Relationship Id="rId242" Type="http://schemas.openxmlformats.org/officeDocument/2006/relationships/slide" Target="slides/slide227.xml" /><Relationship Id="rId243" Type="http://schemas.openxmlformats.org/officeDocument/2006/relationships/slide" Target="slides/slide228.xml" /><Relationship Id="rId244" Type="http://schemas.openxmlformats.org/officeDocument/2006/relationships/slide" Target="slides/slide229.xml" /><Relationship Id="rId245" Type="http://schemas.openxmlformats.org/officeDocument/2006/relationships/slide" Target="slides/slide230.xml" /><Relationship Id="rId246" Type="http://schemas.openxmlformats.org/officeDocument/2006/relationships/slide" Target="slides/slide231.xml" /><Relationship Id="rId247" Type="http://schemas.openxmlformats.org/officeDocument/2006/relationships/slide" Target="slides/slide232.xml" /><Relationship Id="rId248" Type="http://schemas.openxmlformats.org/officeDocument/2006/relationships/slide" Target="slides/slide233.xml" /><Relationship Id="rId249" Type="http://schemas.openxmlformats.org/officeDocument/2006/relationships/slide" Target="slides/slide234.xml" /><Relationship Id="rId25" Type="http://schemas.openxmlformats.org/officeDocument/2006/relationships/slide" Target="slides/slide10.xml" /><Relationship Id="rId250" Type="http://schemas.openxmlformats.org/officeDocument/2006/relationships/slide" Target="slides/slide235.xml" /><Relationship Id="rId251" Type="http://schemas.openxmlformats.org/officeDocument/2006/relationships/slide" Target="slides/slide236.xml" /><Relationship Id="rId252" Type="http://schemas.openxmlformats.org/officeDocument/2006/relationships/slide" Target="slides/slide237.xml" /><Relationship Id="rId253" Type="http://schemas.openxmlformats.org/officeDocument/2006/relationships/slide" Target="slides/slide238.xml" /><Relationship Id="rId254" Type="http://schemas.openxmlformats.org/officeDocument/2006/relationships/slide" Target="slides/slide239.xml" /><Relationship Id="rId255" Type="http://schemas.openxmlformats.org/officeDocument/2006/relationships/slide" Target="slides/slide240.xml" /><Relationship Id="rId256" Type="http://schemas.openxmlformats.org/officeDocument/2006/relationships/slide" Target="slides/slide241.xml" /><Relationship Id="rId257" Type="http://schemas.openxmlformats.org/officeDocument/2006/relationships/slide" Target="slides/slide242.xml" /><Relationship Id="rId258" Type="http://schemas.openxmlformats.org/officeDocument/2006/relationships/slide" Target="slides/slide243.xml" /><Relationship Id="rId259" Type="http://schemas.openxmlformats.org/officeDocument/2006/relationships/slide" Target="slides/slide244.xml" /><Relationship Id="rId26" Type="http://schemas.openxmlformats.org/officeDocument/2006/relationships/slide" Target="slides/slide11.xml" /><Relationship Id="rId260" Type="http://schemas.openxmlformats.org/officeDocument/2006/relationships/slide" Target="slides/slide245.xml" /><Relationship Id="rId261" Type="http://schemas.openxmlformats.org/officeDocument/2006/relationships/slide" Target="slides/slide246.xml" /><Relationship Id="rId262" Type="http://schemas.openxmlformats.org/officeDocument/2006/relationships/slide" Target="slides/slide247.xml" /><Relationship Id="rId263" Type="http://schemas.openxmlformats.org/officeDocument/2006/relationships/slide" Target="slides/slide248.xml" /><Relationship Id="rId264" Type="http://schemas.openxmlformats.org/officeDocument/2006/relationships/slide" Target="slides/slide249.xml" /><Relationship Id="rId265" Type="http://schemas.openxmlformats.org/officeDocument/2006/relationships/slide" Target="slides/slide250.xml" /><Relationship Id="rId266" Type="http://schemas.openxmlformats.org/officeDocument/2006/relationships/slide" Target="slides/slide251.xml" /><Relationship Id="rId267" Type="http://schemas.openxmlformats.org/officeDocument/2006/relationships/slide" Target="slides/slide252.xml" /><Relationship Id="rId268" Type="http://schemas.openxmlformats.org/officeDocument/2006/relationships/slide" Target="slides/slide253.xml" /><Relationship Id="rId269" Type="http://schemas.openxmlformats.org/officeDocument/2006/relationships/slide" Target="slides/slide254.xml" /><Relationship Id="rId27" Type="http://schemas.openxmlformats.org/officeDocument/2006/relationships/slide" Target="slides/slide12.xml" /><Relationship Id="rId270" Type="http://schemas.openxmlformats.org/officeDocument/2006/relationships/slide" Target="slides/slide255.xml" /><Relationship Id="rId271" Type="http://schemas.openxmlformats.org/officeDocument/2006/relationships/slide" Target="slides/slide256.xml" /><Relationship Id="rId272" Type="http://schemas.openxmlformats.org/officeDocument/2006/relationships/slide" Target="slides/slide257.xml" /><Relationship Id="rId273" Type="http://schemas.openxmlformats.org/officeDocument/2006/relationships/slide" Target="slides/slide258.xml" /><Relationship Id="rId274" Type="http://schemas.openxmlformats.org/officeDocument/2006/relationships/slide" Target="slides/slide259.xml" /><Relationship Id="rId275" Type="http://schemas.openxmlformats.org/officeDocument/2006/relationships/slide" Target="slides/slide260.xml" /><Relationship Id="rId276" Type="http://schemas.openxmlformats.org/officeDocument/2006/relationships/slide" Target="slides/slide261.xml" /><Relationship Id="rId277" Type="http://schemas.openxmlformats.org/officeDocument/2006/relationships/slide" Target="slides/slide262.xml" /><Relationship Id="rId278" Type="http://schemas.openxmlformats.org/officeDocument/2006/relationships/slide" Target="slides/slide263.xml" /><Relationship Id="rId279" Type="http://schemas.openxmlformats.org/officeDocument/2006/relationships/slide" Target="slides/slide264.xml" /><Relationship Id="rId28" Type="http://schemas.openxmlformats.org/officeDocument/2006/relationships/slide" Target="slides/slide13.xml" /><Relationship Id="rId280" Type="http://schemas.openxmlformats.org/officeDocument/2006/relationships/slide" Target="slides/slide265.xml" /><Relationship Id="rId281" Type="http://schemas.openxmlformats.org/officeDocument/2006/relationships/slide" Target="slides/slide266.xml" /><Relationship Id="rId282" Type="http://schemas.openxmlformats.org/officeDocument/2006/relationships/slide" Target="slides/slide267.xml" /><Relationship Id="rId283" Type="http://schemas.openxmlformats.org/officeDocument/2006/relationships/slide" Target="slides/slide268.xml" /><Relationship Id="rId284" Type="http://schemas.openxmlformats.org/officeDocument/2006/relationships/slide" Target="slides/slide269.xml" /><Relationship Id="rId285" Type="http://schemas.openxmlformats.org/officeDocument/2006/relationships/slide" Target="slides/slide270.xml" /><Relationship Id="rId286" Type="http://schemas.openxmlformats.org/officeDocument/2006/relationships/slide" Target="slides/slide271.xml" /><Relationship Id="rId287" Type="http://schemas.openxmlformats.org/officeDocument/2006/relationships/slide" Target="slides/slide272.xml" /><Relationship Id="rId288" Type="http://schemas.openxmlformats.org/officeDocument/2006/relationships/slide" Target="slides/slide273.xml" /><Relationship Id="rId289" Type="http://schemas.openxmlformats.org/officeDocument/2006/relationships/slide" Target="slides/slide274.xml" /><Relationship Id="rId29" Type="http://schemas.openxmlformats.org/officeDocument/2006/relationships/slide" Target="slides/slide14.xml" /><Relationship Id="rId290" Type="http://schemas.openxmlformats.org/officeDocument/2006/relationships/slide" Target="slides/slide275.xml" /><Relationship Id="rId291" Type="http://schemas.openxmlformats.org/officeDocument/2006/relationships/slide" Target="slides/slide276.xml" /><Relationship Id="rId292" Type="http://schemas.openxmlformats.org/officeDocument/2006/relationships/slide" Target="slides/slide277.xml" /><Relationship Id="rId293" Type="http://schemas.openxmlformats.org/officeDocument/2006/relationships/slide" Target="slides/slide278.xml" /><Relationship Id="rId294" Type="http://schemas.openxmlformats.org/officeDocument/2006/relationships/slide" Target="slides/slide279.xml" /><Relationship Id="rId295" Type="http://schemas.openxmlformats.org/officeDocument/2006/relationships/slide" Target="slides/slide280.xml" /><Relationship Id="rId296" Type="http://schemas.openxmlformats.org/officeDocument/2006/relationships/slide" Target="slides/slide281.xml" /><Relationship Id="rId297" Type="http://schemas.openxmlformats.org/officeDocument/2006/relationships/slide" Target="slides/slide282.xml" /><Relationship Id="rId298" Type="http://schemas.openxmlformats.org/officeDocument/2006/relationships/slide" Target="slides/slide283.xml" /><Relationship Id="rId299" Type="http://schemas.openxmlformats.org/officeDocument/2006/relationships/slide" Target="slides/slide284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15.xml" /><Relationship Id="rId300" Type="http://schemas.openxmlformats.org/officeDocument/2006/relationships/slide" Target="slides/slide285.xml" /><Relationship Id="rId301" Type="http://schemas.openxmlformats.org/officeDocument/2006/relationships/slide" Target="slides/slide286.xml" /><Relationship Id="rId302" Type="http://schemas.openxmlformats.org/officeDocument/2006/relationships/slide" Target="slides/slide287.xml" /><Relationship Id="rId303" Type="http://schemas.openxmlformats.org/officeDocument/2006/relationships/slide" Target="slides/slide288.xml" /><Relationship Id="rId304" Type="http://schemas.openxmlformats.org/officeDocument/2006/relationships/slide" Target="slides/slide289.xml" /><Relationship Id="rId305" Type="http://schemas.openxmlformats.org/officeDocument/2006/relationships/slide" Target="slides/slide290.xml" /><Relationship Id="rId306" Type="http://schemas.openxmlformats.org/officeDocument/2006/relationships/slide" Target="slides/slide291.xml" /><Relationship Id="rId307" Type="http://schemas.openxmlformats.org/officeDocument/2006/relationships/slide" Target="slides/slide292.xml" /><Relationship Id="rId308" Type="http://schemas.openxmlformats.org/officeDocument/2006/relationships/slide" Target="slides/slide293.xml" /><Relationship Id="rId309" Type="http://schemas.openxmlformats.org/officeDocument/2006/relationships/slide" Target="slides/slide294.xml" /><Relationship Id="rId31" Type="http://schemas.openxmlformats.org/officeDocument/2006/relationships/slide" Target="slides/slide16.xml" /><Relationship Id="rId310" Type="http://schemas.openxmlformats.org/officeDocument/2006/relationships/slide" Target="slides/slide295.xml" /><Relationship Id="rId311" Type="http://schemas.openxmlformats.org/officeDocument/2006/relationships/slide" Target="slides/slide296.xml" /><Relationship Id="rId312" Type="http://schemas.openxmlformats.org/officeDocument/2006/relationships/slide" Target="slides/slide297.xml" /><Relationship Id="rId313" Type="http://schemas.openxmlformats.org/officeDocument/2006/relationships/slide" Target="slides/slide298.xml" /><Relationship Id="rId314" Type="http://schemas.openxmlformats.org/officeDocument/2006/relationships/slide" Target="slides/slide299.xml" /><Relationship Id="rId315" Type="http://schemas.openxmlformats.org/officeDocument/2006/relationships/slide" Target="slides/slide300.xml" /><Relationship Id="rId316" Type="http://schemas.openxmlformats.org/officeDocument/2006/relationships/slide" Target="slides/slide301.xml" /><Relationship Id="rId317" Type="http://schemas.openxmlformats.org/officeDocument/2006/relationships/slide" Target="slides/slide302.xml" /><Relationship Id="rId318" Type="http://schemas.openxmlformats.org/officeDocument/2006/relationships/slide" Target="slides/slide303.xml" /><Relationship Id="rId319" Type="http://schemas.openxmlformats.org/officeDocument/2006/relationships/slide" Target="slides/slide304.xml" /><Relationship Id="rId32" Type="http://schemas.openxmlformats.org/officeDocument/2006/relationships/slide" Target="slides/slide17.xml" /><Relationship Id="rId320" Type="http://schemas.openxmlformats.org/officeDocument/2006/relationships/slide" Target="slides/slide305.xml" /><Relationship Id="rId321" Type="http://schemas.openxmlformats.org/officeDocument/2006/relationships/slide" Target="slides/slide306.xml" /><Relationship Id="rId322" Type="http://schemas.openxmlformats.org/officeDocument/2006/relationships/slide" Target="slides/slide307.xml" /><Relationship Id="rId323" Type="http://schemas.openxmlformats.org/officeDocument/2006/relationships/slide" Target="slides/slide308.xml" /><Relationship Id="rId324" Type="http://schemas.openxmlformats.org/officeDocument/2006/relationships/slide" Target="slides/slide309.xml" /><Relationship Id="rId325" Type="http://schemas.openxmlformats.org/officeDocument/2006/relationships/slide" Target="slides/slide310.xml" /><Relationship Id="rId326" Type="http://schemas.openxmlformats.org/officeDocument/2006/relationships/slide" Target="slides/slide311.xml" /><Relationship Id="rId327" Type="http://schemas.openxmlformats.org/officeDocument/2006/relationships/slide" Target="slides/slide312.xml" /><Relationship Id="rId328" Type="http://schemas.openxmlformats.org/officeDocument/2006/relationships/slide" Target="slides/slide313.xml" /><Relationship Id="rId329" Type="http://schemas.openxmlformats.org/officeDocument/2006/relationships/slide" Target="slides/slide314.xml" /><Relationship Id="rId33" Type="http://schemas.openxmlformats.org/officeDocument/2006/relationships/slide" Target="slides/slide18.xml" /><Relationship Id="rId330" Type="http://schemas.openxmlformats.org/officeDocument/2006/relationships/slide" Target="slides/slide315.xml" /><Relationship Id="rId331" Type="http://schemas.openxmlformats.org/officeDocument/2006/relationships/slide" Target="slides/slide316.xml" /><Relationship Id="rId332" Type="http://schemas.openxmlformats.org/officeDocument/2006/relationships/slide" Target="slides/slide317.xml" /><Relationship Id="rId333" Type="http://schemas.openxmlformats.org/officeDocument/2006/relationships/slide" Target="slides/slide318.xml" /><Relationship Id="rId334" Type="http://schemas.openxmlformats.org/officeDocument/2006/relationships/slide" Target="slides/slide319.xml" /><Relationship Id="rId335" Type="http://schemas.openxmlformats.org/officeDocument/2006/relationships/slide" Target="slides/slide320.xml" /><Relationship Id="rId336" Type="http://schemas.openxmlformats.org/officeDocument/2006/relationships/slide" Target="slides/slide321.xml" /><Relationship Id="rId337" Type="http://schemas.openxmlformats.org/officeDocument/2006/relationships/slide" Target="slides/slide322.xml" /><Relationship Id="rId338" Type="http://schemas.openxmlformats.org/officeDocument/2006/relationships/slide" Target="slides/slide323.xml" /><Relationship Id="rId339" Type="http://schemas.openxmlformats.org/officeDocument/2006/relationships/slide" Target="slides/slide324.xml" /><Relationship Id="rId34" Type="http://schemas.openxmlformats.org/officeDocument/2006/relationships/slide" Target="slides/slide19.xml" /><Relationship Id="rId340" Type="http://schemas.openxmlformats.org/officeDocument/2006/relationships/slide" Target="slides/slide325.xml" /><Relationship Id="rId341" Type="http://schemas.openxmlformats.org/officeDocument/2006/relationships/slide" Target="slides/slide326.xml" /><Relationship Id="rId342" Type="http://schemas.openxmlformats.org/officeDocument/2006/relationships/slide" Target="slides/slide327.xml" /><Relationship Id="rId343" Type="http://schemas.openxmlformats.org/officeDocument/2006/relationships/slide" Target="slides/slide328.xml" /><Relationship Id="rId344" Type="http://schemas.openxmlformats.org/officeDocument/2006/relationships/slide" Target="slides/slide329.xml" /><Relationship Id="rId345" Type="http://schemas.openxmlformats.org/officeDocument/2006/relationships/slide" Target="slides/slide330.xml" /><Relationship Id="rId346" Type="http://schemas.openxmlformats.org/officeDocument/2006/relationships/slide" Target="slides/slide331.xml" /><Relationship Id="rId347" Type="http://schemas.openxmlformats.org/officeDocument/2006/relationships/slide" Target="slides/slide332.xml" /><Relationship Id="rId348" Type="http://schemas.openxmlformats.org/officeDocument/2006/relationships/slide" Target="slides/slide333.xml" /><Relationship Id="rId349" Type="http://schemas.openxmlformats.org/officeDocument/2006/relationships/slide" Target="slides/slide334.xml" /><Relationship Id="rId35" Type="http://schemas.openxmlformats.org/officeDocument/2006/relationships/slide" Target="slides/slide20.xml" /><Relationship Id="rId350" Type="http://schemas.openxmlformats.org/officeDocument/2006/relationships/slide" Target="slides/slide335.xml" /><Relationship Id="rId351" Type="http://schemas.openxmlformats.org/officeDocument/2006/relationships/slide" Target="slides/slide336.xml" /><Relationship Id="rId352" Type="http://schemas.openxmlformats.org/officeDocument/2006/relationships/slide" Target="slides/slide337.xml" /><Relationship Id="rId353" Type="http://schemas.openxmlformats.org/officeDocument/2006/relationships/tags" Target="tags/tag23.xml" /><Relationship Id="rId354" Type="http://schemas.openxmlformats.org/officeDocument/2006/relationships/presProps" Target="presProps.xml" /><Relationship Id="rId355" Type="http://schemas.openxmlformats.org/officeDocument/2006/relationships/viewProps" Target="viewProps.xml" /><Relationship Id="rId356" Type="http://schemas.openxmlformats.org/officeDocument/2006/relationships/theme" Target="theme/theme1.xml" /><Relationship Id="rId357" Type="http://schemas.openxmlformats.org/officeDocument/2006/relationships/tableStyles" Target="tableStyles.xml" /><Relationship Id="rId36" Type="http://schemas.openxmlformats.org/officeDocument/2006/relationships/slide" Target="slides/slide21.xml" /><Relationship Id="rId37" Type="http://schemas.openxmlformats.org/officeDocument/2006/relationships/slide" Target="slides/slide22.xml" /><Relationship Id="rId38" Type="http://schemas.openxmlformats.org/officeDocument/2006/relationships/slide" Target="slides/slide23.xml" /><Relationship Id="rId39" Type="http://schemas.openxmlformats.org/officeDocument/2006/relationships/slide" Target="slides/slide24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25.xml" /><Relationship Id="rId41" Type="http://schemas.openxmlformats.org/officeDocument/2006/relationships/slide" Target="slides/slide26.xml" /><Relationship Id="rId42" Type="http://schemas.openxmlformats.org/officeDocument/2006/relationships/slide" Target="slides/slide27.xml" /><Relationship Id="rId43" Type="http://schemas.openxmlformats.org/officeDocument/2006/relationships/slide" Target="slides/slide28.xml" /><Relationship Id="rId44" Type="http://schemas.openxmlformats.org/officeDocument/2006/relationships/slide" Target="slides/slide29.xml" /><Relationship Id="rId45" Type="http://schemas.openxmlformats.org/officeDocument/2006/relationships/slide" Target="slides/slide30.xml" /><Relationship Id="rId46" Type="http://schemas.openxmlformats.org/officeDocument/2006/relationships/slide" Target="slides/slide31.xml" /><Relationship Id="rId47" Type="http://schemas.openxmlformats.org/officeDocument/2006/relationships/slide" Target="slides/slide32.xml" /><Relationship Id="rId48" Type="http://schemas.openxmlformats.org/officeDocument/2006/relationships/slide" Target="slides/slide33.xml" /><Relationship Id="rId49" Type="http://schemas.openxmlformats.org/officeDocument/2006/relationships/slide" Target="slides/slide34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35.xml" /><Relationship Id="rId51" Type="http://schemas.openxmlformats.org/officeDocument/2006/relationships/slide" Target="slides/slide36.xml" /><Relationship Id="rId52" Type="http://schemas.openxmlformats.org/officeDocument/2006/relationships/slide" Target="slides/slide37.xml" /><Relationship Id="rId53" Type="http://schemas.openxmlformats.org/officeDocument/2006/relationships/slide" Target="slides/slide38.xml" /><Relationship Id="rId54" Type="http://schemas.openxmlformats.org/officeDocument/2006/relationships/slide" Target="slides/slide39.xml" /><Relationship Id="rId55" Type="http://schemas.openxmlformats.org/officeDocument/2006/relationships/slide" Target="slides/slide40.xml" /><Relationship Id="rId56" Type="http://schemas.openxmlformats.org/officeDocument/2006/relationships/slide" Target="slides/slide41.xml" /><Relationship Id="rId57" Type="http://schemas.openxmlformats.org/officeDocument/2006/relationships/slide" Target="slides/slide42.xml" /><Relationship Id="rId58" Type="http://schemas.openxmlformats.org/officeDocument/2006/relationships/slide" Target="slides/slide43.xml" /><Relationship Id="rId59" Type="http://schemas.openxmlformats.org/officeDocument/2006/relationships/slide" Target="slides/slide44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45.xml" /><Relationship Id="rId61" Type="http://schemas.openxmlformats.org/officeDocument/2006/relationships/slide" Target="slides/slide46.xml" /><Relationship Id="rId62" Type="http://schemas.openxmlformats.org/officeDocument/2006/relationships/slide" Target="slides/slide47.xml" /><Relationship Id="rId63" Type="http://schemas.openxmlformats.org/officeDocument/2006/relationships/slide" Target="slides/slide48.xml" /><Relationship Id="rId64" Type="http://schemas.openxmlformats.org/officeDocument/2006/relationships/slide" Target="slides/slide49.xml" /><Relationship Id="rId65" Type="http://schemas.openxmlformats.org/officeDocument/2006/relationships/slide" Target="slides/slide50.xml" /><Relationship Id="rId66" Type="http://schemas.openxmlformats.org/officeDocument/2006/relationships/slide" Target="slides/slide51.xml" /><Relationship Id="rId67" Type="http://schemas.openxmlformats.org/officeDocument/2006/relationships/slide" Target="slides/slide52.xml" /><Relationship Id="rId68" Type="http://schemas.openxmlformats.org/officeDocument/2006/relationships/slide" Target="slides/slide53.xml" /><Relationship Id="rId69" Type="http://schemas.openxmlformats.org/officeDocument/2006/relationships/slide" Target="slides/slide54.xml" /><Relationship Id="rId7" Type="http://schemas.openxmlformats.org/officeDocument/2006/relationships/slideMaster" Target="slideMasters/slideMaster7.xml" /><Relationship Id="rId70" Type="http://schemas.openxmlformats.org/officeDocument/2006/relationships/slide" Target="slides/slide55.xml" /><Relationship Id="rId71" Type="http://schemas.openxmlformats.org/officeDocument/2006/relationships/slide" Target="slides/slide56.xml" /><Relationship Id="rId72" Type="http://schemas.openxmlformats.org/officeDocument/2006/relationships/slide" Target="slides/slide57.xml" /><Relationship Id="rId73" Type="http://schemas.openxmlformats.org/officeDocument/2006/relationships/slide" Target="slides/slide58.xml" /><Relationship Id="rId74" Type="http://schemas.openxmlformats.org/officeDocument/2006/relationships/slide" Target="slides/slide59.xml" /><Relationship Id="rId75" Type="http://schemas.openxmlformats.org/officeDocument/2006/relationships/slide" Target="slides/slide60.xml" /><Relationship Id="rId76" Type="http://schemas.openxmlformats.org/officeDocument/2006/relationships/slide" Target="slides/slide61.xml" /><Relationship Id="rId77" Type="http://schemas.openxmlformats.org/officeDocument/2006/relationships/slide" Target="slides/slide62.xml" /><Relationship Id="rId78" Type="http://schemas.openxmlformats.org/officeDocument/2006/relationships/slide" Target="slides/slide63.xml" /><Relationship Id="rId79" Type="http://schemas.openxmlformats.org/officeDocument/2006/relationships/slide" Target="slides/slide64.xml" /><Relationship Id="rId8" Type="http://schemas.openxmlformats.org/officeDocument/2006/relationships/slideMaster" Target="slideMasters/slideMaster8.xml" /><Relationship Id="rId80" Type="http://schemas.openxmlformats.org/officeDocument/2006/relationships/slide" Target="slides/slide65.xml" /><Relationship Id="rId81" Type="http://schemas.openxmlformats.org/officeDocument/2006/relationships/slide" Target="slides/slide66.xml" /><Relationship Id="rId82" Type="http://schemas.openxmlformats.org/officeDocument/2006/relationships/slide" Target="slides/slide67.xml" /><Relationship Id="rId83" Type="http://schemas.openxmlformats.org/officeDocument/2006/relationships/slide" Target="slides/slide68.xml" /><Relationship Id="rId84" Type="http://schemas.openxmlformats.org/officeDocument/2006/relationships/slide" Target="slides/slide69.xml" /><Relationship Id="rId85" Type="http://schemas.openxmlformats.org/officeDocument/2006/relationships/slide" Target="slides/slide70.xml" /><Relationship Id="rId86" Type="http://schemas.openxmlformats.org/officeDocument/2006/relationships/slide" Target="slides/slide71.xml" /><Relationship Id="rId87" Type="http://schemas.openxmlformats.org/officeDocument/2006/relationships/slide" Target="slides/slide72.xml" /><Relationship Id="rId88" Type="http://schemas.openxmlformats.org/officeDocument/2006/relationships/slide" Target="slides/slide73.xml" /><Relationship Id="rId89" Type="http://schemas.openxmlformats.org/officeDocument/2006/relationships/slide" Target="slides/slide74.xml" /><Relationship Id="rId9" Type="http://schemas.openxmlformats.org/officeDocument/2006/relationships/slideMaster" Target="slideMasters/slideMaster9.xml" /><Relationship Id="rId90" Type="http://schemas.openxmlformats.org/officeDocument/2006/relationships/slide" Target="slides/slide75.xml" /><Relationship Id="rId91" Type="http://schemas.openxmlformats.org/officeDocument/2006/relationships/slide" Target="slides/slide76.xml" /><Relationship Id="rId92" Type="http://schemas.openxmlformats.org/officeDocument/2006/relationships/slide" Target="slides/slide77.xml" /><Relationship Id="rId93" Type="http://schemas.openxmlformats.org/officeDocument/2006/relationships/slide" Target="slides/slide78.xml" /><Relationship Id="rId94" Type="http://schemas.openxmlformats.org/officeDocument/2006/relationships/slide" Target="slides/slide79.xml" /><Relationship Id="rId95" Type="http://schemas.openxmlformats.org/officeDocument/2006/relationships/slide" Target="slides/slide80.xml" /><Relationship Id="rId96" Type="http://schemas.openxmlformats.org/officeDocument/2006/relationships/slide" Target="slides/slide81.xml" /><Relationship Id="rId97" Type="http://schemas.openxmlformats.org/officeDocument/2006/relationships/slide" Target="slides/slide82.xml" /><Relationship Id="rId98" Type="http://schemas.openxmlformats.org/officeDocument/2006/relationships/slide" Target="slides/slide83.xml" /><Relationship Id="rId99" Type="http://schemas.openxmlformats.org/officeDocument/2006/relationships/slide" Target="slides/slide84.xml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15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1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9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8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9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0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1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2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3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4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5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6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7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8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9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0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1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2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3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4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5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6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7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8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9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0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4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1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2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8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2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9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0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1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2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3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5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6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7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8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0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1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2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4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6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7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6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8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9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0.xml" /><Relationship Id="rId2" Type="http://schemas.openxmlformats.org/officeDocument/2006/relationships/notesMaster" Target="../notesMasters/notesMaster1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9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37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29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86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22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97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05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31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64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619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122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ko-KR" altLang="en-US" smtClean="0"/>
              <a:pPr lvl="0">
                <a:defRPr/>
              </a:pPr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618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주피터 노트북을 사용하는 경우에는 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매직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(magic)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명령으로 노트북 내부에 그림을 표시하도록 지정해야 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</a:t>
            </a:r>
            <a:r>
              <a:rPr lang="en-US" altLang="ko-KR"/>
              <a:t>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185A5-DA59-466E-A197-E3E018838188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968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383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626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9139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118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83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28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13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98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734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17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9939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655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2352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2902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004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28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2860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888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6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62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366384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slideMaster" Target="../slideMasters/slideMaster2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png" /><Relationship Id="rId2" Type="http://schemas.openxmlformats.org/officeDocument/2006/relationships/slideMaster" Target="../slideMasters/slideMaster2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.xml" /><Relationship Id="rId2" Type="http://schemas.openxmlformats.org/officeDocument/2006/relationships/tags" Target="../tags/tag4.xml" /><Relationship Id="rId3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3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3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slideMaster" Target="../slideMasters/slideMaster3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png" /><Relationship Id="rId2" Type="http://schemas.openxmlformats.org/officeDocument/2006/relationships/slideMaster" Target="../slideMasters/slideMaster3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.xml" /><Relationship Id="rId2" Type="http://schemas.openxmlformats.org/officeDocument/2006/relationships/tags" Target="../tags/tag6.xml" /><Relationship Id="rId3" Type="http://schemas.openxmlformats.org/officeDocument/2006/relationships/slideMaster" Target="../slideMasters/slideMaster3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4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4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slideMaster" Target="../slideMasters/slideMaster4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4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.xml" /><Relationship Id="rId2" Type="http://schemas.openxmlformats.org/officeDocument/2006/relationships/tags" Target="../tags/tag8.xml" /><Relationship Id="rId3" Type="http://schemas.openxmlformats.org/officeDocument/2006/relationships/slideMaster" Target="../slideMasters/slideMaster4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5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5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slideMaster" Target="../slideMasters/slideMaster5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5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.xml" /><Relationship Id="rId2" Type="http://schemas.openxmlformats.org/officeDocument/2006/relationships/tags" Target="../tags/tag10.xml" /><Relationship Id="rId3" Type="http://schemas.openxmlformats.org/officeDocument/2006/relationships/slideMaster" Target="../slideMasters/slideMaster5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6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6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slideMaster" Target="../slideMasters/slideMaster6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png" /><Relationship Id="rId2" Type="http://schemas.openxmlformats.org/officeDocument/2006/relationships/slideMaster" Target="../slideMasters/slideMaster6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png" /><Relationship Id="rId2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.xml" /><Relationship Id="rId2" Type="http://schemas.openxmlformats.org/officeDocument/2006/relationships/tags" Target="../tags/tag12.xml" /><Relationship Id="rId3" Type="http://schemas.openxmlformats.org/officeDocument/2006/relationships/slideMaster" Target="../slideMasters/slideMaster6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7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slideMaster" Target="../slideMasters/slideMaster7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png" /><Relationship Id="rId2" Type="http://schemas.openxmlformats.org/officeDocument/2006/relationships/slideMaster" Target="../slideMasters/slideMaster7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.xml" /><Relationship Id="rId2" Type="http://schemas.openxmlformats.org/officeDocument/2006/relationships/tags" Target="../tags/tag14.xml" /><Relationship Id="rId3" Type="http://schemas.openxmlformats.org/officeDocument/2006/relationships/slideMaster" Target="../slideMasters/slideMaster7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8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8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8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8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8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9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9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9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9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9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10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slideMaster" Target="../slideMasters/slideMaster10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png" /><Relationship Id="rId2" Type="http://schemas.openxmlformats.org/officeDocument/2006/relationships/slideMaster" Target="../slideMasters/slideMaster10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5.xml" /><Relationship Id="rId2" Type="http://schemas.openxmlformats.org/officeDocument/2006/relationships/tags" Target="../tags/tag16.xml" /><Relationship Id="rId3" Type="http://schemas.openxmlformats.org/officeDocument/2006/relationships/slideMaster" Target="../slideMasters/slideMaster10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11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11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11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11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11.xml" /></Relationships>
</file>

<file path=ppt/slideLayouts/_rels/slideLayout7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.png" /><Relationship Id="rId2" Type="http://schemas.openxmlformats.org/officeDocument/2006/relationships/image" Target="../media/image8.png" /><Relationship Id="rId3" Type="http://schemas.openxmlformats.org/officeDocument/2006/relationships/image" Target="../media/image9.png" /><Relationship Id="rId4" Type="http://schemas.openxmlformats.org/officeDocument/2006/relationships/slideMaster" Target="../slideMasters/slideMaster12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2.xml" /></Relationships>
</file>

<file path=ppt/slideLayouts/_rels/slideLayout8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.png" /><Relationship Id="rId2" Type="http://schemas.openxmlformats.org/officeDocument/2006/relationships/slideMaster" Target="../slideMasters/slideMaster12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8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8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0.png" /><Relationship Id="rId2" Type="http://schemas.openxmlformats.org/officeDocument/2006/relationships/image" Target="../media/image7.png" /><Relationship Id="rId3" Type="http://schemas.openxmlformats.org/officeDocument/2006/relationships/image" Target="../media/image8.png" /><Relationship Id="rId4" Type="http://schemas.openxmlformats.org/officeDocument/2006/relationships/slideMaster" Target="../slideMasters/slideMaster12.xml" /></Relationships>
</file>

<file path=ppt/slideLayouts/_rels/slideLayout8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.png" /><Relationship Id="rId2" Type="http://schemas.openxmlformats.org/officeDocument/2006/relationships/image" Target="../media/image8.png" /><Relationship Id="rId3" Type="http://schemas.openxmlformats.org/officeDocument/2006/relationships/image" Target="../media/image9.png" /><Relationship Id="rId4" Type="http://schemas.openxmlformats.org/officeDocument/2006/relationships/slideMaster" Target="../slideMasters/slideMaster13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.png" /><Relationship Id="rId2" Type="http://schemas.openxmlformats.org/officeDocument/2006/relationships/slideMaster" Target="../slideMasters/slideMaster13.xml" /></Relationships>
</file>

<file path=ppt/slideLayouts/_rels/slideLayout8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8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2.xml" /></Relationships>
</file>

<file path=ppt/slideLayouts/_rels/slideLayout9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9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76649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CookBook, </a:t>
            </a:r>
            <a:r>
              <a:rPr lang="ko-KR" altLang="en-US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3"/>
            <a:ext cx="9143998" cy="139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defRPr/>
            </a:pPr>
            <a:endParaRPr lang="en-US" altLang="ko-KR" sz="100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err="1">
                <a:solidFill>
                  <a:prstClr val="black"/>
                </a:solidFill>
                <a:latin typeface="+mn-lt"/>
              </a:rPr>
              <a:t>에 있습니다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,</a:t>
            </a:r>
            <a:r>
              <a:rPr lang="en-US" altLang="ko-KR" sz="1400" spc="-100" baseline="0">
                <a:solidFill>
                  <a:prstClr val="black"/>
                </a:solidFill>
                <a:latin typeface="+mn-lt"/>
              </a:rPr>
              <a:t> </a:t>
            </a:r>
            <a:r>
              <a:rPr lang="ko-KR" altLang="en-US" sz="1400" spc="-100" baseline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 </a:t>
            </a:r>
            <a:endParaRPr lang="ko-KR" altLang="en-US" sz="1400" spc="-100">
              <a:solidFill>
                <a:prstClr val="black"/>
              </a:solidFill>
              <a:latin typeface="+mn-lt"/>
            </a:endParaRPr>
          </a:p>
          <a:p>
            <a:pPr marL="171450" indent="-171450" algn="ctr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spc="-10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"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20000"/>
              </a:spcBef>
            </a:pPr>
            <a:r>
              <a:rPr lang="ko-KR" altLang="en-US" sz="2400" spc="-30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39595"/>
            <a:ext cx="733425" cy="31999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/38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53" y="3293985"/>
            <a:ext cx="3504698" cy="31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endParaRPr lang="ko-KR" altLang="en-US" sz="3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0003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4543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i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08191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6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789042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CookBook, </a:t>
            </a:r>
            <a:r>
              <a:rPr lang="ko-KR" altLang="en-US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3"/>
            <a:ext cx="9143998" cy="139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defRPr/>
            </a:pPr>
            <a:endParaRPr lang="en-US" altLang="ko-KR" sz="100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err="1">
                <a:solidFill>
                  <a:prstClr val="black"/>
                </a:solidFill>
                <a:latin typeface="+mn-lt"/>
              </a:rPr>
              <a:t>에 있습니다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,</a:t>
            </a:r>
            <a:r>
              <a:rPr lang="en-US" altLang="ko-KR" sz="1400" spc="-100" baseline="0">
                <a:solidFill>
                  <a:prstClr val="black"/>
                </a:solidFill>
                <a:latin typeface="+mn-lt"/>
              </a:rPr>
              <a:t> </a:t>
            </a:r>
            <a:r>
              <a:rPr lang="ko-KR" altLang="en-US" sz="1400" spc="-100" baseline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 </a:t>
            </a:r>
            <a:endParaRPr lang="ko-KR" altLang="en-US" sz="1400" spc="-100">
              <a:solidFill>
                <a:prstClr val="black"/>
              </a:solidFill>
              <a:latin typeface="+mn-lt"/>
            </a:endParaRPr>
          </a:p>
          <a:p>
            <a:pPr marL="171450" indent="-171450" algn="ctr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spc="-10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"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20000"/>
              </a:spcBef>
            </a:pPr>
            <a:r>
              <a:rPr lang="ko-KR" altLang="en-US" sz="2400" spc="-30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39595"/>
            <a:ext cx="733425" cy="31999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/38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53" y="3293985"/>
            <a:ext cx="3504698" cy="31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endParaRPr lang="ko-KR" altLang="en-US" sz="3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0003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4543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6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789042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i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68832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6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8" y="3789043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667" spc="-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8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3200" spc="-4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05351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5027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defRPr/>
            </a:pPr>
            <a:r>
              <a:rPr lang="en-US" altLang="ko-KR" sz="2667" b="0" spc="-20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CookBook, </a:t>
            </a:r>
            <a:r>
              <a:rPr lang="ko-KR" altLang="en-US" sz="2667" b="0" spc="-20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667" b="0" spc="-20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2" y="2648913"/>
            <a:ext cx="9143998" cy="1479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defRPr/>
            </a:pPr>
            <a:endParaRPr lang="en-US" altLang="ko-KR" sz="1333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867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867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867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333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867" spc="-133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867" b="1" spc="-133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867" spc="-133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867" b="1" spc="-133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867" spc="-133" err="1">
                <a:solidFill>
                  <a:prstClr val="black"/>
                </a:solidFill>
                <a:latin typeface="+mn-lt"/>
              </a:rPr>
              <a:t>에 있습니다</a:t>
            </a:r>
            <a:r>
              <a:rPr lang="en-US" altLang="ko-KR" sz="1867" spc="-133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867" spc="-133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867" spc="-133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867" spc="-133">
                <a:solidFill>
                  <a:prstClr val="black"/>
                </a:solidFill>
                <a:latin typeface="+mn-lt"/>
              </a:rPr>
              <a:t>무단 전재</a:t>
            </a:r>
            <a:r>
              <a:rPr lang="ko-KR" altLang="en-US" sz="1867" spc="-133" baseline="0">
                <a:solidFill>
                  <a:prstClr val="black"/>
                </a:solidFill>
                <a:latin typeface="+mn-lt"/>
              </a:rPr>
              <a:t> 및 배포를 금합니다</a:t>
            </a:r>
            <a:r>
              <a:rPr lang="en-US" altLang="ko-KR" sz="1867" spc="-133" baseline="0">
                <a:solidFill>
                  <a:prstClr val="black"/>
                </a:solidFill>
                <a:latin typeface="+mn-lt"/>
              </a:rPr>
              <a:t>.</a:t>
            </a:r>
            <a:endParaRPr lang="en-US" altLang="ko-KR" sz="1867" spc="-133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40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"/>
          <a:stretch>
            <a:fillRect/>
          </a:stretch>
        </p:blipFill>
        <p:spPr bwMode="auto">
          <a:xfrm>
            <a:off x="3776400" y="5529234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1511098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20000"/>
              </a:spcBef>
            </a:pPr>
            <a:r>
              <a:rPr lang="ko-KR" altLang="en-US" sz="3200" spc="-40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3200" spc="-40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4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/81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7"/>
            <a:ext cx="8963994" cy="5669959"/>
          </a:xfrm>
        </p:spPr>
        <p:txBody>
          <a:bodyPr>
            <a:normAutofit/>
          </a:bodyPr>
          <a:lstStyle>
            <a:lvl1pPr marL="474121" indent="-349242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667" b="1"/>
            </a:lvl1pPr>
            <a:lvl2pPr marL="713300" indent="-237061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2133"/>
            </a:lvl2pPr>
            <a:lvl3pPr marL="960943" indent="-247644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867"/>
            </a:lvl3pPr>
            <a:lvl4pPr marL="1198003" indent="-237061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4pPr>
            <a:lvl5pPr marL="1437181" indent="-23917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51" y="3352800"/>
            <a:ext cx="3444699" cy="30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15586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2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endParaRPr lang="ko-KR" altLang="en-US" sz="4267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4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/81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1" y="128635"/>
            <a:ext cx="7785100" cy="474663"/>
          </a:xfrm>
        </p:spPr>
        <p:txBody>
          <a:bodyPr>
            <a:noAutofit/>
          </a:bodyPr>
          <a:lstStyle>
            <a:lvl1pPr algn="l">
              <a:defRPr sz="2933" b="1" spc="-133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7"/>
            <a:ext cx="8963994" cy="5669959"/>
          </a:xfrm>
        </p:spPr>
        <p:txBody>
          <a:bodyPr>
            <a:normAutofit/>
          </a:bodyPr>
          <a:lstStyle>
            <a:lvl1pPr marL="474121" indent="-349242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667" b="1"/>
            </a:lvl1pPr>
            <a:lvl2pPr marL="713300" indent="-237061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2133"/>
            </a:lvl2pPr>
            <a:lvl3pPr marL="960943" indent="-247644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867"/>
            </a:lvl3pPr>
            <a:lvl4pPr marL="1198003" indent="-237061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4pPr>
            <a:lvl5pPr marL="1437181" indent="-23917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4174605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1" y="6525347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/>
          </a:p>
        </p:txBody>
      </p:sp>
      <p:sp>
        <p:nvSpPr>
          <p:cNvPr id="4" name="TextBox 3"/>
          <p:cNvSpPr txBox="1"/>
          <p:nvPr userDrawn="1"/>
        </p:nvSpPr>
        <p:spPr>
          <a:xfrm>
            <a:off x="2324276" y="2515993"/>
            <a:ext cx="4516085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333" b="1" i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5333" b="1" i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998747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4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6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6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3438297162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71008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CookBook, </a:t>
            </a:r>
            <a:r>
              <a:rPr lang="ko-KR" altLang="en-US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4"/>
            <a:ext cx="9143998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endParaRPr lang="en-US" altLang="ko-KR" sz="100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err="1">
                <a:solidFill>
                  <a:prstClr val="black"/>
                </a:solidFill>
                <a:latin typeface="+mn-lt"/>
              </a:rPr>
              <a:t>에 있습니다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"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6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789042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CookBook, </a:t>
            </a:r>
            <a:r>
              <a:rPr lang="ko-KR" altLang="en-US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4"/>
            <a:ext cx="9143998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defRPr/>
            </a:pPr>
            <a:endParaRPr lang="en-US" altLang="ko-KR" sz="100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err="1">
                <a:solidFill>
                  <a:prstClr val="black"/>
                </a:solidFill>
                <a:latin typeface="+mn-lt"/>
              </a:rPr>
              <a:t>에 있습니다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  <a:endParaRPr lang="en-US" altLang="ko-KR" sz="1400" spc="-10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"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20000"/>
              </a:spcBef>
            </a:pPr>
            <a:r>
              <a:rPr lang="ko-KR" altLang="en-US" sz="2400" spc="-30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/104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50" y="3669027"/>
            <a:ext cx="2965701" cy="27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endParaRPr lang="ko-KR" altLang="en-US" sz="3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/104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i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76649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6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789042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CookBook, </a:t>
            </a:r>
            <a:r>
              <a:rPr lang="ko-KR" altLang="en-US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4"/>
            <a:ext cx="9143998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defRPr/>
            </a:pPr>
            <a:endParaRPr lang="en-US" altLang="ko-KR" sz="100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err="1">
                <a:solidFill>
                  <a:prstClr val="black"/>
                </a:solidFill>
                <a:latin typeface="+mn-lt"/>
              </a:rPr>
              <a:t>에 있습니다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"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20000"/>
              </a:spcBef>
            </a:pPr>
            <a:r>
              <a:rPr lang="ko-KR" altLang="en-US" sz="2400" spc="-30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53" y="3429001"/>
            <a:ext cx="3387898" cy="30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</a:ln>
          <a:effectLst/>
        </p:spPr>
        <p:txBody>
          <a:bodyPr wrap="none" anchor="ctr"/>
          <a:lstStyle/>
          <a:p>
            <a:pPr lvl="0" algn="l">
              <a:spcBef>
                <a:spcPct val="20000"/>
              </a:spcBef>
            </a:pPr>
            <a:r>
              <a:rPr lang="ko-KR" altLang="en-US" sz="2400" spc="-30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53" y="3429001"/>
            <a:ext cx="3387898" cy="30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endParaRPr lang="ko-KR" altLang="en-US" sz="3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i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92D050"/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endParaRPr lang="ko-KR" altLang="en-US" sz="3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B05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64610917"/>
      </p:ext>
    </p:extLst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533630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4" y="1448782"/>
            <a:ext cx="3756476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5954" y="2258871"/>
            <a:ext cx="5880653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6623" y="3654027"/>
            <a:ext cx="5699789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6623" y="4134079"/>
            <a:ext cx="5699789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62079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" y="1489316"/>
            <a:ext cx="12191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CookBook, </a:t>
            </a:r>
            <a:r>
              <a:rPr lang="ko-KR" altLang="en-US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2" y="2648913"/>
            <a:ext cx="12191997" cy="139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defRPr/>
            </a:pPr>
            <a:endParaRPr lang="en-US" altLang="ko-KR" sz="100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err="1">
                <a:solidFill>
                  <a:prstClr val="black"/>
                </a:solidFill>
                <a:latin typeface="+mn-lt"/>
              </a:rPr>
              <a:t>에 있습니다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 </a:t>
            </a:r>
            <a:endParaRPr lang="ko-KR" altLang="en-US" sz="1400" spc="-100">
              <a:solidFill>
                <a:prstClr val="black"/>
              </a:solidFill>
              <a:latin typeface="+mn-lt"/>
            </a:endParaRPr>
          </a:p>
          <a:p>
            <a:pPr marL="171450" indent="-171450" algn="ctr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spc="-10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430743" y="434276"/>
            <a:ext cx="11330516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80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"/>
          <a:stretch>
            <a:fillRect/>
          </a:stretch>
        </p:blipFill>
        <p:spPr bwMode="auto">
          <a:xfrm>
            <a:off x="5035200" y="5529234"/>
            <a:ext cx="21216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2122926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20000"/>
              </a:spcBef>
            </a:pPr>
            <a:r>
              <a:rPr lang="ko-KR" altLang="en-US" sz="2400" spc="-30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102" y="6549347"/>
            <a:ext cx="977900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549347"/>
            <a:ext cx="1123949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7"/>
            <a:ext cx="11951992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43" y="3429000"/>
            <a:ext cx="4466325" cy="30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76361"/>
      </p:ext>
    </p:extLst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2"/>
            <a:ext cx="12192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endParaRPr lang="ko-KR" altLang="en-US" sz="3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102" y="6549347"/>
            <a:ext cx="977900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549347"/>
            <a:ext cx="1123949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128635"/>
            <a:ext cx="10380133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7"/>
            <a:ext cx="11951992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93310878"/>
      </p:ext>
    </p:extLst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7" y="6525347"/>
            <a:ext cx="11675533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/>
          </a:p>
        </p:txBody>
      </p:sp>
      <p:sp>
        <p:nvSpPr>
          <p:cNvPr id="4" name="TextBox 3"/>
          <p:cNvSpPr txBox="1"/>
          <p:nvPr userDrawn="1"/>
        </p:nvSpPr>
        <p:spPr>
          <a:xfrm>
            <a:off x="4226424" y="2828933"/>
            <a:ext cx="376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i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666989"/>
      </p:ext>
    </p:extLst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102" y="6643689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549347"/>
            <a:ext cx="1123949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104138797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/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7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/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/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/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/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/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/>
            <p:nvPr userDrawn="1"/>
          </p:nvSpPr>
          <p:spPr bwMode="auto">
            <a:xfrm>
              <a:off x="5013325" y="3798888"/>
              <a:ext cx="950913" cy="593725"/>
            </a:xfrm>
            <a:custGeom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/>
            <p:nvPr userDrawn="1"/>
          </p:nvSpPr>
          <p:spPr bwMode="auto">
            <a:xfrm>
              <a:off x="5013325" y="3798888"/>
              <a:ext cx="950913" cy="593725"/>
            </a:xfrm>
            <a:custGeom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0" name="Freeform 510"/>
            <p:cNvSpPr/>
            <p:nvPr userDrawn="1"/>
          </p:nvSpPr>
          <p:spPr bwMode="auto">
            <a:xfrm>
              <a:off x="5075238" y="3835400"/>
              <a:ext cx="815975" cy="593725"/>
            </a:xfrm>
            <a:custGeom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1" name="Freeform 511"/>
            <p:cNvSpPr/>
            <p:nvPr userDrawn="1"/>
          </p:nvSpPr>
          <p:spPr bwMode="auto">
            <a:xfrm>
              <a:off x="5075238" y="3835400"/>
              <a:ext cx="815975" cy="593725"/>
            </a:xfrm>
            <a:custGeom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2" name="Freeform 512"/>
            <p:cNvSpPr/>
            <p:nvPr userDrawn="1"/>
          </p:nvSpPr>
          <p:spPr bwMode="auto">
            <a:xfrm>
              <a:off x="5451475" y="4171950"/>
              <a:ext cx="74613" cy="101600"/>
            </a:xfrm>
            <a:custGeom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/>
            <p:nvPr userDrawn="1"/>
          </p:nvSpPr>
          <p:spPr bwMode="auto">
            <a:xfrm>
              <a:off x="5229225" y="3960813"/>
              <a:ext cx="519113" cy="515937"/>
            </a:xfrm>
            <a:custGeom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5" name="Freeform 515"/>
            <p:cNvSpPr/>
            <p:nvPr userDrawn="1"/>
          </p:nvSpPr>
          <p:spPr bwMode="auto">
            <a:xfrm>
              <a:off x="5334000" y="4062413"/>
              <a:ext cx="309563" cy="312737"/>
            </a:xfrm>
            <a:custGeom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6" name="Freeform 516"/>
            <p:cNvSpPr/>
            <p:nvPr userDrawn="1"/>
          </p:nvSpPr>
          <p:spPr bwMode="auto">
            <a:xfrm>
              <a:off x="5745163" y="3835400"/>
              <a:ext cx="146050" cy="146050"/>
            </a:xfrm>
            <a:custGeom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/>
            <p:nvPr userDrawn="1"/>
          </p:nvSpPr>
          <p:spPr bwMode="auto">
            <a:xfrm>
              <a:off x="5013325" y="4095750"/>
              <a:ext cx="950913" cy="596900"/>
            </a:xfrm>
            <a:custGeom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8" name="Freeform 518"/>
            <p:cNvSpPr/>
            <p:nvPr userDrawn="1"/>
          </p:nvSpPr>
          <p:spPr bwMode="auto">
            <a:xfrm>
              <a:off x="5013325" y="4095750"/>
              <a:ext cx="950913" cy="596900"/>
            </a:xfrm>
            <a:custGeom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0" name="Freeform 520"/>
            <p:cNvSpPr/>
            <p:nvPr userDrawn="1"/>
          </p:nvSpPr>
          <p:spPr bwMode="auto">
            <a:xfrm>
              <a:off x="5013325" y="4095750"/>
              <a:ext cx="61913" cy="39687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/>
            <p:nvPr userDrawn="1"/>
          </p:nvSpPr>
          <p:spPr bwMode="auto">
            <a:xfrm>
              <a:off x="5891213" y="4095750"/>
              <a:ext cx="73025" cy="47625"/>
            </a:xfrm>
            <a:custGeom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3" name="Freeform 523"/>
            <p:cNvSpPr/>
            <p:nvPr userDrawn="1"/>
          </p:nvSpPr>
          <p:spPr bwMode="auto">
            <a:xfrm>
              <a:off x="5554663" y="4275138"/>
              <a:ext cx="63500" cy="31750"/>
            </a:xfrm>
            <a:custGeom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4" name="Freeform 524"/>
            <p:cNvSpPr/>
            <p:nvPr userDrawn="1"/>
          </p:nvSpPr>
          <p:spPr bwMode="auto">
            <a:xfrm>
              <a:off x="5341938" y="4265613"/>
              <a:ext cx="265113" cy="109537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5" name="Freeform 525"/>
            <p:cNvSpPr/>
            <p:nvPr userDrawn="1"/>
          </p:nvSpPr>
          <p:spPr bwMode="auto">
            <a:xfrm>
              <a:off x="5635625" y="4135438"/>
              <a:ext cx="255588" cy="293687"/>
            </a:xfrm>
            <a:custGeom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6" name="Freeform 526"/>
            <p:cNvSpPr/>
            <p:nvPr userDrawn="1"/>
          </p:nvSpPr>
          <p:spPr bwMode="auto">
            <a:xfrm>
              <a:off x="5075238" y="4130675"/>
              <a:ext cx="266700" cy="298450"/>
            </a:xfrm>
            <a:custGeom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7" name="Freeform 527"/>
            <p:cNvSpPr/>
            <p:nvPr userDrawn="1"/>
          </p:nvSpPr>
          <p:spPr bwMode="auto">
            <a:xfrm>
              <a:off x="5229225" y="4208463"/>
              <a:ext cx="519113" cy="268287"/>
            </a:xfrm>
            <a:custGeom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8" name="Freeform 528"/>
            <p:cNvSpPr/>
            <p:nvPr userDrawn="1"/>
          </p:nvSpPr>
          <p:spPr bwMode="auto">
            <a:xfrm>
              <a:off x="5229225" y="4208463"/>
              <a:ext cx="519113" cy="268287"/>
            </a:xfrm>
            <a:custGeom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/>
            <p:nvPr userDrawn="1"/>
          </p:nvSpPr>
          <p:spPr bwMode="auto">
            <a:xfrm>
              <a:off x="5013325" y="4095750"/>
              <a:ext cx="476250" cy="596900"/>
            </a:xfrm>
            <a:custGeom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/>
            <p:nvPr userDrawn="1"/>
          </p:nvSpPr>
          <p:spPr bwMode="auto">
            <a:xfrm>
              <a:off x="5489575" y="4095751"/>
              <a:ext cx="474663" cy="596900"/>
            </a:xfrm>
            <a:custGeom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/>
            <p:nvPr userDrawn="1"/>
          </p:nvSpPr>
          <p:spPr bwMode="auto">
            <a:xfrm>
              <a:off x="5013325" y="4392613"/>
              <a:ext cx="950913" cy="300037"/>
            </a:xfrm>
            <a:custGeom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4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/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88" name="Freeform 10"/>
              <p:cNvSpPr/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/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90" name="Freeform 12"/>
              <p:cNvSpPr/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/>
            <p:nvPr/>
          </p:nvSpPr>
          <p:spPr bwMode="auto">
            <a:xfrm>
              <a:off x="-2354263" y="3922713"/>
              <a:ext cx="2981326" cy="146050"/>
            </a:xfrm>
            <a:custGeom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4" name="Freeform 137"/>
            <p:cNvSpPr/>
            <p:nvPr/>
          </p:nvSpPr>
          <p:spPr bwMode="auto">
            <a:xfrm>
              <a:off x="-2354263" y="3922713"/>
              <a:ext cx="2981326" cy="146050"/>
            </a:xfrm>
            <a:custGeom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5" name="Freeform 138"/>
            <p:cNvSpPr/>
            <p:nvPr/>
          </p:nvSpPr>
          <p:spPr bwMode="auto">
            <a:xfrm>
              <a:off x="-2078038" y="2309813"/>
              <a:ext cx="2428876" cy="1612900"/>
            </a:xfrm>
            <a:custGeom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4" name="Freeform 148"/>
            <p:cNvSpPr/>
            <p:nvPr/>
          </p:nvSpPr>
          <p:spPr bwMode="auto">
            <a:xfrm>
              <a:off x="-890588" y="2347913"/>
              <a:ext cx="53975" cy="53975"/>
            </a:xfrm>
            <a:custGeom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5" name="Freeform 149"/>
            <p:cNvSpPr/>
            <p:nvPr/>
          </p:nvSpPr>
          <p:spPr bwMode="auto">
            <a:xfrm>
              <a:off x="-890588" y="2347913"/>
              <a:ext cx="53975" cy="53975"/>
            </a:xfrm>
            <a:custGeom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5" name="Freeform 159"/>
            <p:cNvSpPr/>
            <p:nvPr/>
          </p:nvSpPr>
          <p:spPr bwMode="auto">
            <a:xfrm>
              <a:off x="-417512" y="2735263"/>
              <a:ext cx="200025" cy="234950"/>
            </a:xfrm>
            <a:custGeom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5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6" name="Freeform 160"/>
            <p:cNvSpPr/>
            <p:nvPr/>
          </p:nvSpPr>
          <p:spPr bwMode="auto">
            <a:xfrm>
              <a:off x="-500062" y="2998788"/>
              <a:ext cx="368300" cy="95250"/>
            </a:xfrm>
            <a:custGeom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1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6" name="Freeform 170"/>
            <p:cNvSpPr/>
            <p:nvPr/>
          </p:nvSpPr>
          <p:spPr bwMode="auto">
            <a:xfrm>
              <a:off x="-2078038" y="3989388"/>
              <a:ext cx="127000" cy="12700"/>
            </a:xfrm>
            <a:custGeom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7" name="Freeform 171"/>
            <p:cNvSpPr/>
            <p:nvPr/>
          </p:nvSpPr>
          <p:spPr bwMode="auto">
            <a:xfrm>
              <a:off x="-2354263" y="3922713"/>
              <a:ext cx="1489075" cy="146050"/>
            </a:xfrm>
            <a:custGeom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8" name="Freeform 172"/>
            <p:cNvSpPr/>
            <p:nvPr/>
          </p:nvSpPr>
          <p:spPr bwMode="auto">
            <a:xfrm>
              <a:off x="-2078038" y="2309813"/>
              <a:ext cx="1212850" cy="1612900"/>
            </a:xfrm>
            <a:custGeom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9" name="Freeform 173"/>
            <p:cNvSpPr/>
            <p:nvPr/>
          </p:nvSpPr>
          <p:spPr bwMode="auto">
            <a:xfrm>
              <a:off x="-2078038" y="2309813"/>
              <a:ext cx="1212850" cy="1612900"/>
            </a:xfrm>
            <a:custGeom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3" name="Freeform 177"/>
            <p:cNvSpPr/>
            <p:nvPr/>
          </p:nvSpPr>
          <p:spPr bwMode="auto">
            <a:xfrm>
              <a:off x="-1951038" y="2436813"/>
              <a:ext cx="1085850" cy="1358900"/>
            </a:xfrm>
            <a:custGeom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6" name="Freeform 180"/>
            <p:cNvSpPr/>
            <p:nvPr/>
          </p:nvSpPr>
          <p:spPr bwMode="auto">
            <a:xfrm>
              <a:off x="-2078038" y="3989388"/>
              <a:ext cx="127000" cy="12700"/>
            </a:xfrm>
            <a:custGeom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7" name="Freeform 181"/>
            <p:cNvSpPr/>
            <p:nvPr/>
          </p:nvSpPr>
          <p:spPr bwMode="auto">
            <a:xfrm>
              <a:off x="-2078038" y="3989388"/>
              <a:ext cx="127000" cy="12700"/>
            </a:xfrm>
            <a:custGeom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0" name="Freeform 184"/>
            <p:cNvSpPr/>
            <p:nvPr/>
          </p:nvSpPr>
          <p:spPr bwMode="auto">
            <a:xfrm>
              <a:off x="-890588" y="2347913"/>
              <a:ext cx="25400" cy="53975"/>
            </a:xfrm>
            <a:custGeom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1" name="Freeform 185"/>
            <p:cNvSpPr/>
            <p:nvPr/>
          </p:nvSpPr>
          <p:spPr bwMode="auto">
            <a:xfrm>
              <a:off x="-890588" y="2347913"/>
              <a:ext cx="25400" cy="53975"/>
            </a:xfrm>
            <a:custGeom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6" name="Freeform 190"/>
            <p:cNvSpPr/>
            <p:nvPr/>
          </p:nvSpPr>
          <p:spPr bwMode="auto">
            <a:xfrm>
              <a:off x="-1951038" y="2598738"/>
              <a:ext cx="1085850" cy="635000"/>
            </a:xfrm>
            <a:custGeom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/>
            <p:nvPr/>
          </p:nvSpPr>
          <p:spPr bwMode="auto">
            <a:xfrm>
              <a:off x="2143759" y="2469338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/>
            <p:nvPr/>
          </p:nvSpPr>
          <p:spPr bwMode="auto">
            <a:xfrm>
              <a:off x="1669498" y="2591865"/>
              <a:ext cx="544343" cy="774689"/>
            </a:xfrm>
            <a:custGeom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/>
          <p:nvPr userDrawn="1"/>
        </p:nvSpPr>
        <p:spPr bwMode="auto">
          <a:xfrm>
            <a:off x="128582" y="2757192"/>
            <a:ext cx="1688964" cy="2112940"/>
          </a:xfrm>
          <a:custGeom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/>
            <p:nvPr userDrawn="1"/>
          </p:nvSpPr>
          <p:spPr bwMode="auto">
            <a:xfrm>
              <a:off x="739804" y="1347614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/>
            <p:nvPr userDrawn="1"/>
          </p:nvSpPr>
          <p:spPr bwMode="auto">
            <a:xfrm>
              <a:off x="595037" y="2688490"/>
              <a:ext cx="508363" cy="723483"/>
            </a:xfrm>
            <a:custGeom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/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/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/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/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/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/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/>
            <p:nvPr userDrawn="1"/>
          </p:nvSpPr>
          <p:spPr bwMode="auto">
            <a:xfrm>
              <a:off x="3474966" y="2067694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/>
          <p:nvPr userDrawn="1"/>
        </p:nvSpPr>
        <p:spPr bwMode="auto">
          <a:xfrm>
            <a:off x="3103096" y="2253130"/>
            <a:ext cx="331788" cy="361950"/>
          </a:xfrm>
          <a:custGeom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5" name="Freeform 553"/>
          <p:cNvSpPr/>
          <p:nvPr userDrawn="1"/>
        </p:nvSpPr>
        <p:spPr bwMode="auto">
          <a:xfrm>
            <a:off x="3103096" y="2253130"/>
            <a:ext cx="331788" cy="361950"/>
          </a:xfrm>
          <a:custGeom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6" name="Freeform 554"/>
          <p:cNvSpPr/>
          <p:nvPr userDrawn="1"/>
        </p:nvSpPr>
        <p:spPr bwMode="auto">
          <a:xfrm>
            <a:off x="3268196" y="2054693"/>
            <a:ext cx="166688" cy="231775"/>
          </a:xfrm>
          <a:custGeom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7" name="Freeform 555"/>
          <p:cNvSpPr/>
          <p:nvPr userDrawn="1"/>
        </p:nvSpPr>
        <p:spPr bwMode="auto">
          <a:xfrm>
            <a:off x="3268196" y="2054693"/>
            <a:ext cx="166688" cy="231775"/>
          </a:xfrm>
          <a:custGeom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8" name="Freeform 556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9" name="Freeform 557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0" name="Freeform 558"/>
          <p:cNvSpPr/>
          <p:nvPr userDrawn="1"/>
        </p:nvSpPr>
        <p:spPr bwMode="auto">
          <a:xfrm>
            <a:off x="3249146" y="2119780"/>
            <a:ext cx="38100" cy="103188"/>
          </a:xfrm>
          <a:custGeom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1" name="Freeform 559"/>
          <p:cNvSpPr/>
          <p:nvPr userDrawn="1"/>
        </p:nvSpPr>
        <p:spPr bwMode="auto">
          <a:xfrm>
            <a:off x="3249146" y="2119780"/>
            <a:ext cx="38100" cy="103188"/>
          </a:xfrm>
          <a:custGeom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2" name="Freeform 560"/>
          <p:cNvSpPr/>
          <p:nvPr userDrawn="1"/>
        </p:nvSpPr>
        <p:spPr bwMode="auto">
          <a:xfrm>
            <a:off x="3103096" y="2253130"/>
            <a:ext cx="165100" cy="361950"/>
          </a:xfrm>
          <a:custGeom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3" name="Freeform 561"/>
          <p:cNvSpPr/>
          <p:nvPr userDrawn="1"/>
        </p:nvSpPr>
        <p:spPr bwMode="auto">
          <a:xfrm>
            <a:off x="3103096" y="2253130"/>
            <a:ext cx="165100" cy="361950"/>
          </a:xfrm>
          <a:custGeom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4" name="Freeform 562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5" name="Freeform 563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6" name="Freeform 564"/>
          <p:cNvSpPr/>
          <p:nvPr userDrawn="1"/>
        </p:nvSpPr>
        <p:spPr bwMode="auto">
          <a:xfrm>
            <a:off x="3249146" y="2119780"/>
            <a:ext cx="19050" cy="103188"/>
          </a:xfrm>
          <a:custGeom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7" name="Freeform 565"/>
          <p:cNvSpPr/>
          <p:nvPr userDrawn="1"/>
        </p:nvSpPr>
        <p:spPr bwMode="auto">
          <a:xfrm>
            <a:off x="3249146" y="2119780"/>
            <a:ext cx="19050" cy="103188"/>
          </a:xfrm>
          <a:custGeom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8" name="Freeform 566"/>
          <p:cNvSpPr/>
          <p:nvPr userDrawn="1"/>
        </p:nvSpPr>
        <p:spPr bwMode="auto">
          <a:xfrm>
            <a:off x="3295502" y="0"/>
            <a:ext cx="45719" cy="2054694"/>
          </a:xfrm>
          <a:custGeom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0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/>
            <p:nvPr userDrawn="1"/>
          </p:nvSpPr>
          <p:spPr bwMode="auto">
            <a:xfrm>
              <a:off x="2936619" y="1260976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35" name="Freeform 132"/>
            <p:cNvSpPr/>
            <p:nvPr userDrawn="1"/>
          </p:nvSpPr>
          <p:spPr bwMode="auto">
            <a:xfrm>
              <a:off x="3435887" y="2025444"/>
              <a:ext cx="21635" cy="21635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6" name="Freeform 133"/>
            <p:cNvSpPr/>
            <p:nvPr userDrawn="1"/>
          </p:nvSpPr>
          <p:spPr bwMode="auto">
            <a:xfrm>
              <a:off x="3435887" y="2061501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7" name="Freeform 134"/>
            <p:cNvSpPr/>
            <p:nvPr userDrawn="1"/>
          </p:nvSpPr>
          <p:spPr bwMode="auto">
            <a:xfrm>
              <a:off x="3435887" y="2095755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1" name="Freeform 178"/>
            <p:cNvSpPr/>
            <p:nvPr userDrawn="1"/>
          </p:nvSpPr>
          <p:spPr bwMode="auto">
            <a:xfrm>
              <a:off x="3435887" y="2025444"/>
              <a:ext cx="21635" cy="21635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2" name="Freeform 179"/>
            <p:cNvSpPr/>
            <p:nvPr userDrawn="1"/>
          </p:nvSpPr>
          <p:spPr bwMode="auto">
            <a:xfrm>
              <a:off x="3435887" y="2061501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3" name="Freeform 180"/>
            <p:cNvSpPr/>
            <p:nvPr userDrawn="1"/>
          </p:nvSpPr>
          <p:spPr bwMode="auto">
            <a:xfrm>
              <a:off x="3435887" y="2095755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7" name="Freeform 5"/>
              <p:cNvSpPr/>
              <p:nvPr/>
            </p:nvSpPr>
            <p:spPr bwMode="auto">
              <a:xfrm>
                <a:off x="3046109" y="3368675"/>
                <a:ext cx="3204000" cy="1774825"/>
              </a:xfrm>
              <a:custGeom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8" name="Freeform 7"/>
              <p:cNvSpPr/>
              <p:nvPr/>
            </p:nvSpPr>
            <p:spPr bwMode="auto">
              <a:xfrm>
                <a:off x="-1" y="3368675"/>
                <a:ext cx="3204000" cy="1773238"/>
              </a:xfrm>
              <a:custGeom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/>
            <p:nvPr/>
          </p:nvSpPr>
          <p:spPr bwMode="auto">
            <a:xfrm>
              <a:off x="4903788" y="563563"/>
              <a:ext cx="2660650" cy="2152650"/>
            </a:xfrm>
            <a:custGeom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" name="Freeform 72"/>
            <p:cNvSpPr/>
            <p:nvPr/>
          </p:nvSpPr>
          <p:spPr bwMode="auto">
            <a:xfrm>
              <a:off x="7164388" y="935038"/>
              <a:ext cx="311150" cy="311150"/>
            </a:xfrm>
            <a:custGeom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" name="Freeform 73"/>
            <p:cNvSpPr/>
            <p:nvPr/>
          </p:nvSpPr>
          <p:spPr bwMode="auto">
            <a:xfrm>
              <a:off x="4478338" y="1287463"/>
              <a:ext cx="3086100" cy="1428750"/>
            </a:xfrm>
            <a:custGeom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/>
                  <a:tab pos="803275"/>
                </a:tabLst>
                <a:defRPr/>
              </a:pPr>
              <a:r>
                <a:rPr lang="en-US" altLang="ko-KR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anose="05000000000000000000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/>
            <p:nvPr/>
          </p:nvSpPr>
          <p:spPr bwMode="auto">
            <a:xfrm>
              <a:off x="10356851" y="2601913"/>
              <a:ext cx="311150" cy="307976"/>
            </a:xfrm>
            <a:custGeom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2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6" name="Freeform 84"/>
            <p:cNvSpPr/>
            <p:nvPr/>
          </p:nvSpPr>
          <p:spPr bwMode="auto">
            <a:xfrm>
              <a:off x="9324972" y="1077915"/>
              <a:ext cx="1187450" cy="1679577"/>
            </a:xfrm>
            <a:custGeom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7" name="Freeform 85"/>
            <p:cNvSpPr/>
            <p:nvPr/>
          </p:nvSpPr>
          <p:spPr bwMode="auto">
            <a:xfrm>
              <a:off x="9144000" y="817563"/>
              <a:ext cx="669924" cy="622300"/>
            </a:xfrm>
            <a:custGeom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</p:spTree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5016E85-709D-4CD0-8F1F-586C9878ED48}"/>
              </a:ext>
            </a:extLst>
          </p:cNvPr>
          <p:cNvSpPr/>
          <p:nvPr userDrawn="1"/>
        </p:nvSpPr>
        <p:spPr bwMode="auto">
          <a:xfrm>
            <a:off x="0" y="1052423"/>
            <a:ext cx="9144000" cy="5805577"/>
          </a:xfrm>
          <a:custGeom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/>
              <p:nvPr/>
            </p:nvSpPr>
            <p:spPr bwMode="auto">
              <a:xfrm>
                <a:off x="1069975" y="1754188"/>
                <a:ext cx="1009650" cy="679450"/>
              </a:xfrm>
              <a:custGeom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7"/>
              <p:cNvSpPr/>
              <p:nvPr/>
            </p:nvSpPr>
            <p:spPr bwMode="auto">
              <a:xfrm>
                <a:off x="625475" y="1627188"/>
                <a:ext cx="1200150" cy="806450"/>
              </a:xfrm>
              <a:custGeom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/>
              <p:nvPr/>
            </p:nvSpPr>
            <p:spPr bwMode="auto">
              <a:xfrm>
                <a:off x="1069975" y="1754188"/>
                <a:ext cx="1009650" cy="679450"/>
              </a:xfrm>
              <a:custGeom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4" name="Freeform 7"/>
              <p:cNvSpPr/>
              <p:nvPr/>
            </p:nvSpPr>
            <p:spPr bwMode="auto">
              <a:xfrm>
                <a:off x="625475" y="1627188"/>
                <a:ext cx="1200150" cy="806450"/>
              </a:xfrm>
              <a:custGeom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/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/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/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/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/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/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/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FA1D2A-3F32-4D03-93E5-CC3BEA4E3594}"/>
              </a:ext>
            </a:extLst>
          </p:cNvPr>
          <p:cNvSpPr/>
          <p:nvPr userDrawn="1"/>
        </p:nvSpPr>
        <p:spPr>
          <a:xfrm>
            <a:off x="3482631" y="3244334"/>
            <a:ext cx="217873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bank['job'].unique()</a:t>
            </a:r>
          </a:p>
        </p:txBody>
      </p:sp>
    </p:spTree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5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FF33CC"/>
              </a:solidFill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accent2">
                    <a:lumMod val="75000"/>
                  </a:schemeClr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12135168"/>
      </p:ext>
    </p:extLst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4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B05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43391795"/>
      </p:ext>
    </p:extLst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4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48142953"/>
      </p:ext>
    </p:extLst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rgbClr val="00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3840493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/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7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/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/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/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/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/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/>
            <p:nvPr userDrawn="1"/>
          </p:nvSpPr>
          <p:spPr bwMode="auto">
            <a:xfrm>
              <a:off x="5013325" y="3798888"/>
              <a:ext cx="950913" cy="593725"/>
            </a:xfrm>
            <a:custGeom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/>
            <p:nvPr userDrawn="1"/>
          </p:nvSpPr>
          <p:spPr bwMode="auto">
            <a:xfrm>
              <a:off x="5013325" y="3798888"/>
              <a:ext cx="950913" cy="593725"/>
            </a:xfrm>
            <a:custGeom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0" name="Freeform 510"/>
            <p:cNvSpPr/>
            <p:nvPr userDrawn="1"/>
          </p:nvSpPr>
          <p:spPr bwMode="auto">
            <a:xfrm>
              <a:off x="5075238" y="3835400"/>
              <a:ext cx="815975" cy="593725"/>
            </a:xfrm>
            <a:custGeom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1" name="Freeform 511"/>
            <p:cNvSpPr/>
            <p:nvPr userDrawn="1"/>
          </p:nvSpPr>
          <p:spPr bwMode="auto">
            <a:xfrm>
              <a:off x="5075238" y="3835400"/>
              <a:ext cx="815975" cy="593725"/>
            </a:xfrm>
            <a:custGeom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2" name="Freeform 512"/>
            <p:cNvSpPr/>
            <p:nvPr userDrawn="1"/>
          </p:nvSpPr>
          <p:spPr bwMode="auto">
            <a:xfrm>
              <a:off x="5451475" y="4171950"/>
              <a:ext cx="74613" cy="101600"/>
            </a:xfrm>
            <a:custGeom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/>
            <p:nvPr userDrawn="1"/>
          </p:nvSpPr>
          <p:spPr bwMode="auto">
            <a:xfrm>
              <a:off x="5229225" y="3960813"/>
              <a:ext cx="519113" cy="515937"/>
            </a:xfrm>
            <a:custGeom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5" name="Freeform 515"/>
            <p:cNvSpPr/>
            <p:nvPr userDrawn="1"/>
          </p:nvSpPr>
          <p:spPr bwMode="auto">
            <a:xfrm>
              <a:off x="5334000" y="4062413"/>
              <a:ext cx="309563" cy="312737"/>
            </a:xfrm>
            <a:custGeom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6" name="Freeform 516"/>
            <p:cNvSpPr/>
            <p:nvPr userDrawn="1"/>
          </p:nvSpPr>
          <p:spPr bwMode="auto">
            <a:xfrm>
              <a:off x="5745163" y="3835400"/>
              <a:ext cx="146050" cy="146050"/>
            </a:xfrm>
            <a:custGeom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/>
            <p:nvPr userDrawn="1"/>
          </p:nvSpPr>
          <p:spPr bwMode="auto">
            <a:xfrm>
              <a:off x="5013325" y="4095750"/>
              <a:ext cx="950913" cy="596900"/>
            </a:xfrm>
            <a:custGeom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8" name="Freeform 518"/>
            <p:cNvSpPr/>
            <p:nvPr userDrawn="1"/>
          </p:nvSpPr>
          <p:spPr bwMode="auto">
            <a:xfrm>
              <a:off x="5013325" y="4095750"/>
              <a:ext cx="950913" cy="596900"/>
            </a:xfrm>
            <a:custGeom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0" name="Freeform 520"/>
            <p:cNvSpPr/>
            <p:nvPr userDrawn="1"/>
          </p:nvSpPr>
          <p:spPr bwMode="auto">
            <a:xfrm>
              <a:off x="5013325" y="4095750"/>
              <a:ext cx="61913" cy="39687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/>
            <p:nvPr userDrawn="1"/>
          </p:nvSpPr>
          <p:spPr bwMode="auto">
            <a:xfrm>
              <a:off x="5891213" y="4095750"/>
              <a:ext cx="73025" cy="47625"/>
            </a:xfrm>
            <a:custGeom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3" name="Freeform 523"/>
            <p:cNvSpPr/>
            <p:nvPr userDrawn="1"/>
          </p:nvSpPr>
          <p:spPr bwMode="auto">
            <a:xfrm>
              <a:off x="5554663" y="4275138"/>
              <a:ext cx="63500" cy="31750"/>
            </a:xfrm>
            <a:custGeom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4" name="Freeform 524"/>
            <p:cNvSpPr/>
            <p:nvPr userDrawn="1"/>
          </p:nvSpPr>
          <p:spPr bwMode="auto">
            <a:xfrm>
              <a:off x="5341938" y="4265613"/>
              <a:ext cx="265113" cy="109537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5" name="Freeform 525"/>
            <p:cNvSpPr/>
            <p:nvPr userDrawn="1"/>
          </p:nvSpPr>
          <p:spPr bwMode="auto">
            <a:xfrm>
              <a:off x="5635625" y="4135438"/>
              <a:ext cx="255588" cy="293687"/>
            </a:xfrm>
            <a:custGeom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6" name="Freeform 526"/>
            <p:cNvSpPr/>
            <p:nvPr userDrawn="1"/>
          </p:nvSpPr>
          <p:spPr bwMode="auto">
            <a:xfrm>
              <a:off x="5075238" y="4130675"/>
              <a:ext cx="266700" cy="298450"/>
            </a:xfrm>
            <a:custGeom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7" name="Freeform 527"/>
            <p:cNvSpPr/>
            <p:nvPr userDrawn="1"/>
          </p:nvSpPr>
          <p:spPr bwMode="auto">
            <a:xfrm>
              <a:off x="5229225" y="4208463"/>
              <a:ext cx="519113" cy="268287"/>
            </a:xfrm>
            <a:custGeom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8" name="Freeform 528"/>
            <p:cNvSpPr/>
            <p:nvPr userDrawn="1"/>
          </p:nvSpPr>
          <p:spPr bwMode="auto">
            <a:xfrm>
              <a:off x="5229225" y="4208463"/>
              <a:ext cx="519113" cy="268287"/>
            </a:xfrm>
            <a:custGeom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/>
            <p:nvPr userDrawn="1"/>
          </p:nvSpPr>
          <p:spPr bwMode="auto">
            <a:xfrm>
              <a:off x="5013325" y="4095750"/>
              <a:ext cx="476250" cy="596900"/>
            </a:xfrm>
            <a:custGeom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/>
            <p:nvPr userDrawn="1"/>
          </p:nvSpPr>
          <p:spPr bwMode="auto">
            <a:xfrm>
              <a:off x="5489575" y="4095751"/>
              <a:ext cx="474663" cy="596900"/>
            </a:xfrm>
            <a:custGeom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/>
            <p:nvPr userDrawn="1"/>
          </p:nvSpPr>
          <p:spPr bwMode="auto">
            <a:xfrm>
              <a:off x="5013325" y="4392613"/>
              <a:ext cx="950913" cy="300037"/>
            </a:xfrm>
            <a:custGeom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4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/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88" name="Freeform 10"/>
              <p:cNvSpPr/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/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90" name="Freeform 12"/>
              <p:cNvSpPr/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/>
            <p:nvPr/>
          </p:nvSpPr>
          <p:spPr bwMode="auto">
            <a:xfrm>
              <a:off x="-2354263" y="3922713"/>
              <a:ext cx="2981326" cy="146050"/>
            </a:xfrm>
            <a:custGeom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4" name="Freeform 137"/>
            <p:cNvSpPr/>
            <p:nvPr/>
          </p:nvSpPr>
          <p:spPr bwMode="auto">
            <a:xfrm>
              <a:off x="-2354263" y="3922713"/>
              <a:ext cx="2981326" cy="146050"/>
            </a:xfrm>
            <a:custGeom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5" name="Freeform 138"/>
            <p:cNvSpPr/>
            <p:nvPr/>
          </p:nvSpPr>
          <p:spPr bwMode="auto">
            <a:xfrm>
              <a:off x="-2078038" y="2309813"/>
              <a:ext cx="2428876" cy="1612900"/>
            </a:xfrm>
            <a:custGeom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4" name="Freeform 148"/>
            <p:cNvSpPr/>
            <p:nvPr/>
          </p:nvSpPr>
          <p:spPr bwMode="auto">
            <a:xfrm>
              <a:off x="-890588" y="2347913"/>
              <a:ext cx="53975" cy="53975"/>
            </a:xfrm>
            <a:custGeom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5" name="Freeform 149"/>
            <p:cNvSpPr/>
            <p:nvPr/>
          </p:nvSpPr>
          <p:spPr bwMode="auto">
            <a:xfrm>
              <a:off x="-890588" y="2347913"/>
              <a:ext cx="53975" cy="53975"/>
            </a:xfrm>
            <a:custGeom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5" name="Freeform 159"/>
            <p:cNvSpPr/>
            <p:nvPr/>
          </p:nvSpPr>
          <p:spPr bwMode="auto">
            <a:xfrm>
              <a:off x="-417512" y="2735263"/>
              <a:ext cx="200025" cy="234950"/>
            </a:xfrm>
            <a:custGeom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5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6" name="Freeform 160"/>
            <p:cNvSpPr/>
            <p:nvPr/>
          </p:nvSpPr>
          <p:spPr bwMode="auto">
            <a:xfrm>
              <a:off x="-500062" y="2998788"/>
              <a:ext cx="368300" cy="95250"/>
            </a:xfrm>
            <a:custGeom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1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6" name="Freeform 170"/>
            <p:cNvSpPr/>
            <p:nvPr/>
          </p:nvSpPr>
          <p:spPr bwMode="auto">
            <a:xfrm>
              <a:off x="-2078038" y="3989388"/>
              <a:ext cx="127000" cy="12700"/>
            </a:xfrm>
            <a:custGeom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7" name="Freeform 171"/>
            <p:cNvSpPr/>
            <p:nvPr/>
          </p:nvSpPr>
          <p:spPr bwMode="auto">
            <a:xfrm>
              <a:off x="-2354263" y="3922713"/>
              <a:ext cx="1489075" cy="146050"/>
            </a:xfrm>
            <a:custGeom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8" name="Freeform 172"/>
            <p:cNvSpPr/>
            <p:nvPr/>
          </p:nvSpPr>
          <p:spPr bwMode="auto">
            <a:xfrm>
              <a:off x="-2078038" y="2309813"/>
              <a:ext cx="1212850" cy="1612900"/>
            </a:xfrm>
            <a:custGeom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9" name="Freeform 173"/>
            <p:cNvSpPr/>
            <p:nvPr/>
          </p:nvSpPr>
          <p:spPr bwMode="auto">
            <a:xfrm>
              <a:off x="-2078038" y="2309813"/>
              <a:ext cx="1212850" cy="1612900"/>
            </a:xfrm>
            <a:custGeom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3" name="Freeform 177"/>
            <p:cNvSpPr/>
            <p:nvPr/>
          </p:nvSpPr>
          <p:spPr bwMode="auto">
            <a:xfrm>
              <a:off x="-1951038" y="2436813"/>
              <a:ext cx="1085850" cy="1358900"/>
            </a:xfrm>
            <a:custGeom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6" name="Freeform 180"/>
            <p:cNvSpPr/>
            <p:nvPr/>
          </p:nvSpPr>
          <p:spPr bwMode="auto">
            <a:xfrm>
              <a:off x="-2078038" y="3989388"/>
              <a:ext cx="127000" cy="12700"/>
            </a:xfrm>
            <a:custGeom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7" name="Freeform 181"/>
            <p:cNvSpPr/>
            <p:nvPr/>
          </p:nvSpPr>
          <p:spPr bwMode="auto">
            <a:xfrm>
              <a:off x="-2078038" y="3989388"/>
              <a:ext cx="127000" cy="12700"/>
            </a:xfrm>
            <a:custGeom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0" name="Freeform 184"/>
            <p:cNvSpPr/>
            <p:nvPr/>
          </p:nvSpPr>
          <p:spPr bwMode="auto">
            <a:xfrm>
              <a:off x="-890588" y="2347913"/>
              <a:ext cx="25400" cy="53975"/>
            </a:xfrm>
            <a:custGeom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1" name="Freeform 185"/>
            <p:cNvSpPr/>
            <p:nvPr/>
          </p:nvSpPr>
          <p:spPr bwMode="auto">
            <a:xfrm>
              <a:off x="-890588" y="2347913"/>
              <a:ext cx="25400" cy="53975"/>
            </a:xfrm>
            <a:custGeom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6" name="Freeform 190"/>
            <p:cNvSpPr/>
            <p:nvPr/>
          </p:nvSpPr>
          <p:spPr bwMode="auto">
            <a:xfrm>
              <a:off x="-1951038" y="2598738"/>
              <a:ext cx="1085850" cy="635000"/>
            </a:xfrm>
            <a:custGeom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/>
            <p:nvPr/>
          </p:nvSpPr>
          <p:spPr bwMode="auto">
            <a:xfrm>
              <a:off x="2143759" y="2469338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/>
            <p:nvPr/>
          </p:nvSpPr>
          <p:spPr bwMode="auto">
            <a:xfrm>
              <a:off x="1669498" y="2591865"/>
              <a:ext cx="544343" cy="774689"/>
            </a:xfrm>
            <a:custGeom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/>
          <p:nvPr userDrawn="1"/>
        </p:nvSpPr>
        <p:spPr bwMode="auto">
          <a:xfrm>
            <a:off x="128582" y="2757192"/>
            <a:ext cx="1688964" cy="2112940"/>
          </a:xfrm>
          <a:custGeom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/>
            <p:nvPr userDrawn="1"/>
          </p:nvSpPr>
          <p:spPr bwMode="auto">
            <a:xfrm>
              <a:off x="739804" y="1347614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/>
            <p:nvPr userDrawn="1"/>
          </p:nvSpPr>
          <p:spPr bwMode="auto">
            <a:xfrm>
              <a:off x="595037" y="2688490"/>
              <a:ext cx="508363" cy="723483"/>
            </a:xfrm>
            <a:custGeom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/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/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/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/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/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/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/>
            <p:nvPr userDrawn="1"/>
          </p:nvSpPr>
          <p:spPr bwMode="auto">
            <a:xfrm>
              <a:off x="3474966" y="2067694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/>
          <p:nvPr userDrawn="1"/>
        </p:nvSpPr>
        <p:spPr bwMode="auto">
          <a:xfrm>
            <a:off x="3103096" y="2253130"/>
            <a:ext cx="331788" cy="361950"/>
          </a:xfrm>
          <a:custGeom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5" name="Freeform 553"/>
          <p:cNvSpPr/>
          <p:nvPr userDrawn="1"/>
        </p:nvSpPr>
        <p:spPr bwMode="auto">
          <a:xfrm>
            <a:off x="3103096" y="2253130"/>
            <a:ext cx="331788" cy="361950"/>
          </a:xfrm>
          <a:custGeom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6" name="Freeform 554"/>
          <p:cNvSpPr/>
          <p:nvPr userDrawn="1"/>
        </p:nvSpPr>
        <p:spPr bwMode="auto">
          <a:xfrm>
            <a:off x="3268196" y="2054693"/>
            <a:ext cx="166688" cy="231775"/>
          </a:xfrm>
          <a:custGeom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7" name="Freeform 555"/>
          <p:cNvSpPr/>
          <p:nvPr userDrawn="1"/>
        </p:nvSpPr>
        <p:spPr bwMode="auto">
          <a:xfrm>
            <a:off x="3268196" y="2054693"/>
            <a:ext cx="166688" cy="231775"/>
          </a:xfrm>
          <a:custGeom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8" name="Freeform 556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9" name="Freeform 557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0" name="Freeform 558"/>
          <p:cNvSpPr/>
          <p:nvPr userDrawn="1"/>
        </p:nvSpPr>
        <p:spPr bwMode="auto">
          <a:xfrm>
            <a:off x="3249146" y="2119780"/>
            <a:ext cx="38100" cy="103188"/>
          </a:xfrm>
          <a:custGeom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1" name="Freeform 559"/>
          <p:cNvSpPr/>
          <p:nvPr userDrawn="1"/>
        </p:nvSpPr>
        <p:spPr bwMode="auto">
          <a:xfrm>
            <a:off x="3249146" y="2119780"/>
            <a:ext cx="38100" cy="103188"/>
          </a:xfrm>
          <a:custGeom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2" name="Freeform 560"/>
          <p:cNvSpPr/>
          <p:nvPr userDrawn="1"/>
        </p:nvSpPr>
        <p:spPr bwMode="auto">
          <a:xfrm>
            <a:off x="3103096" y="2253130"/>
            <a:ext cx="165100" cy="361950"/>
          </a:xfrm>
          <a:custGeom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3" name="Freeform 561"/>
          <p:cNvSpPr/>
          <p:nvPr userDrawn="1"/>
        </p:nvSpPr>
        <p:spPr bwMode="auto">
          <a:xfrm>
            <a:off x="3103096" y="2253130"/>
            <a:ext cx="165100" cy="361950"/>
          </a:xfrm>
          <a:custGeom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4" name="Freeform 562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5" name="Freeform 563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6" name="Freeform 564"/>
          <p:cNvSpPr/>
          <p:nvPr userDrawn="1"/>
        </p:nvSpPr>
        <p:spPr bwMode="auto">
          <a:xfrm>
            <a:off x="3249146" y="2119780"/>
            <a:ext cx="19050" cy="103188"/>
          </a:xfrm>
          <a:custGeom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7" name="Freeform 565"/>
          <p:cNvSpPr/>
          <p:nvPr userDrawn="1"/>
        </p:nvSpPr>
        <p:spPr bwMode="auto">
          <a:xfrm>
            <a:off x="3249146" y="2119780"/>
            <a:ext cx="19050" cy="103188"/>
          </a:xfrm>
          <a:custGeom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8" name="Freeform 566"/>
          <p:cNvSpPr/>
          <p:nvPr userDrawn="1"/>
        </p:nvSpPr>
        <p:spPr bwMode="auto">
          <a:xfrm>
            <a:off x="3295502" y="0"/>
            <a:ext cx="45719" cy="2054694"/>
          </a:xfrm>
          <a:custGeom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0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/>
            <p:nvPr userDrawn="1"/>
          </p:nvSpPr>
          <p:spPr bwMode="auto">
            <a:xfrm>
              <a:off x="2936619" y="1260976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35" name="Freeform 132"/>
            <p:cNvSpPr/>
            <p:nvPr userDrawn="1"/>
          </p:nvSpPr>
          <p:spPr bwMode="auto">
            <a:xfrm>
              <a:off x="3435887" y="2025444"/>
              <a:ext cx="21635" cy="21635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6" name="Freeform 133"/>
            <p:cNvSpPr/>
            <p:nvPr userDrawn="1"/>
          </p:nvSpPr>
          <p:spPr bwMode="auto">
            <a:xfrm>
              <a:off x="3435887" y="2061501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7" name="Freeform 134"/>
            <p:cNvSpPr/>
            <p:nvPr userDrawn="1"/>
          </p:nvSpPr>
          <p:spPr bwMode="auto">
            <a:xfrm>
              <a:off x="3435887" y="2095755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1" name="Freeform 178"/>
            <p:cNvSpPr/>
            <p:nvPr userDrawn="1"/>
          </p:nvSpPr>
          <p:spPr bwMode="auto">
            <a:xfrm>
              <a:off x="3435887" y="2025444"/>
              <a:ext cx="21635" cy="21635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2" name="Freeform 179"/>
            <p:cNvSpPr/>
            <p:nvPr userDrawn="1"/>
          </p:nvSpPr>
          <p:spPr bwMode="auto">
            <a:xfrm>
              <a:off x="3435887" y="2061501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3" name="Freeform 180"/>
            <p:cNvSpPr/>
            <p:nvPr userDrawn="1"/>
          </p:nvSpPr>
          <p:spPr bwMode="auto">
            <a:xfrm>
              <a:off x="3435887" y="2095755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281863"/>
      </p:ext>
    </p:extLst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370142"/>
      </p:ext>
    </p:extLst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7" name="Freeform 5"/>
              <p:cNvSpPr/>
              <p:nvPr/>
            </p:nvSpPr>
            <p:spPr bwMode="auto">
              <a:xfrm>
                <a:off x="3046109" y="3368675"/>
                <a:ext cx="3204000" cy="1774825"/>
              </a:xfrm>
              <a:custGeom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8" name="Freeform 7"/>
              <p:cNvSpPr/>
              <p:nvPr/>
            </p:nvSpPr>
            <p:spPr bwMode="auto">
              <a:xfrm>
                <a:off x="-1" y="3368675"/>
                <a:ext cx="3204000" cy="1773238"/>
              </a:xfrm>
              <a:custGeom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/>
            <p:nvPr/>
          </p:nvSpPr>
          <p:spPr bwMode="auto">
            <a:xfrm>
              <a:off x="4903788" y="563563"/>
              <a:ext cx="2660650" cy="2152650"/>
            </a:xfrm>
            <a:custGeom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" name="Freeform 72"/>
            <p:cNvSpPr/>
            <p:nvPr/>
          </p:nvSpPr>
          <p:spPr bwMode="auto">
            <a:xfrm>
              <a:off x="7164388" y="935038"/>
              <a:ext cx="311150" cy="311150"/>
            </a:xfrm>
            <a:custGeom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" name="Freeform 73"/>
            <p:cNvSpPr/>
            <p:nvPr/>
          </p:nvSpPr>
          <p:spPr bwMode="auto">
            <a:xfrm>
              <a:off x="4478338" y="1287463"/>
              <a:ext cx="3086100" cy="1428750"/>
            </a:xfrm>
            <a:custGeom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 userDrawn="1"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 userDrawn="1"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/>
                  <a:tab pos="803275"/>
                </a:tabLst>
                <a:defRPr/>
              </a:pPr>
              <a:endParaRPr lang="en-US" altLang="ko-KR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/>
            <p:nvPr/>
          </p:nvSpPr>
          <p:spPr bwMode="auto">
            <a:xfrm>
              <a:off x="10356851" y="2601913"/>
              <a:ext cx="311150" cy="307976"/>
            </a:xfrm>
            <a:custGeom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2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6" name="Freeform 84"/>
            <p:cNvSpPr/>
            <p:nvPr/>
          </p:nvSpPr>
          <p:spPr bwMode="auto">
            <a:xfrm>
              <a:off x="9324972" y="1077915"/>
              <a:ext cx="1187450" cy="1679577"/>
            </a:xfrm>
            <a:custGeom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7" name="Freeform 85"/>
            <p:cNvSpPr/>
            <p:nvPr/>
          </p:nvSpPr>
          <p:spPr bwMode="auto">
            <a:xfrm>
              <a:off x="9144000" y="817563"/>
              <a:ext cx="669924" cy="622300"/>
            </a:xfrm>
            <a:custGeom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701664"/>
      </p:ext>
    </p:extLst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/>
          <p:nvPr userDrawn="1"/>
        </p:nvSpPr>
        <p:spPr bwMode="auto">
          <a:xfrm>
            <a:off x="0" y="1373841"/>
            <a:ext cx="9144000" cy="5484159"/>
          </a:xfrm>
          <a:custGeom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0331"/>
      </p:ext>
    </p:extLst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1577562634"/>
      </p:ext>
    </p:extLst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/>
              <p:nvPr/>
            </p:nvSpPr>
            <p:spPr bwMode="auto">
              <a:xfrm>
                <a:off x="1069975" y="1754188"/>
                <a:ext cx="1009650" cy="679450"/>
              </a:xfrm>
              <a:custGeom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7"/>
              <p:cNvSpPr/>
              <p:nvPr/>
            </p:nvSpPr>
            <p:spPr bwMode="auto">
              <a:xfrm>
                <a:off x="625475" y="1627188"/>
                <a:ext cx="1200150" cy="806450"/>
              </a:xfrm>
              <a:custGeom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/>
              <p:nvPr/>
            </p:nvSpPr>
            <p:spPr bwMode="auto">
              <a:xfrm>
                <a:off x="1069975" y="1754188"/>
                <a:ext cx="1009650" cy="679450"/>
              </a:xfrm>
              <a:custGeom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4" name="Freeform 7"/>
              <p:cNvSpPr/>
              <p:nvPr/>
            </p:nvSpPr>
            <p:spPr bwMode="auto">
              <a:xfrm>
                <a:off x="625475" y="1627188"/>
                <a:ext cx="1200150" cy="806450"/>
              </a:xfrm>
              <a:custGeom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/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/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/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/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/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/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/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1426136"/>
      </p:ext>
    </p:extLst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89119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0" latinLnBrk="1" hangingPunct="0"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CookBook, </a:t>
            </a:r>
            <a:r>
              <a:rPr lang="ko-KR" altLang="en-US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3"/>
            <a:ext cx="9143998" cy="139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defRPr/>
            </a:pPr>
            <a:endParaRPr lang="en-US" altLang="ko-KR" sz="100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err="1">
                <a:solidFill>
                  <a:prstClr val="black"/>
                </a:solidFill>
                <a:latin typeface="+mn-lt"/>
              </a:rPr>
              <a:t>에 있습니다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>
                <a:solidFill>
                  <a:prstClr val="black"/>
                </a:solidFill>
                <a:latin typeface="+mn-lt"/>
              </a:rPr>
              <a:t>. </a:t>
            </a:r>
            <a:endParaRPr lang="ko-KR" altLang="en-US" sz="1400" spc="-100">
              <a:solidFill>
                <a:prstClr val="black"/>
              </a:solidFill>
              <a:latin typeface="+mn-lt"/>
            </a:endParaRPr>
          </a:p>
          <a:p>
            <a:pPr marL="171450" indent="-171450" algn="ctr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400" spc="-10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"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20000"/>
              </a:spcBef>
            </a:pPr>
            <a:r>
              <a:rPr lang="ko-KR" altLang="en-US" sz="2400" spc="-30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/75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88907"/>
            <a:ext cx="4315851" cy="38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endParaRPr lang="ko-KR" altLang="en-US" sz="3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_기본 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algn="ctr">
            <a:noFill/>
            <a:miter lim="800000"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endParaRPr lang="ko-KR" altLang="en-US" sz="32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51657445"/>
      </p:ext>
    </p:extLst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i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</a:gradFill>
          <a:ln w="9525">
            <a:noFill/>
            <a:miter lim="800000"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  <p:transition/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/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7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/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/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/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/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/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/>
            <p:nvPr userDrawn="1"/>
          </p:nvSpPr>
          <p:spPr bwMode="auto">
            <a:xfrm>
              <a:off x="5013325" y="3798888"/>
              <a:ext cx="950913" cy="593725"/>
            </a:xfrm>
            <a:custGeom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/>
            <p:nvPr userDrawn="1"/>
          </p:nvSpPr>
          <p:spPr bwMode="auto">
            <a:xfrm>
              <a:off x="5013325" y="3798888"/>
              <a:ext cx="950913" cy="593725"/>
            </a:xfrm>
            <a:custGeom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0" name="Freeform 510"/>
            <p:cNvSpPr/>
            <p:nvPr userDrawn="1"/>
          </p:nvSpPr>
          <p:spPr bwMode="auto">
            <a:xfrm>
              <a:off x="5075238" y="3835400"/>
              <a:ext cx="815975" cy="593725"/>
            </a:xfrm>
            <a:custGeom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1" name="Freeform 511"/>
            <p:cNvSpPr/>
            <p:nvPr userDrawn="1"/>
          </p:nvSpPr>
          <p:spPr bwMode="auto">
            <a:xfrm>
              <a:off x="5075238" y="3835400"/>
              <a:ext cx="815975" cy="593725"/>
            </a:xfrm>
            <a:custGeom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2" name="Freeform 512"/>
            <p:cNvSpPr/>
            <p:nvPr userDrawn="1"/>
          </p:nvSpPr>
          <p:spPr bwMode="auto">
            <a:xfrm>
              <a:off x="5451475" y="4171950"/>
              <a:ext cx="74613" cy="101600"/>
            </a:xfrm>
            <a:custGeom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/>
            <p:nvPr userDrawn="1"/>
          </p:nvSpPr>
          <p:spPr bwMode="auto">
            <a:xfrm>
              <a:off x="5229225" y="3960813"/>
              <a:ext cx="519113" cy="515937"/>
            </a:xfrm>
            <a:custGeom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5" name="Freeform 515"/>
            <p:cNvSpPr/>
            <p:nvPr userDrawn="1"/>
          </p:nvSpPr>
          <p:spPr bwMode="auto">
            <a:xfrm>
              <a:off x="5334000" y="4062413"/>
              <a:ext cx="309563" cy="312737"/>
            </a:xfrm>
            <a:custGeom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6" name="Freeform 516"/>
            <p:cNvSpPr/>
            <p:nvPr userDrawn="1"/>
          </p:nvSpPr>
          <p:spPr bwMode="auto">
            <a:xfrm>
              <a:off x="5745163" y="3835400"/>
              <a:ext cx="146050" cy="146050"/>
            </a:xfrm>
            <a:custGeom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/>
            <p:nvPr userDrawn="1"/>
          </p:nvSpPr>
          <p:spPr bwMode="auto">
            <a:xfrm>
              <a:off x="5013325" y="4095750"/>
              <a:ext cx="950913" cy="596900"/>
            </a:xfrm>
            <a:custGeom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8" name="Freeform 518"/>
            <p:cNvSpPr/>
            <p:nvPr userDrawn="1"/>
          </p:nvSpPr>
          <p:spPr bwMode="auto">
            <a:xfrm>
              <a:off x="5013325" y="4095750"/>
              <a:ext cx="950913" cy="596900"/>
            </a:xfrm>
            <a:custGeom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0" name="Freeform 520"/>
            <p:cNvSpPr/>
            <p:nvPr userDrawn="1"/>
          </p:nvSpPr>
          <p:spPr bwMode="auto">
            <a:xfrm>
              <a:off x="5013325" y="4095750"/>
              <a:ext cx="61913" cy="39687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/>
            <p:nvPr userDrawn="1"/>
          </p:nvSpPr>
          <p:spPr bwMode="auto">
            <a:xfrm>
              <a:off x="5891213" y="4095750"/>
              <a:ext cx="73025" cy="47625"/>
            </a:xfrm>
            <a:custGeom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3" name="Freeform 523"/>
            <p:cNvSpPr/>
            <p:nvPr userDrawn="1"/>
          </p:nvSpPr>
          <p:spPr bwMode="auto">
            <a:xfrm>
              <a:off x="5554663" y="4275138"/>
              <a:ext cx="63500" cy="31750"/>
            </a:xfrm>
            <a:custGeom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4" name="Freeform 524"/>
            <p:cNvSpPr/>
            <p:nvPr userDrawn="1"/>
          </p:nvSpPr>
          <p:spPr bwMode="auto">
            <a:xfrm>
              <a:off x="5341938" y="4265613"/>
              <a:ext cx="265113" cy="109537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5" name="Freeform 525"/>
            <p:cNvSpPr/>
            <p:nvPr userDrawn="1"/>
          </p:nvSpPr>
          <p:spPr bwMode="auto">
            <a:xfrm>
              <a:off x="5635625" y="4135438"/>
              <a:ext cx="255588" cy="293687"/>
            </a:xfrm>
            <a:custGeom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6" name="Freeform 526"/>
            <p:cNvSpPr/>
            <p:nvPr userDrawn="1"/>
          </p:nvSpPr>
          <p:spPr bwMode="auto">
            <a:xfrm>
              <a:off x="5075238" y="4130675"/>
              <a:ext cx="266700" cy="298450"/>
            </a:xfrm>
            <a:custGeom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7" name="Freeform 527"/>
            <p:cNvSpPr/>
            <p:nvPr userDrawn="1"/>
          </p:nvSpPr>
          <p:spPr bwMode="auto">
            <a:xfrm>
              <a:off x="5229225" y="4208463"/>
              <a:ext cx="519113" cy="268287"/>
            </a:xfrm>
            <a:custGeom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8" name="Freeform 528"/>
            <p:cNvSpPr/>
            <p:nvPr userDrawn="1"/>
          </p:nvSpPr>
          <p:spPr bwMode="auto">
            <a:xfrm>
              <a:off x="5229225" y="4208463"/>
              <a:ext cx="519113" cy="268287"/>
            </a:xfrm>
            <a:custGeom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/>
            <p:nvPr userDrawn="1"/>
          </p:nvSpPr>
          <p:spPr bwMode="auto">
            <a:xfrm>
              <a:off x="5013325" y="4095750"/>
              <a:ext cx="476250" cy="596900"/>
            </a:xfrm>
            <a:custGeom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/>
            <p:nvPr userDrawn="1"/>
          </p:nvSpPr>
          <p:spPr bwMode="auto">
            <a:xfrm>
              <a:off x="5489575" y="4095751"/>
              <a:ext cx="474663" cy="596900"/>
            </a:xfrm>
            <a:custGeom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/>
            <p:nvPr userDrawn="1"/>
          </p:nvSpPr>
          <p:spPr bwMode="auto">
            <a:xfrm>
              <a:off x="5013325" y="4392613"/>
              <a:ext cx="950913" cy="300037"/>
            </a:xfrm>
            <a:custGeom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4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/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88" name="Freeform 10"/>
              <p:cNvSpPr/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/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90" name="Freeform 12"/>
              <p:cNvSpPr/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/>
            <p:nvPr/>
          </p:nvSpPr>
          <p:spPr bwMode="auto">
            <a:xfrm>
              <a:off x="-2354263" y="3922713"/>
              <a:ext cx="2981326" cy="146050"/>
            </a:xfrm>
            <a:custGeom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4" name="Freeform 137"/>
            <p:cNvSpPr/>
            <p:nvPr/>
          </p:nvSpPr>
          <p:spPr bwMode="auto">
            <a:xfrm>
              <a:off x="-2354263" y="3922713"/>
              <a:ext cx="2981326" cy="146050"/>
            </a:xfrm>
            <a:custGeom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5" name="Freeform 138"/>
            <p:cNvSpPr/>
            <p:nvPr/>
          </p:nvSpPr>
          <p:spPr bwMode="auto">
            <a:xfrm>
              <a:off x="-2078038" y="2309813"/>
              <a:ext cx="2428876" cy="1612900"/>
            </a:xfrm>
            <a:custGeom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4" name="Freeform 148"/>
            <p:cNvSpPr/>
            <p:nvPr/>
          </p:nvSpPr>
          <p:spPr bwMode="auto">
            <a:xfrm>
              <a:off x="-890588" y="2347913"/>
              <a:ext cx="53975" cy="53975"/>
            </a:xfrm>
            <a:custGeom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5" name="Freeform 149"/>
            <p:cNvSpPr/>
            <p:nvPr/>
          </p:nvSpPr>
          <p:spPr bwMode="auto">
            <a:xfrm>
              <a:off x="-890588" y="2347913"/>
              <a:ext cx="53975" cy="53975"/>
            </a:xfrm>
            <a:custGeom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5" name="Freeform 159"/>
            <p:cNvSpPr/>
            <p:nvPr/>
          </p:nvSpPr>
          <p:spPr bwMode="auto">
            <a:xfrm>
              <a:off x="-417512" y="2735263"/>
              <a:ext cx="200025" cy="234950"/>
            </a:xfrm>
            <a:custGeom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5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6" name="Freeform 160"/>
            <p:cNvSpPr/>
            <p:nvPr/>
          </p:nvSpPr>
          <p:spPr bwMode="auto">
            <a:xfrm>
              <a:off x="-500062" y="2998788"/>
              <a:ext cx="368300" cy="95250"/>
            </a:xfrm>
            <a:custGeom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1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6" name="Freeform 170"/>
            <p:cNvSpPr/>
            <p:nvPr/>
          </p:nvSpPr>
          <p:spPr bwMode="auto">
            <a:xfrm>
              <a:off x="-2078038" y="3989388"/>
              <a:ext cx="127000" cy="12700"/>
            </a:xfrm>
            <a:custGeom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7" name="Freeform 171"/>
            <p:cNvSpPr/>
            <p:nvPr/>
          </p:nvSpPr>
          <p:spPr bwMode="auto">
            <a:xfrm>
              <a:off x="-2354263" y="3922713"/>
              <a:ext cx="1489075" cy="146050"/>
            </a:xfrm>
            <a:custGeom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8" name="Freeform 172"/>
            <p:cNvSpPr/>
            <p:nvPr/>
          </p:nvSpPr>
          <p:spPr bwMode="auto">
            <a:xfrm>
              <a:off x="-2078038" y="2309813"/>
              <a:ext cx="1212850" cy="1612900"/>
            </a:xfrm>
            <a:custGeom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9" name="Freeform 173"/>
            <p:cNvSpPr/>
            <p:nvPr/>
          </p:nvSpPr>
          <p:spPr bwMode="auto">
            <a:xfrm>
              <a:off x="-2078038" y="2309813"/>
              <a:ext cx="1212850" cy="1612900"/>
            </a:xfrm>
            <a:custGeom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3" name="Freeform 177"/>
            <p:cNvSpPr/>
            <p:nvPr/>
          </p:nvSpPr>
          <p:spPr bwMode="auto">
            <a:xfrm>
              <a:off x="-1951038" y="2436813"/>
              <a:ext cx="1085850" cy="1358900"/>
            </a:xfrm>
            <a:custGeom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6" name="Freeform 180"/>
            <p:cNvSpPr/>
            <p:nvPr/>
          </p:nvSpPr>
          <p:spPr bwMode="auto">
            <a:xfrm>
              <a:off x="-2078038" y="3989388"/>
              <a:ext cx="127000" cy="12700"/>
            </a:xfrm>
            <a:custGeom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7" name="Freeform 181"/>
            <p:cNvSpPr/>
            <p:nvPr/>
          </p:nvSpPr>
          <p:spPr bwMode="auto">
            <a:xfrm>
              <a:off x="-2078038" y="3989388"/>
              <a:ext cx="127000" cy="12700"/>
            </a:xfrm>
            <a:custGeom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0" name="Freeform 184"/>
            <p:cNvSpPr/>
            <p:nvPr/>
          </p:nvSpPr>
          <p:spPr bwMode="auto">
            <a:xfrm>
              <a:off x="-890588" y="2347913"/>
              <a:ext cx="25400" cy="53975"/>
            </a:xfrm>
            <a:custGeom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1" name="Freeform 185"/>
            <p:cNvSpPr/>
            <p:nvPr/>
          </p:nvSpPr>
          <p:spPr bwMode="auto">
            <a:xfrm>
              <a:off x="-890588" y="2347913"/>
              <a:ext cx="25400" cy="53975"/>
            </a:xfrm>
            <a:custGeom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6" name="Freeform 190"/>
            <p:cNvSpPr/>
            <p:nvPr/>
          </p:nvSpPr>
          <p:spPr bwMode="auto">
            <a:xfrm>
              <a:off x="-1951038" y="2598738"/>
              <a:ext cx="1085850" cy="635000"/>
            </a:xfrm>
            <a:custGeom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/>
            <p:nvPr/>
          </p:nvSpPr>
          <p:spPr bwMode="auto">
            <a:xfrm>
              <a:off x="2143759" y="2469338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/>
            <p:nvPr/>
          </p:nvSpPr>
          <p:spPr bwMode="auto">
            <a:xfrm>
              <a:off x="1669498" y="2591865"/>
              <a:ext cx="544343" cy="774689"/>
            </a:xfrm>
            <a:custGeom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/>
          <p:nvPr userDrawn="1"/>
        </p:nvSpPr>
        <p:spPr bwMode="auto">
          <a:xfrm>
            <a:off x="128582" y="2757192"/>
            <a:ext cx="1688964" cy="2112940"/>
          </a:xfrm>
          <a:custGeom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/>
            <p:nvPr userDrawn="1"/>
          </p:nvSpPr>
          <p:spPr bwMode="auto">
            <a:xfrm>
              <a:off x="739804" y="1347614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/>
            <p:nvPr userDrawn="1"/>
          </p:nvSpPr>
          <p:spPr bwMode="auto">
            <a:xfrm>
              <a:off x="595037" y="2688490"/>
              <a:ext cx="508363" cy="723483"/>
            </a:xfrm>
            <a:custGeom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/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/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/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/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/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/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/>
            <p:nvPr userDrawn="1"/>
          </p:nvSpPr>
          <p:spPr bwMode="auto">
            <a:xfrm>
              <a:off x="3474966" y="2067694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/>
          <p:nvPr userDrawn="1"/>
        </p:nvSpPr>
        <p:spPr bwMode="auto">
          <a:xfrm>
            <a:off x="3103096" y="2253130"/>
            <a:ext cx="331788" cy="361950"/>
          </a:xfrm>
          <a:custGeom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5" name="Freeform 553"/>
          <p:cNvSpPr/>
          <p:nvPr userDrawn="1"/>
        </p:nvSpPr>
        <p:spPr bwMode="auto">
          <a:xfrm>
            <a:off x="3103096" y="2253130"/>
            <a:ext cx="331788" cy="361950"/>
          </a:xfrm>
          <a:custGeom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6" name="Freeform 554"/>
          <p:cNvSpPr/>
          <p:nvPr userDrawn="1"/>
        </p:nvSpPr>
        <p:spPr bwMode="auto">
          <a:xfrm>
            <a:off x="3268196" y="2054693"/>
            <a:ext cx="166688" cy="231775"/>
          </a:xfrm>
          <a:custGeom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7" name="Freeform 555"/>
          <p:cNvSpPr/>
          <p:nvPr userDrawn="1"/>
        </p:nvSpPr>
        <p:spPr bwMode="auto">
          <a:xfrm>
            <a:off x="3268196" y="2054693"/>
            <a:ext cx="166688" cy="231775"/>
          </a:xfrm>
          <a:custGeom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8" name="Freeform 556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19" name="Freeform 557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0" name="Freeform 558"/>
          <p:cNvSpPr/>
          <p:nvPr userDrawn="1"/>
        </p:nvSpPr>
        <p:spPr bwMode="auto">
          <a:xfrm>
            <a:off x="3249146" y="2119780"/>
            <a:ext cx="38100" cy="103188"/>
          </a:xfrm>
          <a:custGeom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1" name="Freeform 559"/>
          <p:cNvSpPr/>
          <p:nvPr userDrawn="1"/>
        </p:nvSpPr>
        <p:spPr bwMode="auto">
          <a:xfrm>
            <a:off x="3249146" y="2119780"/>
            <a:ext cx="38100" cy="103188"/>
          </a:xfrm>
          <a:custGeom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2" name="Freeform 560"/>
          <p:cNvSpPr/>
          <p:nvPr userDrawn="1"/>
        </p:nvSpPr>
        <p:spPr bwMode="auto">
          <a:xfrm>
            <a:off x="3103096" y="2253130"/>
            <a:ext cx="165100" cy="361950"/>
          </a:xfrm>
          <a:custGeom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3" name="Freeform 561"/>
          <p:cNvSpPr/>
          <p:nvPr userDrawn="1"/>
        </p:nvSpPr>
        <p:spPr bwMode="auto">
          <a:xfrm>
            <a:off x="3103096" y="2253130"/>
            <a:ext cx="165100" cy="361950"/>
          </a:xfrm>
          <a:custGeom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4" name="Freeform 562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5" name="Freeform 563"/>
          <p:cNvSpPr/>
          <p:nvPr userDrawn="1"/>
        </p:nvSpPr>
        <p:spPr bwMode="auto">
          <a:xfrm>
            <a:off x="3103096" y="2054693"/>
            <a:ext cx="165100" cy="231775"/>
          </a:xfrm>
          <a:custGeom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6" name="Freeform 564"/>
          <p:cNvSpPr/>
          <p:nvPr userDrawn="1"/>
        </p:nvSpPr>
        <p:spPr bwMode="auto">
          <a:xfrm>
            <a:off x="3249146" y="2119780"/>
            <a:ext cx="19050" cy="103188"/>
          </a:xfrm>
          <a:custGeom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7" name="Freeform 565"/>
          <p:cNvSpPr/>
          <p:nvPr userDrawn="1"/>
        </p:nvSpPr>
        <p:spPr bwMode="auto">
          <a:xfrm>
            <a:off x="3249146" y="2119780"/>
            <a:ext cx="19050" cy="103188"/>
          </a:xfrm>
          <a:custGeom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28" name="Freeform 566"/>
          <p:cNvSpPr/>
          <p:nvPr userDrawn="1"/>
        </p:nvSpPr>
        <p:spPr bwMode="auto">
          <a:xfrm>
            <a:off x="3295502" y="0"/>
            <a:ext cx="45719" cy="2054694"/>
          </a:xfrm>
          <a:custGeom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0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/>
            <p:nvPr userDrawn="1"/>
          </p:nvSpPr>
          <p:spPr bwMode="auto">
            <a:xfrm>
              <a:off x="2936619" y="1260976"/>
              <a:ext cx="543852" cy="774689"/>
            </a:xfrm>
            <a:custGeom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35" name="Freeform 132"/>
            <p:cNvSpPr/>
            <p:nvPr userDrawn="1"/>
          </p:nvSpPr>
          <p:spPr bwMode="auto">
            <a:xfrm>
              <a:off x="3435887" y="2025444"/>
              <a:ext cx="21635" cy="21635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6" name="Freeform 133"/>
            <p:cNvSpPr/>
            <p:nvPr userDrawn="1"/>
          </p:nvSpPr>
          <p:spPr bwMode="auto">
            <a:xfrm>
              <a:off x="3435887" y="2061501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7" name="Freeform 134"/>
            <p:cNvSpPr/>
            <p:nvPr userDrawn="1"/>
          </p:nvSpPr>
          <p:spPr bwMode="auto">
            <a:xfrm>
              <a:off x="3435887" y="2095755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1" name="Freeform 178"/>
            <p:cNvSpPr/>
            <p:nvPr userDrawn="1"/>
          </p:nvSpPr>
          <p:spPr bwMode="auto">
            <a:xfrm>
              <a:off x="3435887" y="2025444"/>
              <a:ext cx="21635" cy="21635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2" name="Freeform 179"/>
            <p:cNvSpPr/>
            <p:nvPr userDrawn="1"/>
          </p:nvSpPr>
          <p:spPr bwMode="auto">
            <a:xfrm>
              <a:off x="3435887" y="2061501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3" name="Freeform 180"/>
            <p:cNvSpPr/>
            <p:nvPr userDrawn="1"/>
          </p:nvSpPr>
          <p:spPr bwMode="auto">
            <a:xfrm>
              <a:off x="3435887" y="2095755"/>
              <a:ext cx="21635" cy="25240"/>
            </a:xfrm>
            <a:custGeom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8556546"/>
      </p:ext>
    </p:extLst>
  </p:cSld>
  <p:clrMapOvr>
    <a:masterClrMapping/>
  </p:clrMapOvr>
  <p:transition/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713626"/>
      </p:ext>
    </p:extLst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7" name="Freeform 5"/>
              <p:cNvSpPr/>
              <p:nvPr/>
            </p:nvSpPr>
            <p:spPr bwMode="auto">
              <a:xfrm>
                <a:off x="3046109" y="3368675"/>
                <a:ext cx="3204000" cy="1774825"/>
              </a:xfrm>
              <a:custGeom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8" name="Freeform 7"/>
              <p:cNvSpPr/>
              <p:nvPr/>
            </p:nvSpPr>
            <p:spPr bwMode="auto">
              <a:xfrm>
                <a:off x="-1" y="3368675"/>
                <a:ext cx="3204000" cy="1773238"/>
              </a:xfrm>
              <a:custGeom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/>
            <p:nvPr/>
          </p:nvSpPr>
          <p:spPr bwMode="auto">
            <a:xfrm>
              <a:off x="4903788" y="563563"/>
              <a:ext cx="2660650" cy="2152650"/>
            </a:xfrm>
            <a:custGeom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" name="Freeform 72"/>
            <p:cNvSpPr/>
            <p:nvPr/>
          </p:nvSpPr>
          <p:spPr bwMode="auto">
            <a:xfrm>
              <a:off x="7164388" y="935038"/>
              <a:ext cx="311150" cy="311150"/>
            </a:xfrm>
            <a:custGeom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" name="Freeform 73"/>
            <p:cNvSpPr/>
            <p:nvPr/>
          </p:nvSpPr>
          <p:spPr bwMode="auto">
            <a:xfrm>
              <a:off x="4478338" y="1287463"/>
              <a:ext cx="3086100" cy="1428750"/>
            </a:xfrm>
            <a:custGeom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/>
                  <a:tab pos="803275"/>
                </a:tabLst>
                <a:defRPr/>
              </a:pPr>
              <a:r>
                <a:rPr lang="en-US" altLang="ko-KR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anose="05000000000000000000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/>
            <p:nvPr/>
          </p:nvSpPr>
          <p:spPr bwMode="auto">
            <a:xfrm>
              <a:off x="10356851" y="2601913"/>
              <a:ext cx="311150" cy="307976"/>
            </a:xfrm>
            <a:custGeom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2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6" name="Freeform 84"/>
            <p:cNvSpPr/>
            <p:nvPr/>
          </p:nvSpPr>
          <p:spPr bwMode="auto">
            <a:xfrm>
              <a:off x="9324972" y="1077915"/>
              <a:ext cx="1187450" cy="1679577"/>
            </a:xfrm>
            <a:custGeom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47" name="Freeform 85"/>
            <p:cNvSpPr/>
            <p:nvPr/>
          </p:nvSpPr>
          <p:spPr bwMode="auto">
            <a:xfrm>
              <a:off x="9144000" y="817563"/>
              <a:ext cx="669924" cy="622300"/>
            </a:xfrm>
            <a:custGeom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157335"/>
      </p:ext>
    </p:extLst>
  </p:cSld>
  <p:clrMapOvr>
    <a:masterClrMapping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5016E85-709D-4CD0-8F1F-586C9878ED48}"/>
              </a:ext>
            </a:extLst>
          </p:cNvPr>
          <p:cNvSpPr/>
          <p:nvPr userDrawn="1"/>
        </p:nvSpPr>
        <p:spPr bwMode="auto">
          <a:xfrm>
            <a:off x="0" y="1052423"/>
            <a:ext cx="9144000" cy="5805577"/>
          </a:xfrm>
          <a:custGeom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238225"/>
      </p:ext>
    </p:extLst>
  </p:cSld>
  <p:clrMapOvr>
    <a:masterClrMapping/>
  </p:clrMapOvr>
  <p:transition/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335536279"/>
      </p:ext>
    </p:extLst>
  </p:cSld>
  <p:clrMapOvr>
    <a:masterClrMapping/>
  </p:clrMapOvr>
  <p:transition/>
  <p:timing/>
</p:sldLayout>
</file>

<file path=ppt/slideLayouts/slideLayout7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1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/>
              <p:nvPr/>
            </p:nvSpPr>
            <p:spPr bwMode="auto">
              <a:xfrm>
                <a:off x="1069975" y="1754188"/>
                <a:ext cx="1009650" cy="679450"/>
              </a:xfrm>
              <a:custGeom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7"/>
              <p:cNvSpPr/>
              <p:nvPr/>
            </p:nvSpPr>
            <p:spPr bwMode="auto">
              <a:xfrm>
                <a:off x="625475" y="1627188"/>
                <a:ext cx="1200150" cy="806450"/>
              </a:xfrm>
              <a:custGeom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/>
              <p:nvPr/>
            </p:nvSpPr>
            <p:spPr bwMode="auto">
              <a:xfrm>
                <a:off x="1069975" y="1754188"/>
                <a:ext cx="1009650" cy="679450"/>
              </a:xfrm>
              <a:custGeom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4" name="Freeform 7"/>
              <p:cNvSpPr/>
              <p:nvPr/>
            </p:nvSpPr>
            <p:spPr bwMode="auto">
              <a:xfrm>
                <a:off x="625475" y="1627188"/>
                <a:ext cx="1200150" cy="806450"/>
              </a:xfrm>
              <a:custGeom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/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/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/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/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/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/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/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1962488"/>
      </p:ext>
    </p:extLst>
  </p:cSld>
  <p:clrMapOvr>
    <a:masterClrMapping/>
  </p:clrMapOvr>
  <p:transition/>
  <p:timing/>
</p:sldLayout>
</file>

<file path=ppt/slideLayouts/slideLayout7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그림 8">
            <a:extLst>
              <a:ext uri="{FF2B5EF4-FFF2-40B4-BE49-F238E27FC236}">
                <a16:creationId xmlns:a16="http://schemas.microsoft.com/office/drawing/2014/main" id="{3BBD4333-FA8A-42BB-9471-56055125D14B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>
            <a:extLst>
              <a:ext uri="{FF2B5EF4-FFF2-40B4-BE49-F238E27FC236}">
                <a16:creationId xmlns:a16="http://schemas.microsoft.com/office/drawing/2014/main" id="{B324F22C-A23E-48D7-8476-8B2056E64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0" y="2981325"/>
            <a:ext cx="7010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54BE74-6F1E-4BAD-8A45-CBA5CA372596}"/>
              </a:ext>
            </a:extLst>
          </p:cNvPr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E4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/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FCF2A82B-9987-4A0B-ABDF-0664E72B8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763" y="365125"/>
            <a:ext cx="1158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55370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08191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0E70E-5082-41B5-A5D2-640FAAF812F8}"/>
              </a:ext>
            </a:extLst>
          </p:cNvPr>
          <p:cNvSpPr txBox="1"/>
          <p:nvPr userDrawn="1"/>
        </p:nvSpPr>
        <p:spPr>
          <a:xfrm>
            <a:off x="820738" y="4100513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lvl="1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ko-KR" sz="100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>
                <a:ea typeface="맑은 고딕" panose="020b0503020000020004" pitchFamily="50" charset="-127"/>
              </a:rPr>
              <a:t>[</a:t>
            </a:r>
            <a:r>
              <a:rPr kumimoji="0" lang="ko-KR" altLang="en-US" sz="1600" b="1">
                <a:ea typeface="맑은 고딕" panose="020b0503020000020004" pitchFamily="50" charset="-127"/>
              </a:rPr>
              <a:t>강의교안 이용 안내</a:t>
            </a:r>
            <a:r>
              <a:rPr kumimoji="0" lang="en-US" altLang="ko-KR" sz="1600" b="1">
                <a:ea typeface="맑은 고딕" panose="020b0503020000020004" pitchFamily="50" charset="-127"/>
              </a:rPr>
              <a:t>]</a:t>
            </a:r>
          </a:p>
          <a:p>
            <a:pPr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ko-KR" sz="1000">
              <a:ea typeface="맑은 고딕" panose="020b0503020000020004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>
                <a:ea typeface="맑은 고딕" panose="020b0503020000020004" pitchFamily="50" charset="-127"/>
              </a:rPr>
              <a:t>본 강의교안의 저작권은 한빛아카데미㈜에 있습니다</a:t>
            </a:r>
            <a:r>
              <a:rPr kumimoji="0" lang="en-US" altLang="ko-KR" sz="1200">
                <a:ea typeface="맑은 고딕" panose="020b0503020000020004" pitchFamily="50" charset="-127"/>
              </a:rPr>
              <a:t>.</a:t>
            </a:r>
            <a:r>
              <a:rPr kumimoji="0" lang="ko-KR" altLang="en-US" sz="1200">
                <a:solidFill>
                  <a:srgbClr val="222222"/>
                </a:solidFill>
                <a:ea typeface="맑은 고딕" panose="020b0503020000020004" pitchFamily="50" charset="-127"/>
              </a:rPr>
              <a:t> </a:t>
            </a:r>
            <a:endParaRPr kumimoji="0" lang="en-US" altLang="ko-KR" sz="1200">
              <a:solidFill>
                <a:srgbClr val="222222"/>
              </a:solidFill>
              <a:ea typeface="맑은 고딕" panose="020b0503020000020004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 u="sng">
                <a:solidFill>
                  <a:srgbClr val="222222"/>
                </a:solidFill>
                <a:ea typeface="맑은 고딕" panose="020b0503020000020004" pitchFamily="50" charset="-127"/>
              </a:rPr>
              <a:t>이 자료를 무단으로 전제하거나 배포할 경우 저작권법 </a:t>
            </a:r>
            <a:r>
              <a:rPr kumimoji="0" lang="en-US" altLang="ko-KR" sz="1200" u="sng">
                <a:solidFill>
                  <a:srgbClr val="222222"/>
                </a:solidFill>
                <a:ea typeface="맑은 고딕" panose="020b0503020000020004" pitchFamily="50" charset="-127"/>
              </a:rPr>
              <a:t>136</a:t>
            </a:r>
            <a:r>
              <a:rPr kumimoji="0" lang="ko-KR" altLang="en-US" sz="1200" u="sng">
                <a:solidFill>
                  <a:srgbClr val="222222"/>
                </a:solidFill>
                <a:ea typeface="맑은 고딕" panose="020b0503020000020004" pitchFamily="50" charset="-127"/>
              </a:rPr>
              <a:t>조에 의거하여 처벌을 받을 수 있습니다</a:t>
            </a:r>
            <a:r>
              <a:rPr kumimoji="0" lang="en-US" altLang="ko-KR" sz="1200" u="sng">
                <a:solidFill>
                  <a:srgbClr val="222222"/>
                </a:solidFill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1BE8AD47-E970-4C79-96AC-9406EF72921A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/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0ADCF291-D3D0-476A-8B84-CC7BA144350F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725" y="2205038"/>
            <a:ext cx="71993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824913"/>
      </p:ext>
    </p:extLst>
  </p:cSld>
  <p:clrMapOvr>
    <a:masterClrMapping/>
  </p:clrMapOvr>
  <p:transition/>
  <p:timing/>
</p:sldLayout>
</file>

<file path=ppt/slideLayouts/slideLayout8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A2F8C2D2-A7EA-40C2-9885-DFFB1D61BEBE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86F7AE1E-1CA6-4F75-A259-24264CAED611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44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36664"/>
      </p:ext>
    </p:extLst>
  </p:cSld>
  <p:clrMapOvr>
    <a:masterClrMapping/>
  </p:clrMapOvr>
  <p:transition/>
  <p:timing/>
</p:sldLayout>
</file>

<file path=ppt/slideLayouts/slideLayout8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59D1AD57-FDE2-4A76-92D1-7FCF1ABF78EC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ECDC895A-CBA3-452A-87D0-E6E12CD5D999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44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27402"/>
      </p:ext>
    </p:extLst>
  </p:cSld>
  <p:clrMapOvr>
    <a:masterClrMapping/>
  </p:clrMapOvr>
  <p:transition/>
  <p:timing/>
</p:sldLayout>
</file>

<file path=ppt/slideLayouts/slideLayout8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693DE-AD9A-40F6-AE88-3CCA5A328289}"/>
              </a:ext>
            </a:extLst>
          </p:cNvPr>
          <p:cNvCxnSpPr/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A94F025E-6630-443E-9B0D-AC76CC333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444086E-A7AD-49E1-B2B1-6EBF701F2742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81153"/>
      </p:ext>
    </p:extLst>
  </p:cSld>
  <p:clrMapOvr>
    <a:masterClrMapping/>
  </p:clrMapOvr>
  <p:transition/>
  <p:timing/>
</p:sldLayout>
</file>

<file path=ppt/slideLayouts/slideLayout8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8C26CA-6071-4A40-84D5-E80EE1D37D4E}"/>
              </a:ext>
            </a:extLst>
          </p:cNvPr>
          <p:cNvSpPr/>
          <p:nvPr userDrawn="1"/>
        </p:nvSpPr>
        <p:spPr>
          <a:xfrm>
            <a:off x="-107950" y="0"/>
            <a:ext cx="9359900" cy="7651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706991-62E6-4AB6-8D77-9349750544CF}"/>
              </a:ext>
            </a:extLst>
          </p:cNvPr>
          <p:cNvCxnSpPr/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4E2ABE-A8DB-41A3-9A06-781F11AC41B8}"/>
              </a:ext>
            </a:extLst>
          </p:cNvPr>
          <p:cNvCxnSpPr/>
          <p:nvPr userDrawn="1"/>
        </p:nvCxnSpPr>
        <p:spPr>
          <a:xfrm>
            <a:off x="0" y="765175"/>
            <a:ext cx="914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9">
            <a:extLst>
              <a:ext uri="{FF2B5EF4-FFF2-40B4-BE49-F238E27FC236}">
                <a16:creationId xmlns:a16="http://schemas.microsoft.com/office/drawing/2014/main" id="{E778E53A-98E6-42B3-BF4B-6B5F9FEC9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37F377A2-1157-4860-BBC1-A554EE36420C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16039"/>
      </p:ext>
    </p:extLst>
  </p:cSld>
  <p:clrMapOvr>
    <a:masterClrMapping/>
  </p:clrMapOvr>
  <p:transition/>
  <p:timing/>
</p:sldLayout>
</file>

<file path=ppt/slideLayouts/slideLayout8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3">
            <a:extLst>
              <a:ext uri="{FF2B5EF4-FFF2-40B4-BE49-F238E27FC236}">
                <a16:creationId xmlns:a16="http://schemas.microsoft.com/office/drawing/2014/main" id="{D4CA1793-93D5-41EE-A15F-9ECA0D759FDE}"/>
              </a:ext>
            </a:extLst>
          </p:cNvPr>
          <p:cNvSpPr txBox="1"/>
          <p:nvPr userDrawn="1"/>
        </p:nvSpPr>
        <p:spPr bwMode="auto">
          <a:xfrm>
            <a:off x="323850" y="5500688"/>
            <a:ext cx="2946400" cy="576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4572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9144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13716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182880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b="1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>
            <a:extLst>
              <a:ext uri="{FF2B5EF4-FFF2-40B4-BE49-F238E27FC236}">
                <a16:creationId xmlns:a16="http://schemas.microsoft.com/office/drawing/2014/main" id="{9C176052-9735-4FFB-AA77-1D4E2A5B258D}"/>
              </a:ext>
            </a:extLst>
          </p:cNvPr>
          <p:cNvSpPr/>
          <p:nvPr userDrawn="1"/>
        </p:nvSpPr>
        <p:spPr>
          <a:xfrm>
            <a:off x="15875" y="6092825"/>
            <a:ext cx="9107488" cy="69850"/>
          </a:xfrm>
          <a:prstGeom prst="rect">
            <a:avLst/>
          </a:prstGeom>
          <a:solidFill>
            <a:srgbClr val="E4B902"/>
          </a:solidFill>
          <a:ln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/>
          </a:p>
        </p:txBody>
      </p:sp>
      <p:pic>
        <p:nvPicPr>
          <p:cNvPr id="4" name="그림 10">
            <a:extLst>
              <a:ext uri="{FF2B5EF4-FFF2-40B4-BE49-F238E27FC236}">
                <a16:creationId xmlns:a16="http://schemas.microsoft.com/office/drawing/2014/main" id="{5729533E-1A02-4E6F-9F36-247606557D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763" y="360363"/>
            <a:ext cx="7905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8">
            <a:extLst>
              <a:ext uri="{FF2B5EF4-FFF2-40B4-BE49-F238E27FC236}">
                <a16:creationId xmlns:a16="http://schemas.microsoft.com/office/drawing/2014/main" id="{E7EAF191-3094-41E1-BDDA-85B1D1946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0">
            <a:extLst>
              <a:ext uri="{FF2B5EF4-FFF2-40B4-BE49-F238E27FC236}">
                <a16:creationId xmlns:a16="http://schemas.microsoft.com/office/drawing/2014/main" id="{6B4FB0BC-AE62-46B5-80F6-ACF27104DF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213" y="3708400"/>
            <a:ext cx="7008812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330971"/>
      </p:ext>
    </p:extLst>
  </p:cSld>
  <p:clrMapOvr>
    <a:masterClrMapping/>
  </p:clrMapOvr>
  <p:transition/>
  <p:timing/>
</p:sldLayout>
</file>

<file path=ppt/slideLayouts/slideLayout8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그림 8">
            <a:extLst>
              <a:ext uri="{FF2B5EF4-FFF2-40B4-BE49-F238E27FC236}">
                <a16:creationId xmlns:a16="http://schemas.microsoft.com/office/drawing/2014/main" id="{E78E897C-C0F3-492A-BEA2-BC777C9FE7BD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>
            <a:extLst>
              <a:ext uri="{FF2B5EF4-FFF2-40B4-BE49-F238E27FC236}">
                <a16:creationId xmlns:a16="http://schemas.microsoft.com/office/drawing/2014/main" id="{138218D6-64FD-496F-B3DB-08C1E2AAED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0" y="2981325"/>
            <a:ext cx="7010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2FD9C8F-2875-445B-AF6B-C9EBFDA77310}"/>
              </a:ext>
            </a:extLst>
          </p:cNvPr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E4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/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C683DB4-908C-42DC-98D0-735A4AE04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763" y="365125"/>
            <a:ext cx="1158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86047"/>
      </p:ext>
    </p:extLst>
  </p:cSld>
  <p:clrMapOvr>
    <a:masterClrMapping/>
  </p:clrMapOvr>
  <p:transition/>
  <p:timing/>
</p:sldLayout>
</file>

<file path=ppt/slideLayouts/slideLayout8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C2795-46D2-4E79-954D-33792BF545C4}"/>
              </a:ext>
            </a:extLst>
          </p:cNvPr>
          <p:cNvSpPr txBox="1"/>
          <p:nvPr userDrawn="1"/>
        </p:nvSpPr>
        <p:spPr>
          <a:xfrm>
            <a:off x="820738" y="4100513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lvl="1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ko-KR" sz="100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>
                <a:ea typeface="맑은 고딕" panose="020b0503020000020004" pitchFamily="50" charset="-127"/>
              </a:rPr>
              <a:t>[</a:t>
            </a:r>
            <a:r>
              <a:rPr kumimoji="0" lang="ko-KR" altLang="en-US" sz="1600" b="1">
                <a:ea typeface="맑은 고딕" panose="020b0503020000020004" pitchFamily="50" charset="-127"/>
              </a:rPr>
              <a:t>강의교안 이용 안내</a:t>
            </a:r>
            <a:r>
              <a:rPr kumimoji="0" lang="en-US" altLang="ko-KR" sz="1600" b="1">
                <a:ea typeface="맑은 고딕" panose="020b0503020000020004" pitchFamily="50" charset="-127"/>
              </a:rPr>
              <a:t>]</a:t>
            </a:r>
          </a:p>
          <a:p>
            <a:pPr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ko-KR" sz="1000">
              <a:ea typeface="맑은 고딕" panose="020b0503020000020004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>
                <a:ea typeface="맑은 고딕" panose="020b0503020000020004" pitchFamily="50" charset="-127"/>
              </a:rPr>
              <a:t>본 강의교안의 저작권은 한빛아카데미㈜에 있습니다</a:t>
            </a:r>
            <a:r>
              <a:rPr kumimoji="0" lang="en-US" altLang="ko-KR" sz="1200">
                <a:ea typeface="맑은 고딕" panose="020b0503020000020004" pitchFamily="50" charset="-127"/>
              </a:rPr>
              <a:t>.</a:t>
            </a:r>
            <a:r>
              <a:rPr kumimoji="0" lang="ko-KR" altLang="en-US" sz="1200">
                <a:solidFill>
                  <a:srgbClr val="222222"/>
                </a:solidFill>
                <a:ea typeface="맑은 고딕" panose="020b0503020000020004" pitchFamily="50" charset="-127"/>
              </a:rPr>
              <a:t> </a:t>
            </a:r>
            <a:endParaRPr kumimoji="0" lang="en-US" altLang="ko-KR" sz="1200">
              <a:solidFill>
                <a:srgbClr val="222222"/>
              </a:solidFill>
              <a:ea typeface="맑은 고딕" panose="020b0503020000020004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 u="sng">
                <a:solidFill>
                  <a:srgbClr val="222222"/>
                </a:solidFill>
                <a:ea typeface="맑은 고딕" panose="020b0503020000020004" pitchFamily="50" charset="-127"/>
              </a:rPr>
              <a:t>이 자료를 무단으로 전제하거나 배포할 경우 저작권법 </a:t>
            </a:r>
            <a:r>
              <a:rPr kumimoji="0" lang="en-US" altLang="ko-KR" sz="1200" u="sng">
                <a:solidFill>
                  <a:srgbClr val="222222"/>
                </a:solidFill>
                <a:ea typeface="맑은 고딕" panose="020b0503020000020004" pitchFamily="50" charset="-127"/>
              </a:rPr>
              <a:t>136</a:t>
            </a:r>
            <a:r>
              <a:rPr kumimoji="0" lang="ko-KR" altLang="en-US" sz="1200" u="sng">
                <a:solidFill>
                  <a:srgbClr val="222222"/>
                </a:solidFill>
                <a:ea typeface="맑은 고딕" panose="020b0503020000020004" pitchFamily="50" charset="-127"/>
              </a:rPr>
              <a:t>조에 의거하여 처벌을 받을 수 있습니다</a:t>
            </a:r>
            <a:r>
              <a:rPr kumimoji="0" lang="en-US" altLang="ko-KR" sz="1200" u="sng">
                <a:solidFill>
                  <a:srgbClr val="222222"/>
                </a:solidFill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0C80F066-146B-4F6B-BBD9-03C63AEEC749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/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380D4696-0218-4D27-91BC-127190B57F15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725" y="2205038"/>
            <a:ext cx="71993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964862"/>
      </p:ext>
    </p:extLst>
  </p:cSld>
  <p:clrMapOvr>
    <a:masterClrMapping/>
  </p:clrMapOvr>
  <p:transition/>
  <p:timing/>
</p:sldLayout>
</file>

<file path=ppt/slideLayouts/slideLayout8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9F709C46-6138-4C1E-8C27-70D7ECD4412B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D66A1BAF-A062-4C16-95B1-9026F12F85AF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44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581520"/>
      </p:ext>
    </p:extLst>
  </p:cSld>
  <p:clrMapOvr>
    <a:masterClrMapping/>
  </p:clrMapOvr>
  <p:transition/>
  <p:timing/>
</p:sldLayout>
</file>

<file path=ppt/slideLayouts/slideLayout8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모서리가 둥근 직사각형 5">
            <a:extLst>
              <a:ext uri="{FF2B5EF4-FFF2-40B4-BE49-F238E27FC236}">
                <a16:creationId xmlns:a16="http://schemas.microsoft.com/office/drawing/2014/main" id="{6EC7BAE6-33A9-4089-8266-7BECB776B1B7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kumimoji="0"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02684F58-C729-4537-83B9-32A5AD512CFA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44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40281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6" y="893878"/>
            <a:ext cx="2817357" cy="50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6965" y="1928834"/>
            <a:ext cx="4410490" cy="1419668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789042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PART nn </a:t>
            </a:r>
            <a:r>
              <a:rPr lang="ko-KR" altLang="en-US" err="1"/>
              <a:t>파트명</a:t>
            </a:r>
            <a:endParaRPr lang="en-US" altLang="ko-KR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269095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/>
              <a:t>CHAPTER nn </a:t>
            </a:r>
            <a:r>
              <a:rPr lang="ko-KR" altLang="en-US" err="1"/>
              <a:t>챕터명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  <p:transition/>
  <p:timing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53F371-BC89-4393-A2C9-C19DF2265D59}"/>
              </a:ext>
            </a:extLst>
          </p:cNvPr>
          <p:cNvCxnSpPr/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5066E771-A7D8-417F-9C09-9C3CFAF14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1825CB28-8DE6-4A11-A552-3EE3E1FFF67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27161"/>
      </p:ext>
    </p:extLst>
  </p:cSld>
  <p:clrMapOvr>
    <a:masterClrMapping/>
  </p:clrMapOvr>
  <p:transition/>
  <p:timing/>
</p:sldLayout>
</file>

<file path=ppt/slideLayouts/slideLayout9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B75EC2A-5757-4170-A1DB-712F3A6BAC41}"/>
              </a:ext>
            </a:extLst>
          </p:cNvPr>
          <p:cNvCxnSpPr/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EAB6FFEB-9A57-4BD2-8C70-8842007CBF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402F974A-3E0B-4BBC-A42A-A88FA878BFD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19034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theme" Target="../theme/theme1.xml" /></Relationships>
</file>

<file path=ppt/slideMasters/_rels/slideMaster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6.xml" /><Relationship Id="rId2" Type="http://schemas.openxmlformats.org/officeDocument/2006/relationships/slideLayout" Target="../slideLayouts/slideLayout67.xml" /><Relationship Id="rId3" Type="http://schemas.openxmlformats.org/officeDocument/2006/relationships/slideLayout" Target="../slideLayouts/slideLayout68.xml" /><Relationship Id="rId4" Type="http://schemas.openxmlformats.org/officeDocument/2006/relationships/slideLayout" Target="../slideLayouts/slideLayout69.xml" /><Relationship Id="rId5" Type="http://schemas.openxmlformats.org/officeDocument/2006/relationships/slideLayout" Target="../slideLayouts/slideLayout70.xml" /><Relationship Id="rId6" Type="http://schemas.openxmlformats.org/officeDocument/2006/relationships/slideLayout" Target="../slideLayouts/slideLayout71.xml" /><Relationship Id="rId7" Type="http://schemas.openxmlformats.org/officeDocument/2006/relationships/slideLayout" Target="../slideLayouts/slideLayout72.xml" /><Relationship Id="rId8" Type="http://schemas.openxmlformats.org/officeDocument/2006/relationships/theme" Target="../theme/theme10.xml" /></Relationships>
</file>

<file path=ppt/slideMasters/_rels/slideMaster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 /><Relationship Id="rId2" Type="http://schemas.openxmlformats.org/officeDocument/2006/relationships/slideLayout" Target="../slideLayouts/slideLayout74.xml" /><Relationship Id="rId3" Type="http://schemas.openxmlformats.org/officeDocument/2006/relationships/slideLayout" Target="../slideLayouts/slideLayout75.xml" /><Relationship Id="rId4" Type="http://schemas.openxmlformats.org/officeDocument/2006/relationships/slideLayout" Target="../slideLayouts/slideLayout76.xml" /><Relationship Id="rId5" Type="http://schemas.openxmlformats.org/officeDocument/2006/relationships/slideLayout" Target="../slideLayouts/slideLayout77.xml" /><Relationship Id="rId6" Type="http://schemas.openxmlformats.org/officeDocument/2006/relationships/slideLayout" Target="../slideLayouts/slideLayout78.xml" /><Relationship Id="rId7" Type="http://schemas.openxmlformats.org/officeDocument/2006/relationships/theme" Target="../theme/theme11.xml" /></Relationships>
</file>

<file path=ppt/slideMasters/_rels/slideMaster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Relationship Id="rId2" Type="http://schemas.openxmlformats.org/officeDocument/2006/relationships/slideLayout" Target="../slideLayouts/slideLayout80.xml" /><Relationship Id="rId3" Type="http://schemas.openxmlformats.org/officeDocument/2006/relationships/slideLayout" Target="../slideLayouts/slideLayout81.xml" /><Relationship Id="rId4" Type="http://schemas.openxmlformats.org/officeDocument/2006/relationships/slideLayout" Target="../slideLayouts/slideLayout82.xml" /><Relationship Id="rId5" Type="http://schemas.openxmlformats.org/officeDocument/2006/relationships/slideLayout" Target="../slideLayouts/slideLayout83.xml" /><Relationship Id="rId6" Type="http://schemas.openxmlformats.org/officeDocument/2006/relationships/slideLayout" Target="../slideLayouts/slideLayout84.xml" /><Relationship Id="rId7" Type="http://schemas.openxmlformats.org/officeDocument/2006/relationships/slideLayout" Target="../slideLayouts/slideLayout85.xml" /><Relationship Id="rId8" Type="http://schemas.openxmlformats.org/officeDocument/2006/relationships/image" Target="../media/image11.emf" /><Relationship Id="rId9" Type="http://schemas.openxmlformats.org/officeDocument/2006/relationships/theme" Target="../theme/theme12.xml" /></Relationships>
</file>

<file path=ppt/slideMasters/_rels/slideMaster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6.xml" /><Relationship Id="rId2" Type="http://schemas.openxmlformats.org/officeDocument/2006/relationships/slideLayout" Target="../slideLayouts/slideLayout87.xml" /><Relationship Id="rId3" Type="http://schemas.openxmlformats.org/officeDocument/2006/relationships/slideLayout" Target="../slideLayouts/slideLayout88.xml" /><Relationship Id="rId4" Type="http://schemas.openxmlformats.org/officeDocument/2006/relationships/slideLayout" Target="../slideLayouts/slideLayout89.xml" /><Relationship Id="rId5" Type="http://schemas.openxmlformats.org/officeDocument/2006/relationships/slideLayout" Target="../slideLayouts/slideLayout90.xml" /><Relationship Id="rId6" Type="http://schemas.openxmlformats.org/officeDocument/2006/relationships/slideLayout" Target="../slideLayouts/slideLayout91.xml" /><Relationship Id="rId7" Type="http://schemas.openxmlformats.org/officeDocument/2006/relationships/image" Target="../media/image11.emf" /><Relationship Id="rId8" Type="http://schemas.openxmlformats.org/officeDocument/2006/relationships/theme" Target="../theme/theme13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slideLayout" Target="../slideLayouts/slideLayout9.xml" /><Relationship Id="rId3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3.xml" /><Relationship Id="rId7" Type="http://schemas.openxmlformats.org/officeDocument/2006/relationships/slideLayout" Target="../slideLayouts/slideLayout14.xml" /><Relationship Id="rId8" Type="http://schemas.openxmlformats.org/officeDocument/2006/relationships/theme" Target="../theme/theme2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slideLayout" Target="../slideLayouts/slideLayout16.xml" /><Relationship Id="rId3" Type="http://schemas.openxmlformats.org/officeDocument/2006/relationships/slideLayout" Target="../slideLayouts/slideLayout17.xml" /><Relationship Id="rId4" Type="http://schemas.openxmlformats.org/officeDocument/2006/relationships/slideLayout" Target="../slideLayouts/slideLayout18.xml" /><Relationship Id="rId5" Type="http://schemas.openxmlformats.org/officeDocument/2006/relationships/slideLayout" Target="../slideLayouts/slideLayout19.xml" /><Relationship Id="rId6" Type="http://schemas.openxmlformats.org/officeDocument/2006/relationships/slideLayout" Target="../slideLayouts/slideLayout20.xml" /><Relationship Id="rId7" Type="http://schemas.openxmlformats.org/officeDocument/2006/relationships/slideLayout" Target="../slideLayouts/slideLayout21.xml" /><Relationship Id="rId8" Type="http://schemas.openxmlformats.org/officeDocument/2006/relationships/theme" Target="../theme/theme3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 /><Relationship Id="rId2" Type="http://schemas.openxmlformats.org/officeDocument/2006/relationships/slideLayout" Target="../slideLayouts/slideLayout23.xml" /><Relationship Id="rId3" Type="http://schemas.openxmlformats.org/officeDocument/2006/relationships/slideLayout" Target="../slideLayouts/slideLayout24.xml" /><Relationship Id="rId4" Type="http://schemas.openxmlformats.org/officeDocument/2006/relationships/slideLayout" Target="../slideLayouts/slideLayout25.xml" /><Relationship Id="rId5" Type="http://schemas.openxmlformats.org/officeDocument/2006/relationships/slideLayout" Target="../slideLayouts/slideLayout26.xml" /><Relationship Id="rId6" Type="http://schemas.openxmlformats.org/officeDocument/2006/relationships/slideLayout" Target="../slideLayouts/slideLayout27.xml" /><Relationship Id="rId7" Type="http://schemas.openxmlformats.org/officeDocument/2006/relationships/slideLayout" Target="../slideLayouts/slideLayout28.xml" /><Relationship Id="rId8" Type="http://schemas.openxmlformats.org/officeDocument/2006/relationships/theme" Target="../theme/theme4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slideLayout" Target="../slideLayouts/slideLayout30.xml" /><Relationship Id="rId3" Type="http://schemas.openxmlformats.org/officeDocument/2006/relationships/slideLayout" Target="../slideLayouts/slideLayout31.xml" /><Relationship Id="rId4" Type="http://schemas.openxmlformats.org/officeDocument/2006/relationships/slideLayout" Target="../slideLayouts/slideLayout32.xml" /><Relationship Id="rId5" Type="http://schemas.openxmlformats.org/officeDocument/2006/relationships/slideLayout" Target="../slideLayouts/slideLayout33.xml" /><Relationship Id="rId6" Type="http://schemas.openxmlformats.org/officeDocument/2006/relationships/slideLayout" Target="../slideLayouts/slideLayout34.xml" /><Relationship Id="rId7" Type="http://schemas.openxmlformats.org/officeDocument/2006/relationships/slideLayout" Target="../slideLayouts/slideLayout35.xml" /><Relationship Id="rId8" Type="http://schemas.openxmlformats.org/officeDocument/2006/relationships/theme" Target="../theme/theme5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 /><Relationship Id="rId2" Type="http://schemas.openxmlformats.org/officeDocument/2006/relationships/slideLayout" Target="../slideLayouts/slideLayout37.xml" /><Relationship Id="rId3" Type="http://schemas.openxmlformats.org/officeDocument/2006/relationships/slideLayout" Target="../slideLayouts/slideLayout38.xml" /><Relationship Id="rId4" Type="http://schemas.openxmlformats.org/officeDocument/2006/relationships/slideLayout" Target="../slideLayouts/slideLayout39.xml" /><Relationship Id="rId5" Type="http://schemas.openxmlformats.org/officeDocument/2006/relationships/slideLayout" Target="../slideLayouts/slideLayout40.xml" /><Relationship Id="rId6" Type="http://schemas.openxmlformats.org/officeDocument/2006/relationships/slideLayout" Target="../slideLayouts/slideLayout41.xml" /><Relationship Id="rId7" Type="http://schemas.openxmlformats.org/officeDocument/2006/relationships/slideLayout" Target="../slideLayouts/slideLayout42.xml" /><Relationship Id="rId8" Type="http://schemas.openxmlformats.org/officeDocument/2006/relationships/slideLayout" Target="../slideLayouts/slideLayout43.xml" /><Relationship Id="rId9" Type="http://schemas.openxmlformats.org/officeDocument/2006/relationships/theme" Target="../theme/theme6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slideLayout" Target="../slideLayouts/slideLayout45.xml" /><Relationship Id="rId3" Type="http://schemas.openxmlformats.org/officeDocument/2006/relationships/slideLayout" Target="../slideLayouts/slideLayout46.xml" /><Relationship Id="rId4" Type="http://schemas.openxmlformats.org/officeDocument/2006/relationships/slideLayout" Target="../slideLayouts/slideLayout47.xml" /><Relationship Id="rId5" Type="http://schemas.openxmlformats.org/officeDocument/2006/relationships/slideLayout" Target="../slideLayouts/slideLayout48.xml" /><Relationship Id="rId6" Type="http://schemas.openxmlformats.org/officeDocument/2006/relationships/slideLayout" Target="../slideLayouts/slideLayout49.xml" /><Relationship Id="rId7" Type="http://schemas.openxmlformats.org/officeDocument/2006/relationships/theme" Target="../theme/theme7.xml" /></Relationships>
</file>

<file path=ppt/slideMasters/_rels/slideMaster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 /><Relationship Id="rId10" Type="http://schemas.openxmlformats.org/officeDocument/2006/relationships/slideLayout" Target="../slideLayouts/slideLayout59.xml" /><Relationship Id="rId11" Type="http://schemas.openxmlformats.org/officeDocument/2006/relationships/theme" Target="../theme/theme8.xml" /><Relationship Id="rId2" Type="http://schemas.openxmlformats.org/officeDocument/2006/relationships/slideLayout" Target="../slideLayouts/slideLayout51.xml" /><Relationship Id="rId3" Type="http://schemas.openxmlformats.org/officeDocument/2006/relationships/slideLayout" Target="../slideLayouts/slideLayout52.xml" /><Relationship Id="rId4" Type="http://schemas.openxmlformats.org/officeDocument/2006/relationships/slideLayout" Target="../slideLayouts/slideLayout53.xml" /><Relationship Id="rId5" Type="http://schemas.openxmlformats.org/officeDocument/2006/relationships/slideLayout" Target="../slideLayouts/slideLayout54.xml" /><Relationship Id="rId6" Type="http://schemas.openxmlformats.org/officeDocument/2006/relationships/slideLayout" Target="../slideLayouts/slideLayout55.xml" /><Relationship Id="rId7" Type="http://schemas.openxmlformats.org/officeDocument/2006/relationships/slideLayout" Target="../slideLayouts/slideLayout56.xml" /><Relationship Id="rId8" Type="http://schemas.openxmlformats.org/officeDocument/2006/relationships/slideLayout" Target="../slideLayouts/slideLayout57.xml" /><Relationship Id="rId9" Type="http://schemas.openxmlformats.org/officeDocument/2006/relationships/slideLayout" Target="../slideLayouts/slideLayout58.xml" /></Relationships>
</file>

<file path=ppt/slideMasters/_rels/slideMaster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0.xml" /><Relationship Id="rId2" Type="http://schemas.openxmlformats.org/officeDocument/2006/relationships/slideLayout" Target="../slideLayouts/slideLayout61.xml" /><Relationship Id="rId3" Type="http://schemas.openxmlformats.org/officeDocument/2006/relationships/slideLayout" Target="../slideLayouts/slideLayout62.xml" /><Relationship Id="rId4" Type="http://schemas.openxmlformats.org/officeDocument/2006/relationships/slideLayout" Target="../slideLayouts/slideLayout63.xml" /><Relationship Id="rId5" Type="http://schemas.openxmlformats.org/officeDocument/2006/relationships/slideLayout" Target="../slideLayouts/slideLayout64.xml" /><Relationship Id="rId6" Type="http://schemas.openxmlformats.org/officeDocument/2006/relationships/slideLayout" Target="../slideLayouts/slideLayout65.xml" /><Relationship Id="rId7" Type="http://schemas.openxmlformats.org/officeDocument/2006/relationships/theme" Target="../theme/theme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6" r:id="rId2"/>
    <p:sldLayoutId id="2147483701" r:id="rId3"/>
    <p:sldLayoutId id="2147483697" r:id="rId4"/>
    <p:sldLayoutId id="2147483698" r:id="rId5"/>
    <p:sldLayoutId id="2147483699" r:id="rId6"/>
    <p:sldLayoutId id="2147483700" r:id="rId7"/>
  </p:sldLayoutIdLst>
  <p:transition/>
  <p:timing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FD9B6-DC5A-4644-B01F-335E6DD2CDD1}" type="datetimeFigureOut">
              <a:rPr lang="ko-KR" altLang="en-US" smtClean="0"/>
              <a:t>2022-10-11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C740F2-65F4-46F1-8462-F5CEAE10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</p:sldLayoutIdLst>
  <p:transition/>
  <p:timing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98188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</p:sldLayoutIdLst>
  <p:transition/>
  <p:timing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B9EA1EF8-146E-4F0B-B428-EAD10BEF9C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8989708B-5F11-4781-96AC-8D745060C2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BE58C-00D2-42FD-9031-B3EDA52BD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l" rtl="0" eaLnBrk="1" fontAlgn="auto" latinLnBrk="1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833841-8FE6-4784-977A-C7F1DE319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138F47-079E-4291-87CF-1745158FC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fld id="{80A3E1B9-469B-4BDA-A695-B3051F089D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4832" r:id="rId2"/>
    <p:sldLayoutId id="2147484833" r:id="rId3"/>
    <p:sldLayoutId id="2147484834" r:id="rId4"/>
    <p:sldLayoutId id="2147484835" r:id="rId5"/>
    <p:sldLayoutId id="2147484836" r:id="rId6"/>
    <p:sldLayoutId id="2147484837" r:id="rId7"/>
  </p:sldLayoutIdLst>
  <p:transition/>
  <p:timing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7739F113-210C-4E8F-85CF-67C3F7005A8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B23D6CCC-95CC-4F5F-A7B0-6E8C17708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F2993D-46D8-4E1B-BA0D-22FFF6EC3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l" rtl="0" eaLnBrk="1" fontAlgn="auto" latinLnBrk="1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865B7-0FCB-4956-9B2C-6BEA4C71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DD5F7F-50E2-4E37-827B-5C0C711D9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fld id="{1FBFCC49-312D-4139-A871-31798145CB3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4" r:id="rId2"/>
    <p:sldLayoutId id="2147484845" r:id="rId3"/>
    <p:sldLayoutId id="2147484846" r:id="rId4"/>
    <p:sldLayoutId id="2147484847" r:id="rId5"/>
    <p:sldLayoutId id="2147484848" r:id="rId6"/>
  </p:sldLayoutIdLst>
  <p:transition/>
  <p:timing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FD9B6-DC5A-4644-B01F-335E6DD2CDD1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C740F2-65F4-46F1-8462-F5CEAE10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</p:sldLayoutIdLst>
  <p:transition/>
  <p:timing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FD9B6-DC5A-4644-B01F-335E6DD2CD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C740F2-65F4-46F1-8462-F5CEAE10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transition/>
  <p:timing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FD9B6-DC5A-4644-B01F-335E6DD2CDD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C740F2-65F4-46F1-8462-F5CEAE10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037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transition/>
  <p:timing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FD9B6-DC5A-4644-B01F-335E6DD2CDD1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C740F2-65F4-46F1-8462-F5CEAE10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transition/>
  <p:timing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FD9B6-DC5A-4644-B01F-335E6DD2CDD1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C740F2-65F4-46F1-8462-F5CEAE10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</p:sldLayoutIdLst>
  <p:transition/>
  <p:timing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FD9B6-DC5A-4644-B01F-335E6DD2CDD1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C740F2-65F4-46F1-8462-F5CEAE10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0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</p:sldLayoutIdLst>
  <p:transition/>
  <p:timing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</p:sldLayoutIdLst>
  <p:transition/>
  <p:timing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71336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</p:sldLayoutIdLst>
  <p:transition/>
  <p:timing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28.png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29.png" /><Relationship Id="rId4" Type="http://schemas.openxmlformats.org/officeDocument/2006/relationships/image" Target="../media/image130.png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131.png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32.png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133.png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134.png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135.png" /><Relationship Id="rId4" Type="http://schemas.openxmlformats.org/officeDocument/2006/relationships/image" Target="../media/image136.png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137.png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138.png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139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tags" Target="../tags/tag17.xml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140.png" /><Relationship Id="rId4" Type="http://schemas.openxmlformats.org/officeDocument/2006/relationships/image" Target="../media/image141.png" /><Relationship Id="rId5" Type="http://schemas.openxmlformats.org/officeDocument/2006/relationships/image" Target="../media/image142.png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143.png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144.png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145.png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146.png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147.png" /><Relationship Id="rId4" Type="http://schemas.openxmlformats.org/officeDocument/2006/relationships/image" Target="../media/image148.png" /><Relationship Id="rId5" Type="http://schemas.openxmlformats.org/officeDocument/2006/relationships/image" Target="../media/image149.png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5.xml" /><Relationship Id="rId3" Type="http://schemas.openxmlformats.org/officeDocument/2006/relationships/image" Target="../media/image150.png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6.xml" /><Relationship Id="rId3" Type="http://schemas.openxmlformats.org/officeDocument/2006/relationships/image" Target="../media/image151.png" /><Relationship Id="rId4" Type="http://schemas.openxmlformats.org/officeDocument/2006/relationships/image" Target="../media/image152.png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7.xml" /><Relationship Id="rId3" Type="http://schemas.openxmlformats.org/officeDocument/2006/relationships/image" Target="../media/image153.png" /><Relationship Id="rId4" Type="http://schemas.openxmlformats.org/officeDocument/2006/relationships/image" Target="../media/image154.png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155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39.xml" /><Relationship Id="rId3" Type="http://schemas.openxmlformats.org/officeDocument/2006/relationships/image" Target="../media/image156.png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40.xml" /><Relationship Id="rId3" Type="http://schemas.openxmlformats.org/officeDocument/2006/relationships/image" Target="../media/image157.png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41.xml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tags" Target="../tags/tag21.xml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 /></Relationships>
</file>

<file path=ppt/slides/_rels/slide1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/Relationships>
</file>

<file path=ppt/slides/_rels/slide1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 /><Relationship Id="rId2" Type="http://schemas.openxmlformats.org/officeDocument/2006/relationships/image" Target="../media/image12.png" /></Relationships>
</file>

<file path=ppt/slides/_rels/slide1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 /><Relationship Id="rId2" Type="http://schemas.openxmlformats.org/officeDocument/2006/relationships/image" Target="../media/image13.png" /></Relationships>
</file>

<file path=ppt/slides/_rels/slide1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 /><Relationship Id="rId2" Type="http://schemas.openxmlformats.org/officeDocument/2006/relationships/notesSlide" Target="../notesSlides/notesSlide42.xml" /><Relationship Id="rId3" Type="http://schemas.openxmlformats.org/officeDocument/2006/relationships/image" Target="../media/image15.png" /><Relationship Id="rId4" Type="http://schemas.openxmlformats.org/officeDocument/2006/relationships/image" Target="../media/image16.png" /><Relationship Id="rId5" Type="http://schemas.openxmlformats.org/officeDocument/2006/relationships/image" Target="../media/image158.png" /></Relationships>
</file>

<file path=ppt/slides/_rels/slide1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 /><Relationship Id="rId2" Type="http://schemas.openxmlformats.org/officeDocument/2006/relationships/image" Target="../media/image159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19.png" /></Relationships>
</file>

<file path=ppt/slides/_rels/slide1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/Relationships>
</file>

<file path=ppt/slides/_rels/slide1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/Relationships>
</file>

<file path=ppt/slides/_rels/slide1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notesSlide" Target="../notesSlides/notesSlide43.xml" /></Relationships>
</file>

<file path=ppt/slides/_rels/slide1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/Relationships>
</file>

<file path=ppt/slides/_rels/slide1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0.png" /><Relationship Id="rId3" Type="http://schemas.openxmlformats.org/officeDocument/2006/relationships/image" Target="../media/image161.png" /></Relationships>
</file>

<file path=ppt/slides/_rels/slide1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2.png" /></Relationships>
</file>

<file path=ppt/slides/_rels/slide1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/Relationships>
</file>

<file path=ppt/slides/_rels/slide1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3.png" /><Relationship Id="rId3" Type="http://schemas.openxmlformats.org/officeDocument/2006/relationships/image" Target="../media/image164.png" /></Relationships>
</file>

<file path=ppt/slides/_rels/slide1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4.png" /></Relationships>
</file>

<file path=ppt/slides/_rels/slide1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4.png" /><Relationship Id="rId3" Type="http://schemas.openxmlformats.org/officeDocument/2006/relationships/image" Target="../media/image165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0.png" /><Relationship Id="rId3" Type="http://schemas.openxmlformats.org/officeDocument/2006/relationships/image" Target="../media/image21.png" /></Relationships>
</file>

<file path=ppt/slides/_rels/slide1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5.png" /><Relationship Id="rId3" Type="http://schemas.openxmlformats.org/officeDocument/2006/relationships/image" Target="../media/image166.png" /></Relationships>
</file>

<file path=ppt/slides/_rels/slide1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7.png" /></Relationships>
</file>

<file path=ppt/slides/_rels/slide1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4.png" /></Relationships>
</file>

<file path=ppt/slides/_rels/slide1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8.png" /></Relationships>
</file>

<file path=ppt/slides/_rels/slide1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69.png" /></Relationships>
</file>

<file path=ppt/slides/_rels/slide1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70.png" /></Relationships>
</file>

<file path=ppt/slides/_rels/slide1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71.png" /></Relationships>
</file>

<file path=ppt/slides/_rels/slide1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72.png" /></Relationships>
</file>

<file path=ppt/slides/_rels/slide1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173.png" /></Relationships>
</file>

<file path=ppt/slides/_rels/slide1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 /><Relationship Id="rId2" Type="http://schemas.openxmlformats.org/officeDocument/2006/relationships/notesSlide" Target="../notesSlides/notesSlide44.xml" /><Relationship Id="rId3" Type="http://schemas.openxmlformats.org/officeDocument/2006/relationships/image" Target="../media/image17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0.png" /><Relationship Id="rId3" Type="http://schemas.openxmlformats.org/officeDocument/2006/relationships/image" Target="../media/image22.png" /><Relationship Id="rId4" Type="http://schemas.openxmlformats.org/officeDocument/2006/relationships/image" Target="../media/image23.png" /></Relationships>
</file>

<file path=ppt/slides/_rels/slide1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2.xml" /><Relationship Id="rId2" Type="http://schemas.openxmlformats.org/officeDocument/2006/relationships/notesSlide" Target="../notesSlides/notesSlide45.xml" /><Relationship Id="rId3" Type="http://schemas.openxmlformats.org/officeDocument/2006/relationships/image" Target="../media/image175.png" /></Relationships>
</file>

<file path=ppt/slides/_rels/slide1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46.xml" /><Relationship Id="rId3" Type="http://schemas.openxmlformats.org/officeDocument/2006/relationships/image" Target="../media/image176.png" /></Relationships>
</file>

<file path=ppt/slides/_rels/slide1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47.xml" /><Relationship Id="rId3" Type="http://schemas.openxmlformats.org/officeDocument/2006/relationships/image" Target="../media/image176.png" /><Relationship Id="rId4" Type="http://schemas.openxmlformats.org/officeDocument/2006/relationships/image" Target="../media/image177.png" /><Relationship Id="rId5" Type="http://schemas.openxmlformats.org/officeDocument/2006/relationships/image" Target="../media/image178.png" /><Relationship Id="rId6" Type="http://schemas.openxmlformats.org/officeDocument/2006/relationships/image" Target="../media/image179.png" /></Relationships>
</file>

<file path=ppt/slides/_rels/slide1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48.xml" /><Relationship Id="rId3" Type="http://schemas.openxmlformats.org/officeDocument/2006/relationships/image" Target="../media/image176.png" /><Relationship Id="rId4" Type="http://schemas.openxmlformats.org/officeDocument/2006/relationships/image" Target="../media/image180.png" /><Relationship Id="rId5" Type="http://schemas.openxmlformats.org/officeDocument/2006/relationships/image" Target="../media/image181.png" /></Relationships>
</file>

<file path=ppt/slides/_rels/slide1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49.xml" /><Relationship Id="rId3" Type="http://schemas.openxmlformats.org/officeDocument/2006/relationships/image" Target="../media/image176.png" /><Relationship Id="rId4" Type="http://schemas.openxmlformats.org/officeDocument/2006/relationships/image" Target="../media/image180.png" /><Relationship Id="rId5" Type="http://schemas.openxmlformats.org/officeDocument/2006/relationships/image" Target="../media/image182.png" /><Relationship Id="rId6" Type="http://schemas.openxmlformats.org/officeDocument/2006/relationships/image" Target="../media/image183.png" /></Relationships>
</file>

<file path=ppt/slides/_rels/slide1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0.xml" /><Relationship Id="rId3" Type="http://schemas.openxmlformats.org/officeDocument/2006/relationships/image" Target="../media/image176.png" /><Relationship Id="rId4" Type="http://schemas.openxmlformats.org/officeDocument/2006/relationships/image" Target="../media/image184.png" /><Relationship Id="rId5" Type="http://schemas.openxmlformats.org/officeDocument/2006/relationships/image" Target="../media/image185.png" /><Relationship Id="rId6" Type="http://schemas.openxmlformats.org/officeDocument/2006/relationships/image" Target="../media/image181.png" /></Relationships>
</file>

<file path=ppt/slides/_rels/slide1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1.xml" /><Relationship Id="rId3" Type="http://schemas.openxmlformats.org/officeDocument/2006/relationships/image" Target="../media/image176.png" /><Relationship Id="rId4" Type="http://schemas.openxmlformats.org/officeDocument/2006/relationships/image" Target="../media/image186.png" /><Relationship Id="rId5" Type="http://schemas.openxmlformats.org/officeDocument/2006/relationships/image" Target="../media/image187.png" /><Relationship Id="rId6" Type="http://schemas.openxmlformats.org/officeDocument/2006/relationships/image" Target="../media/image188.png" /></Relationships>
</file>

<file path=ppt/slides/_rels/slide1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2.xml" /><Relationship Id="rId3" Type="http://schemas.openxmlformats.org/officeDocument/2006/relationships/image" Target="../media/image176.png" /><Relationship Id="rId4" Type="http://schemas.openxmlformats.org/officeDocument/2006/relationships/image" Target="../media/image189.png" /><Relationship Id="rId5" Type="http://schemas.openxmlformats.org/officeDocument/2006/relationships/image" Target="../media/image190.png" /></Relationships>
</file>

<file path=ppt/slides/_rels/slide1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3.xml" /><Relationship Id="rId3" Type="http://schemas.openxmlformats.org/officeDocument/2006/relationships/image" Target="../media/image176.png" /><Relationship Id="rId4" Type="http://schemas.openxmlformats.org/officeDocument/2006/relationships/image" Target="../media/image191.png" /></Relationships>
</file>

<file path=ppt/slides/_rels/slide1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5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4.png" /><Relationship Id="rId3" Type="http://schemas.openxmlformats.org/officeDocument/2006/relationships/image" Target="../media/image25.png" /><Relationship Id="rId4" Type="http://schemas.openxmlformats.org/officeDocument/2006/relationships/image" Target="../media/image26.png" /><Relationship Id="rId5" Type="http://schemas.openxmlformats.org/officeDocument/2006/relationships/image" Target="../media/image27.png" /></Relationships>
</file>

<file path=ppt/slides/_rels/slide1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4.xml" /><Relationship Id="rId3" Type="http://schemas.openxmlformats.org/officeDocument/2006/relationships/image" Target="../media/image176.png" /><Relationship Id="rId4" Type="http://schemas.openxmlformats.org/officeDocument/2006/relationships/image" Target="../media/image192.png" /><Relationship Id="rId5" Type="http://schemas.openxmlformats.org/officeDocument/2006/relationships/image" Target="../media/image193.png" /></Relationships>
</file>

<file path=ppt/slides/_rels/slide1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5.xml" /><Relationship Id="rId3" Type="http://schemas.openxmlformats.org/officeDocument/2006/relationships/image" Target="../media/image176.png" /><Relationship Id="rId4" Type="http://schemas.openxmlformats.org/officeDocument/2006/relationships/image" Target="../media/image194.png" /><Relationship Id="rId5" Type="http://schemas.openxmlformats.org/officeDocument/2006/relationships/image" Target="../media/image195.png" /><Relationship Id="rId6" Type="http://schemas.openxmlformats.org/officeDocument/2006/relationships/image" Target="../media/image196.png" /></Relationships>
</file>

<file path=ppt/slides/_rels/slide1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6.xml" /><Relationship Id="rId3" Type="http://schemas.openxmlformats.org/officeDocument/2006/relationships/image" Target="../media/image176.png" /><Relationship Id="rId4" Type="http://schemas.openxmlformats.org/officeDocument/2006/relationships/image" Target="../media/image197.png" /><Relationship Id="rId5" Type="http://schemas.openxmlformats.org/officeDocument/2006/relationships/image" Target="../media/image198.png" /><Relationship Id="rId6" Type="http://schemas.openxmlformats.org/officeDocument/2006/relationships/image" Target="../media/image199.png" /></Relationships>
</file>

<file path=ppt/slides/_rels/slide1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image" Target="../media/image200.png" /><Relationship Id="rId3" Type="http://schemas.openxmlformats.org/officeDocument/2006/relationships/image" Target="../media/image201.png" /><Relationship Id="rId4" Type="http://schemas.openxmlformats.org/officeDocument/2006/relationships/image" Target="../media/image202.png" /></Relationships>
</file>

<file path=ppt/slides/_rels/slide1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7.xml" /><Relationship Id="rId3" Type="http://schemas.openxmlformats.org/officeDocument/2006/relationships/image" Target="../media/image176.png" /><Relationship Id="rId4" Type="http://schemas.openxmlformats.org/officeDocument/2006/relationships/image" Target="../media/image203.png" /><Relationship Id="rId5" Type="http://schemas.openxmlformats.org/officeDocument/2006/relationships/image" Target="../media/image193.png" /></Relationships>
</file>

<file path=ppt/slides/_rels/slide1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image" Target="../media/image204.png" /><Relationship Id="rId3" Type="http://schemas.openxmlformats.org/officeDocument/2006/relationships/image" Target="../media/image205.png" /><Relationship Id="rId4" Type="http://schemas.openxmlformats.org/officeDocument/2006/relationships/image" Target="../media/image206.png" /></Relationships>
</file>

<file path=ppt/slides/_rels/slide1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8.xml" /><Relationship Id="rId3" Type="http://schemas.openxmlformats.org/officeDocument/2006/relationships/image" Target="../media/image176.png" /><Relationship Id="rId4" Type="http://schemas.openxmlformats.org/officeDocument/2006/relationships/image" Target="../media/image207.png" /><Relationship Id="rId5" Type="http://schemas.openxmlformats.org/officeDocument/2006/relationships/image" Target="../media/image208.png" /><Relationship Id="rId6" Type="http://schemas.openxmlformats.org/officeDocument/2006/relationships/image" Target="../media/image209.png" /></Relationships>
</file>

<file path=ppt/slides/_rels/slide1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59.xml" /><Relationship Id="rId3" Type="http://schemas.openxmlformats.org/officeDocument/2006/relationships/image" Target="../media/image176.png" /><Relationship Id="rId4" Type="http://schemas.openxmlformats.org/officeDocument/2006/relationships/image" Target="../media/image210.png" /><Relationship Id="rId5" Type="http://schemas.openxmlformats.org/officeDocument/2006/relationships/image" Target="../media/image211.png" /></Relationships>
</file>

<file path=ppt/slides/_rels/slide1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60.xml" /><Relationship Id="rId3" Type="http://schemas.openxmlformats.org/officeDocument/2006/relationships/image" Target="../media/image176.png" /><Relationship Id="rId4" Type="http://schemas.openxmlformats.org/officeDocument/2006/relationships/image" Target="../media/image212.png" /><Relationship Id="rId5" Type="http://schemas.openxmlformats.org/officeDocument/2006/relationships/image" Target="../media/image213.png" /><Relationship Id="rId6" Type="http://schemas.openxmlformats.org/officeDocument/2006/relationships/image" Target="../media/image214.png" /></Relationships>
</file>

<file path=ppt/slides/_rels/slide1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notesSlide" Target="../notesSlides/notesSlide61.xml" /><Relationship Id="rId3" Type="http://schemas.openxmlformats.org/officeDocument/2006/relationships/image" Target="../media/image176.png" /><Relationship Id="rId4" Type="http://schemas.openxmlformats.org/officeDocument/2006/relationships/image" Target="../media/image215.png" /><Relationship Id="rId5" Type="http://schemas.openxmlformats.org/officeDocument/2006/relationships/image" Target="../media/image2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8.png" /></Relationships>
</file>

<file path=ppt/slides/_rels/slide1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5.xml" /><Relationship Id="rId2" Type="http://schemas.openxmlformats.org/officeDocument/2006/relationships/notesSlide" Target="../notesSlides/notesSlide62.xml" /><Relationship Id="rId3" Type="http://schemas.openxmlformats.org/officeDocument/2006/relationships/image" Target="../media/image217.png" /></Relationships>
</file>

<file path=ppt/slides/_rels/slide1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9.xml" /><Relationship Id="rId2" Type="http://schemas.openxmlformats.org/officeDocument/2006/relationships/image" Target="../media/image218.png" /></Relationships>
</file>

<file path=ppt/slides/_rels/slide1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9.xml" /><Relationship Id="rId2" Type="http://schemas.openxmlformats.org/officeDocument/2006/relationships/image" Target="../media/image219.png" /></Relationships>
</file>

<file path=ppt/slides/_rels/slide1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9.xml" /><Relationship Id="rId2" Type="http://schemas.openxmlformats.org/officeDocument/2006/relationships/image" Target="../media/image220.png" /><Relationship Id="rId3" Type="http://schemas.openxmlformats.org/officeDocument/2006/relationships/image" Target="../media/image221.png" /></Relationships>
</file>

<file path=ppt/slides/_rels/slide1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9.xml" /></Relationships>
</file>

<file path=ppt/slides/_rels/slide1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image" Target="../media/image222.png" /></Relationships>
</file>

<file path=ppt/slides/_rels/slide1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image" Target="../media/image223.png" /></Relationships>
</file>

<file path=ppt/slides/_rels/slide1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image" Target="../media/image224.png" /></Relationships>
</file>

<file path=ppt/slides/_rels/slide1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/Relationships>
</file>

<file path=ppt/slides/_rels/slide1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9.png" /><Relationship Id="rId3" Type="http://schemas.openxmlformats.org/officeDocument/2006/relationships/image" Target="../media/image30.png" /></Relationships>
</file>

<file path=ppt/slides/_rels/slide1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5.xml" /></Relationships>
</file>

<file path=ppt/slides/_rels/slide1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6.xml" /></Relationships>
</file>

<file path=ppt/slides/_rels/slide1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/Relationships>
</file>

<file path=ppt/slides/_rels/slide1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/Relationships>
</file>

<file path=ppt/slides/_rels/slide1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/Relationships>
</file>

<file path=ppt/slides/_rels/slide1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25.png" /></Relationships>
</file>

<file path=ppt/slides/_rels/slide1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26.png" /></Relationships>
</file>

<file path=ppt/slides/_rels/slide1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27.png" /><Relationship Id="rId3" Type="http://schemas.openxmlformats.org/officeDocument/2006/relationships/image" Target="../media/image228.png" /></Relationships>
</file>

<file path=ppt/slides/_rels/slide1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29.png" /></Relationships>
</file>

<file path=ppt/slides/_rels/slide1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6.xml" /><Relationship Id="rId2" Type="http://schemas.openxmlformats.org/officeDocument/2006/relationships/notesSlide" Target="../notesSlides/notesSlide63.xml" /><Relationship Id="rId3" Type="http://schemas.openxmlformats.org/officeDocument/2006/relationships/image" Target="../media/image176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1.png" /></Relationships>
</file>

<file path=ppt/slides/_rels/slide1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30.png" /></Relationships>
</file>

<file path=ppt/slides/_rels/slide1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Relationship Id="rId2" Type="http://schemas.openxmlformats.org/officeDocument/2006/relationships/image" Target="../media/image231.png" /></Relationships>
</file>

<file path=ppt/slides/_rels/slide1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/Relationships>
</file>

<file path=ppt/slides/_rels/slide1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/Relationships>
</file>

<file path=ppt/slides/_rels/slide1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/Relationships>
</file>

<file path=ppt/slides/_rels/slide1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/Relationships>
</file>

<file path=ppt/slides/_rels/slide1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32.png" /></Relationships>
</file>

<file path=ppt/slides/_rels/slide1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/Relationships>
</file>

<file path=ppt/slides/_rels/slide1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/Relationships>
</file>

<file path=ppt/slides/_rels/slide1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33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2.png" /></Relationships>
</file>

<file path=ppt/slides/_rels/slide2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/Relationships>
</file>

<file path=ppt/slides/_rels/slide2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34.png" /></Relationships>
</file>

<file path=ppt/slides/_rels/slide2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35.png" /></Relationships>
</file>

<file path=ppt/slides/_rels/slide2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36.png" /></Relationships>
</file>

<file path=ppt/slides/_rels/slide2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37.png" /><Relationship Id="rId3" Type="http://schemas.openxmlformats.org/officeDocument/2006/relationships/image" Target="../media/image238.png" /></Relationships>
</file>

<file path=ppt/slides/_rels/slide2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39.png" /><Relationship Id="rId3" Type="http://schemas.openxmlformats.org/officeDocument/2006/relationships/image" Target="../media/image240.png" /></Relationships>
</file>

<file path=ppt/slides/_rels/slide2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41.png" /><Relationship Id="rId3" Type="http://schemas.openxmlformats.org/officeDocument/2006/relationships/image" Target="../media/image242.png" /><Relationship Id="rId4" Type="http://schemas.openxmlformats.org/officeDocument/2006/relationships/image" Target="../media/image243.png" /></Relationships>
</file>

<file path=ppt/slides/_rels/slide2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44.png" /></Relationships>
</file>

<file path=ppt/slides/_rels/slide2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45.png" /></Relationships>
</file>

<file path=ppt/slides/_rels/slide2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46.png" /><Relationship Id="rId3" Type="http://schemas.openxmlformats.org/officeDocument/2006/relationships/image" Target="../media/image247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3.png" /><Relationship Id="rId3" Type="http://schemas.openxmlformats.org/officeDocument/2006/relationships/image" Target="../media/image34.png" /></Relationships>
</file>

<file path=ppt/slides/_rels/slide2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47.png" /></Relationships>
</file>

<file path=ppt/slides/_rels/slide2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48.png" /></Relationships>
</file>

<file path=ppt/slides/_rels/slide2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49.png" /><Relationship Id="rId3" Type="http://schemas.openxmlformats.org/officeDocument/2006/relationships/image" Target="../media/image250.png" /></Relationships>
</file>

<file path=ppt/slides/_rels/slide2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0.png" /></Relationships>
</file>

<file path=ppt/slides/_rels/slide2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1.png" /></Relationships>
</file>

<file path=ppt/slides/_rels/slide2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2.png" /></Relationships>
</file>

<file path=ppt/slides/_rels/slide2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/Relationships>
</file>

<file path=ppt/slides/_rels/slide2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3.png" /></Relationships>
</file>

<file path=ppt/slides/_rels/slide2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4.png" /></Relationships>
</file>

<file path=ppt/slides/_rels/slide2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5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6.png" /></Relationships>
</file>

<file path=ppt/slides/_rels/slide2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7.png" /></Relationships>
</file>

<file path=ppt/slides/_rels/slide2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8.png" /></Relationships>
</file>

<file path=ppt/slides/_rels/slide2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59.png" /></Relationships>
</file>

<file path=ppt/slides/_rels/slide2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60.png" /></Relationships>
</file>

<file path=ppt/slides/_rels/slide2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61.png" /></Relationships>
</file>

<file path=ppt/slides/_rels/slide2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62.png" /></Relationships>
</file>

<file path=ppt/slides/_rels/slide2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63.png" /></Relationships>
</file>

<file path=ppt/slides/_rels/slide2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64.png" /></Relationships>
</file>

<file path=ppt/slides/_rels/slide2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65.png" /><Relationship Id="rId3" Type="http://schemas.openxmlformats.org/officeDocument/2006/relationships/image" Target="../media/image266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5.png" /></Relationships>
</file>

<file path=ppt/slides/_rels/slide2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/Relationships>
</file>

<file path=ppt/slides/_rels/slide2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67.png" /></Relationships>
</file>

<file path=ppt/slides/_rels/slide2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/Relationships>
</file>

<file path=ppt/slides/_rels/slide2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68.png" /></Relationships>
</file>

<file path=ppt/slides/_rels/slide2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69.png" /></Relationships>
</file>

<file path=ppt/slides/_rels/slide2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70.png" /></Relationships>
</file>

<file path=ppt/slides/_rels/slide2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71.png" /></Relationships>
</file>

<file path=ppt/slides/_rels/slide2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72.png" /><Relationship Id="rId3" Type="http://schemas.microsoft.com/office/2007/relationships/hdphoto" Target="../media/image273.wdp" /><Relationship Id="rId4" Type="http://schemas.openxmlformats.org/officeDocument/2006/relationships/image" Target="../media/image274.png" /><Relationship Id="rId5" Type="http://schemas.openxmlformats.org/officeDocument/2006/relationships/image" Target="../media/image275.png" /></Relationships>
</file>

<file path=ppt/slides/_rels/slide2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76.png" /><Relationship Id="rId3" Type="http://schemas.microsoft.com/office/2007/relationships/hdphoto" Target="../media/image277.wdp" /><Relationship Id="rId4" Type="http://schemas.openxmlformats.org/officeDocument/2006/relationships/image" Target="../media/image275.png" /></Relationships>
</file>

<file path=ppt/slides/_rels/slide2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78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6.png" /></Relationships>
</file>

<file path=ppt/slides/_rels/slide2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79.png" /><Relationship Id="rId3" Type="http://schemas.microsoft.com/office/2007/relationships/hdphoto" Target="../media/image280.wdp" /><Relationship Id="rId4" Type="http://schemas.openxmlformats.org/officeDocument/2006/relationships/image" Target="../media/image281.png" /></Relationships>
</file>

<file path=ppt/slides/_rels/slide2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82.png" /><Relationship Id="rId3" Type="http://schemas.microsoft.com/office/2007/relationships/hdphoto" Target="../media/image283.wdp" /><Relationship Id="rId4" Type="http://schemas.openxmlformats.org/officeDocument/2006/relationships/image" Target="../media/image284.png" /><Relationship Id="rId5" Type="http://schemas.openxmlformats.org/officeDocument/2006/relationships/image" Target="../media/image285.png" /><Relationship Id="rId6" Type="http://schemas.microsoft.com/office/2007/relationships/hdphoto" Target="../media/image286.wdp" /></Relationships>
</file>

<file path=ppt/slides/_rels/slide2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87.png" /></Relationships>
</file>

<file path=ppt/slides/_rels/slide2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88.png" /></Relationships>
</file>

<file path=ppt/slides/_rels/slide2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89.png" /><Relationship Id="rId3" Type="http://schemas.openxmlformats.org/officeDocument/2006/relationships/image" Target="../media/image290.png" /><Relationship Id="rId4" Type="http://schemas.openxmlformats.org/officeDocument/2006/relationships/slide" Target="slide73.xml" TargetMode="Internal" /></Relationships>
</file>

<file path=ppt/slides/_rels/slide2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91.png" /></Relationships>
</file>

<file path=ppt/slides/_rels/slide2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92.png" /></Relationships>
</file>

<file path=ppt/slides/_rels/slide2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93.png" /></Relationships>
</file>

<file path=ppt/slides/_rels/slide2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294.png" /></Relationships>
</file>

<file path=ppt/slides/_rels/slide2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tags" Target="../tags/tag22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7.png" /></Relationships>
</file>

<file path=ppt/slides/_rels/slide2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/Relationships>
</file>

<file path=ppt/slides/_rels/slide2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/Relationships>
</file>

<file path=ppt/slides/_rels/slide2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/Relationships>
</file>

<file path=ppt/slides/_rels/slide2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Relationship Id="rId2" Type="http://schemas.openxmlformats.org/officeDocument/2006/relationships/slide" Target="slide64.xml" TargetMode="Internal" /></Relationships>
</file>

<file path=ppt/slides/_rels/slide2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/Relationships>
</file>

<file path=ppt/slides/_rels/slide2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Relationship Id="rId2" Type="http://schemas.openxmlformats.org/officeDocument/2006/relationships/image" Target="../media/image295.png" /></Relationships>
</file>

<file path=ppt/slides/_rels/slide2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0.xml" /></Relationships>
</file>

<file path=ppt/slides/_rels/slide2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/Relationships>
</file>

<file path=ppt/slides/_rels/slide2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 /></Relationships>
</file>

<file path=ppt/slides/_rels/slide2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8.png" /></Relationships>
</file>

<file path=ppt/slides/_rels/slide2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/Relationships>
</file>

<file path=ppt/slides/_rels/slide2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296.jpeg" /></Relationships>
</file>

<file path=ppt/slides/_rels/slide2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297.png" /></Relationships>
</file>

<file path=ppt/slides/_rels/slide2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298.png" /></Relationships>
</file>

<file path=ppt/slides/_rels/slide2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11.emf" /></Relationships>
</file>

<file path=ppt/slides/_rels/slide2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11.emf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39.png" /></Relationships>
</file>

<file path=ppt/slides/_rels/slide2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11.emf" /><Relationship Id="rId3" Type="http://schemas.openxmlformats.org/officeDocument/2006/relationships/image" Target="../media/image299.png" /></Relationships>
</file>

<file path=ppt/slides/_rels/slide2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11.emf" /></Relationships>
</file>

<file path=ppt/slides/_rels/slide2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11.emf" /></Relationships>
</file>

<file path=ppt/slides/_rels/slide2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11.emf" /></Relationships>
</file>

<file path=ppt/slides/_rels/slide2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00.jpeg" /><Relationship Id="rId4" Type="http://schemas.openxmlformats.org/officeDocument/2006/relationships/image" Target="../media/image296.jpeg" /></Relationships>
</file>

<file path=ppt/slides/_rels/slide2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300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0.png" /></Relationships>
</file>

<file path=ppt/slides/_rels/slide2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301.png" /></Relationships>
</file>

<file path=ppt/slides/_rels/slide2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Relationship Id="rId2" Type="http://schemas.openxmlformats.org/officeDocument/2006/relationships/image" Target="../media/image301.png" /></Relationships>
</file>

<file path=ppt/slides/_rels/slide2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02.jpeg" /></Relationships>
</file>

<file path=ppt/slides/_rels/slide2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4.xml" /></Relationships>
</file>

<file path=ppt/slides/_rels/slide2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/Relationships>
</file>

<file path=ppt/slides/_rels/slide2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03.jpeg" /><Relationship Id="rId4" Type="http://schemas.openxmlformats.org/officeDocument/2006/relationships/slide" Target="slide45.xml" TargetMode="Internal" /></Relationships>
</file>

<file path=ppt/slides/_rels/slide2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04.jpeg" /></Relationships>
</file>

<file path=ppt/slides/_rels/slide2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05.jpeg" /></Relationships>
</file>

<file path=ppt/slides/_rels/slide2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06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1.png" /></Relationships>
</file>

<file path=ppt/slides/_rels/slide2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07.jpeg" /></Relationships>
</file>

<file path=ppt/slides/_rels/slide2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08.jpeg" /></Relationships>
</file>

<file path=ppt/slides/_rels/slide2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09.jpeg" /></Relationships>
</file>

<file path=ppt/slides/_rels/slide2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10.jpeg" /></Relationships>
</file>

<file path=ppt/slides/_rels/slide2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11.jpeg" /><Relationship Id="rId4" Type="http://schemas.openxmlformats.org/officeDocument/2006/relationships/image" Target="../media/image312.jpeg" /></Relationships>
</file>

<file path=ppt/slides/_rels/slide2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13.png" /><Relationship Id="rId4" Type="http://schemas.openxmlformats.org/officeDocument/2006/relationships/image" Target="../media/image314.jpeg" /></Relationships>
</file>

<file path=ppt/slides/_rels/slide2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/Relationships>
</file>

<file path=ppt/slides/_rels/slide2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15.jpeg" /></Relationships>
</file>

<file path=ppt/slides/_rels/slide2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/Relationships>
</file>

<file path=ppt/slides/_rels/slide2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16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2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2.png" /><Relationship Id="rId3" Type="http://schemas.openxmlformats.org/officeDocument/2006/relationships/image" Target="../media/image43.png" /></Relationships>
</file>

<file path=ppt/slides/_rels/slide3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Relationship Id="rId3" Type="http://schemas.openxmlformats.org/officeDocument/2006/relationships/image" Target="../media/image317.jpeg" /></Relationships>
</file>

<file path=ppt/slides/_rels/slide3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/Relationships>
</file>

<file path=ppt/slides/_rels/slide3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11.emf" /></Relationships>
</file>

<file path=ppt/slides/_rels/slide3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/Relationships>
</file>

<file path=ppt/slides/_rels/slide3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/Relationships>
</file>

<file path=ppt/slides/_rels/slide3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318.jpeg" /></Relationships>
</file>

<file path=ppt/slides/_rels/slide3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319.jpeg" /></Relationships>
</file>

<file path=ppt/slides/_rels/slide3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320.jpeg" /></Relationships>
</file>

<file path=ppt/slides/_rels/slide3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321.jpeg" /></Relationships>
</file>

<file path=ppt/slides/_rels/slide3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3.xml" /><Relationship Id="rId2" Type="http://schemas.openxmlformats.org/officeDocument/2006/relationships/image" Target="../media/image302.jpe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4.png" /></Relationships>
</file>

<file path=ppt/slides/_rels/slide3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5.xml" /></Relationships>
</file>

<file path=ppt/slides/_rels/slide3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7.xml" /></Relationships>
</file>

<file path=ppt/slides/_rels/slide3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6.xml" /></Relationships>
</file>

<file path=ppt/slides/_rels/slide3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8.xml" /></Relationships>
</file>

<file path=ppt/slides/_rels/slide3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3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1.xml" /><Relationship Id="rId2" Type="http://schemas.openxmlformats.org/officeDocument/2006/relationships/image" Target="../media/image11.emf" /><Relationship Id="rId3" Type="http://schemas.openxmlformats.org/officeDocument/2006/relationships/image" Target="../media/image322.png" /></Relationships>
</file>

<file path=ppt/slides/_rels/slide3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1.xml" /><Relationship Id="rId2" Type="http://schemas.openxmlformats.org/officeDocument/2006/relationships/image" Target="../media/image11.emf" /></Relationships>
</file>

<file path=ppt/slides/_rels/slide3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23.png" /><Relationship Id="rId3" Type="http://schemas.openxmlformats.org/officeDocument/2006/relationships/image" Target="../media/image11.emf" /></Relationships>
</file>

<file path=ppt/slides/_rels/slide3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3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11.emf" /><Relationship Id="rId3" Type="http://schemas.openxmlformats.org/officeDocument/2006/relationships/image" Target="../media/image324.jpeg" /><Relationship Id="rId4" Type="http://schemas.openxmlformats.org/officeDocument/2006/relationships/hyperlink" Target="http://archive.ics.uci.edu/ml/machine-learning-databases/wine-quality/" TargetMode="Externa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3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11.emf" /></Relationships>
</file>

<file path=ppt/slides/_rels/slide3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3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25.png" /></Relationships>
</file>

<file path=ppt/slides/_rels/slide3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3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3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26.png" /><Relationship Id="rId3" Type="http://schemas.openxmlformats.org/officeDocument/2006/relationships/image" Target="../media/image327.png" /></Relationships>
</file>

<file path=ppt/slides/_rels/slide3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28.png" /></Relationships>
</file>

<file path=ppt/slides/_rels/slide3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3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3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5.png" /><Relationship Id="rId3" Type="http://schemas.openxmlformats.org/officeDocument/2006/relationships/image" Target="../media/image46.png" /><Relationship Id="rId4" Type="http://schemas.openxmlformats.org/officeDocument/2006/relationships/image" Target="../media/image43.png" /></Relationships>
</file>

<file path=ppt/slides/_rels/slide3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29.png" /><Relationship Id="rId3" Type="http://schemas.openxmlformats.org/officeDocument/2006/relationships/image" Target="../media/image330.png" /></Relationships>
</file>

<file path=ppt/slides/_rels/slide3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31.png" /><Relationship Id="rId3" Type="http://schemas.openxmlformats.org/officeDocument/2006/relationships/image" Target="../media/image332.png" /></Relationships>
</file>

<file path=ppt/slides/_rels/slide3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33.png" /></Relationships>
</file>

<file path=ppt/slides/_rels/slide3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34.png" /><Relationship Id="rId3" Type="http://schemas.openxmlformats.org/officeDocument/2006/relationships/image" Target="../media/image335.png" /><Relationship Id="rId4" Type="http://schemas.openxmlformats.org/officeDocument/2006/relationships/image" Target="../media/image336.png" /></Relationships>
</file>

<file path=ppt/slides/_rels/slide3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34.png" /><Relationship Id="rId3" Type="http://schemas.openxmlformats.org/officeDocument/2006/relationships/image" Target="../media/image336.png" /></Relationships>
</file>

<file path=ppt/slides/_rels/slide3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37.png" /><Relationship Id="rId3" Type="http://schemas.openxmlformats.org/officeDocument/2006/relationships/image" Target="../media/image11.emf" /></Relationships>
</file>

<file path=ppt/slides/_rels/slide3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338.png" /><Relationship Id="rId3" Type="http://schemas.openxmlformats.org/officeDocument/2006/relationships/image" Target="../media/image11.emf" /></Relationships>
</file>

<file path=ppt/slides/_rels/slide3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7.png" /><Relationship Id="rId3" Type="http://schemas.openxmlformats.org/officeDocument/2006/relationships/image" Target="../media/image48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9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49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tags" Target="../tags/tag18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50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3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50.png" /><Relationship Id="rId3" Type="http://schemas.openxmlformats.org/officeDocument/2006/relationships/image" Target="../media/image51.png" /><Relationship Id="rId4" Type="http://schemas.openxmlformats.org/officeDocument/2006/relationships/image" Target="../media/image52.png" /><Relationship Id="rId5" Type="http://schemas.openxmlformats.org/officeDocument/2006/relationships/image" Target="../media/image53.png" /><Relationship Id="rId6" Type="http://schemas.openxmlformats.org/officeDocument/2006/relationships/image" Target="../media/image54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55.png" /><Relationship Id="rId3" Type="http://schemas.openxmlformats.org/officeDocument/2006/relationships/image" Target="../media/image56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55.png" /><Relationship Id="rId3" Type="http://schemas.openxmlformats.org/officeDocument/2006/relationships/image" Target="../media/image56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57.png" /><Relationship Id="rId3" Type="http://schemas.openxmlformats.org/officeDocument/2006/relationships/image" Target="../media/image58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59.png" /><Relationship Id="rId3" Type="http://schemas.openxmlformats.org/officeDocument/2006/relationships/image" Target="../media/image60.png" /><Relationship Id="rId4" Type="http://schemas.openxmlformats.org/officeDocument/2006/relationships/image" Target="../media/image61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62.png" /><Relationship Id="rId3" Type="http://schemas.openxmlformats.org/officeDocument/2006/relationships/image" Target="../media/image63.png" /><Relationship Id="rId4" Type="http://schemas.openxmlformats.org/officeDocument/2006/relationships/image" Target="../media/image64.png" /><Relationship Id="rId5" Type="http://schemas.openxmlformats.org/officeDocument/2006/relationships/image" Target="../media/image65.png" /><Relationship Id="rId6" Type="http://schemas.openxmlformats.org/officeDocument/2006/relationships/image" Target="../media/image66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67.png" /><Relationship Id="rId3" Type="http://schemas.openxmlformats.org/officeDocument/2006/relationships/image" Target="../media/image68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71.png" /><Relationship Id="rId3" Type="http://schemas.openxmlformats.org/officeDocument/2006/relationships/image" Target="../media/image72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73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4.png" /><Relationship Id="rId4" Type="http://schemas.openxmlformats.org/officeDocument/2006/relationships/image" Target="../media/image75.png" /><Relationship Id="rId5" Type="http://schemas.openxmlformats.org/officeDocument/2006/relationships/image" Target="../media/image76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3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77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78.png" /><Relationship Id="rId3" Type="http://schemas.openxmlformats.org/officeDocument/2006/relationships/image" Target="../media/image79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50.png" /><Relationship Id="rId3" Type="http://schemas.openxmlformats.org/officeDocument/2006/relationships/image" Target="../media/image56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80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tags" Target="../tags/tag19.xml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81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82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83.png" /><Relationship Id="rId3" Type="http://schemas.openxmlformats.org/officeDocument/2006/relationships/image" Target="../media/image84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8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4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86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87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88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89.png" /><Relationship Id="rId4" Type="http://schemas.openxmlformats.org/officeDocument/2006/relationships/image" Target="../media/image90.png" /><Relationship Id="rId5" Type="http://schemas.openxmlformats.org/officeDocument/2006/relationships/image" Target="../media/image91.png" /><Relationship Id="rId6" Type="http://schemas.openxmlformats.org/officeDocument/2006/relationships/image" Target="../media/image92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92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93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94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95.png" /><Relationship Id="rId3" Type="http://schemas.openxmlformats.org/officeDocument/2006/relationships/image" Target="../media/image96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97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98.png" /><Relationship Id="rId3" Type="http://schemas.openxmlformats.org/officeDocument/2006/relationships/image" Target="../media/image9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5.png" /><Relationship Id="rId3" Type="http://schemas.openxmlformats.org/officeDocument/2006/relationships/image" Target="../media/image16.png" /><Relationship Id="rId4" Type="http://schemas.openxmlformats.org/officeDocument/2006/relationships/image" Target="../media/image1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0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01.png" /><Relationship Id="rId3" Type="http://schemas.openxmlformats.org/officeDocument/2006/relationships/image" Target="../media/image102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03.png" /><Relationship Id="rId3" Type="http://schemas.openxmlformats.org/officeDocument/2006/relationships/image" Target="../media/image104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05.png" /><Relationship Id="rId3" Type="http://schemas.openxmlformats.org/officeDocument/2006/relationships/image" Target="../media/image106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07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08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09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10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11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6.png" /><Relationship Id="rId3" Type="http://schemas.openxmlformats.org/officeDocument/2006/relationships/image" Target="../media/image13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12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113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 /><Relationship Id="rId2" Type="http://schemas.openxmlformats.org/officeDocument/2006/relationships/tags" Target="../tags/tag20.xml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114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15.png" /><Relationship Id="rId4" Type="http://schemas.openxmlformats.org/officeDocument/2006/relationships/image" Target="../media/image116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117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11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8.png" /><Relationship Id="rId3" Type="http://schemas.openxmlformats.org/officeDocument/2006/relationships/image" Target="../media/image16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19.png" /><Relationship Id="rId4" Type="http://schemas.openxmlformats.org/officeDocument/2006/relationships/image" Target="../media/image120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21.png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22.pn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23.pn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24.png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25.png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26.png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27.png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27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DDD0A1B0-217A-4C03-8E89-9D3307DD8957}"/>
              </a:ext>
            </a:extLst>
          </p:cNvPr>
          <p:cNvSpPr txBox="1"/>
          <p:nvPr/>
        </p:nvSpPr>
        <p:spPr>
          <a:xfrm>
            <a:off x="4842030" y="188640"/>
            <a:ext cx="4166954" cy="81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spc="-3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교재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, 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출판사에서 제공하는 강의자료를  </a:t>
            </a:r>
            <a:endParaRPr lang="en-US" altLang="ko-KR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편집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가공한 자료입니다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.         -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안계현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E0FB4-6EA2-43BE-B782-FE170955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1517A-09A9-4B9B-92E2-57900F9244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학생 </a:t>
            </a:r>
            <a:r>
              <a:rPr lang="en-US" altLang="ko-KR"/>
              <a:t>1</a:t>
            </a:r>
            <a:r>
              <a:rPr lang="ko-KR" altLang="en-US"/>
              <a:t>명 데이터 추가한 파일을 다시 읽어보자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4633F-5C3E-4D42-B6BA-1DB6B36EB1ED}"/>
              </a:ext>
            </a:extLst>
          </p:cNvPr>
          <p:cNvSpPr txBox="1"/>
          <p:nvPr/>
        </p:nvSpPr>
        <p:spPr>
          <a:xfrm>
            <a:off x="611560" y="3068960"/>
            <a:ext cx="590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데이터를 쓸 때</a:t>
            </a:r>
            <a:r>
              <a:rPr lang="en-US" altLang="ko-KR"/>
              <a:t>,  </a:t>
            </a:r>
            <a:r>
              <a:rPr lang="ko-KR" altLang="en-US"/>
              <a:t>각 라인 뒤에 빈 라인이 추가되는 현상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30213D-1C75-4934-A480-C6E638D9AC33}"/>
              </a:ext>
            </a:extLst>
          </p:cNvPr>
          <p:cNvSpPr/>
          <p:nvPr/>
        </p:nvSpPr>
        <p:spPr>
          <a:xfrm>
            <a:off x="701570" y="3590617"/>
            <a:ext cx="714703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/>
              <a:t>f = open('test2.csv', 'a', encoding='cp949', </a:t>
            </a:r>
            <a:r>
              <a:rPr lang="ko-KR" altLang="en-US" b="1">
                <a:solidFill>
                  <a:srgbClr val="0000FF"/>
                </a:solidFill>
              </a:rPr>
              <a:t>newline=''</a:t>
            </a:r>
            <a:r>
              <a:rPr lang="ko-KR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5490503"/>
      </p:ext>
    </p:extLst>
  </p:cSld>
  <p:clrMapOvr>
    <a:masterClrMapping/>
  </p:clrMapOvr>
  <p:transition/>
  <p:timing/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/>
              <a:t>for </a:t>
            </a:r>
            <a:r>
              <a:rPr lang="ko-KR" altLang="en-US"/>
              <a:t>문의 기본 형식은 다음과 같음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range() </a:t>
            </a:r>
            <a:r>
              <a:rPr lang="ko-KR" altLang="en-US"/>
              <a:t>함수는 지정된 범위의 값을 반환</a:t>
            </a:r>
            <a:endParaRPr lang="en-US" altLang="ko-KR"/>
          </a:p>
          <a:p>
            <a:pPr lvl="1"/>
            <a:r>
              <a:rPr lang="ko-KR" altLang="en-US"/>
              <a:t>앞서 사용한 </a:t>
            </a:r>
            <a:r>
              <a:rPr lang="en-US" altLang="ko-KR"/>
              <a:t>range(0, 3, 1)</a:t>
            </a:r>
            <a:r>
              <a:rPr lang="ko-KR" altLang="en-US"/>
              <a:t>은 </a:t>
            </a:r>
            <a:r>
              <a:rPr lang="en-US" altLang="ko-KR"/>
              <a:t>0</a:t>
            </a:r>
            <a:r>
              <a:rPr lang="ko-KR" altLang="en-US"/>
              <a:t>에서 시작해 </a:t>
            </a:r>
            <a:r>
              <a:rPr lang="en-US" altLang="ko-KR"/>
              <a:t>2</a:t>
            </a:r>
            <a:r>
              <a:rPr lang="ko-KR" altLang="en-US"/>
              <a:t>까지 </a:t>
            </a:r>
            <a:r>
              <a:rPr lang="en-US" altLang="ko-KR"/>
              <a:t>1</a:t>
            </a:r>
            <a:r>
              <a:rPr lang="ko-KR" altLang="en-US"/>
              <a:t>씩 증가하는 값을 반환</a:t>
            </a:r>
            <a:endParaRPr lang="en-US" altLang="ko-KR"/>
          </a:p>
          <a:p>
            <a:pPr lvl="1"/>
            <a:r>
              <a:rPr lang="ko-KR" altLang="en-US"/>
              <a:t>표시된 숫자보다 하나 작은 숫자까지 반환되는 점에 주의</a:t>
            </a:r>
            <a:endParaRPr lang="en-US" altLang="ko-KR"/>
          </a:p>
          <a:p>
            <a:pPr marL="93662" indent="0">
              <a:buNone/>
            </a:pPr>
            <a:endParaRPr lang="en-US" altLang="ko-KR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1" y="1613798"/>
            <a:ext cx="3396571" cy="8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363011"/>
      </p:ext>
    </p:extLst>
  </p:cSld>
  <p:clrMapOvr>
    <a:masterClrMapping/>
  </p:clrMapOvr>
  <p:transition/>
  <p:timing/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 </a:t>
            </a:r>
            <a:r>
              <a:rPr lang="ko-KR" altLang="en-US"/>
              <a:t>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range(0, 3, 1)</a:t>
            </a:r>
            <a:r>
              <a:rPr lang="ko-KR" altLang="en-US"/>
              <a:t>은 </a:t>
            </a:r>
            <a:r>
              <a:rPr lang="en-US" altLang="ko-KR"/>
              <a:t>[0, 1, 2]</a:t>
            </a:r>
            <a:r>
              <a:rPr lang="ko-KR" altLang="en-US"/>
              <a:t>와 같으므로 내부적으로 다음과 같이 변경됨</a:t>
            </a:r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그리고 </a:t>
            </a:r>
            <a:r>
              <a:rPr lang="en-US" altLang="ko-KR" err="1"/>
              <a:t>i</a:t>
            </a:r>
            <a:r>
              <a:rPr lang="ko-KR" altLang="en-US"/>
              <a:t>에 </a:t>
            </a:r>
            <a:r>
              <a:rPr lang="en-US" altLang="ko-KR"/>
              <a:t>0, 1, 2</a:t>
            </a:r>
            <a:r>
              <a:rPr lang="ko-KR" altLang="en-US"/>
              <a:t>를 차례로 대입한 후 다음과 같이 </a:t>
            </a:r>
            <a:r>
              <a:rPr lang="en-US" altLang="ko-KR"/>
              <a:t>3</a:t>
            </a:r>
            <a:r>
              <a:rPr lang="ko-KR" altLang="en-US"/>
              <a:t>회 반복함</a:t>
            </a:r>
            <a:endParaRPr lang="en-US" altLang="ko-KR"/>
          </a:p>
          <a:p>
            <a:pPr marL="357188" lvl="1" indent="0">
              <a:buNone/>
            </a:pPr>
            <a:r>
              <a:rPr lang="en-US" altLang="ko-KR"/>
              <a:t>  •</a:t>
            </a:r>
            <a:r>
              <a:rPr lang="ko-KR" altLang="en-US" b="1"/>
              <a:t>제</a:t>
            </a:r>
            <a:r>
              <a:rPr lang="en-US" altLang="ko-KR" b="1"/>
              <a:t>1</a:t>
            </a:r>
            <a:r>
              <a:rPr lang="ko-KR" altLang="en-US" b="1"/>
              <a:t>회</a:t>
            </a:r>
            <a:r>
              <a:rPr lang="ko-KR" altLang="en-US"/>
              <a:t> </a:t>
            </a:r>
            <a:r>
              <a:rPr lang="en-US" altLang="ko-KR"/>
              <a:t>: i</a:t>
            </a:r>
            <a:r>
              <a:rPr lang="ko-KR" altLang="en-US"/>
              <a:t>에 </a:t>
            </a:r>
            <a:r>
              <a:rPr lang="en-US" altLang="ko-KR"/>
              <a:t>0</a:t>
            </a:r>
            <a:r>
              <a:rPr lang="ko-KR" altLang="en-US"/>
              <a:t>을 대입한 후 </a:t>
            </a:r>
            <a:r>
              <a:rPr lang="en-US" altLang="ko-KR"/>
              <a:t>print() </a:t>
            </a:r>
            <a:r>
              <a:rPr lang="ko-KR" altLang="en-US"/>
              <a:t>함수 수행</a:t>
            </a:r>
          </a:p>
          <a:p>
            <a:pPr marL="357188" lvl="1" indent="0">
              <a:buNone/>
            </a:pPr>
            <a:r>
              <a:rPr lang="en-US" altLang="ko-KR"/>
              <a:t>  •</a:t>
            </a:r>
            <a:r>
              <a:rPr lang="ko-KR" altLang="en-US" b="1"/>
              <a:t>제</a:t>
            </a:r>
            <a:r>
              <a:rPr lang="en-US" altLang="ko-KR" b="1"/>
              <a:t>2</a:t>
            </a:r>
            <a:r>
              <a:rPr lang="ko-KR" altLang="en-US" b="1"/>
              <a:t>회</a:t>
            </a:r>
            <a:r>
              <a:rPr lang="ko-KR" altLang="en-US"/>
              <a:t> </a:t>
            </a:r>
            <a:r>
              <a:rPr lang="en-US" altLang="ko-KR"/>
              <a:t>: i</a:t>
            </a:r>
            <a:r>
              <a:rPr lang="ko-KR" altLang="en-US"/>
              <a:t>에 </a:t>
            </a:r>
            <a:r>
              <a:rPr lang="en-US" altLang="ko-KR"/>
              <a:t>1</a:t>
            </a:r>
            <a:r>
              <a:rPr lang="ko-KR" altLang="en-US"/>
              <a:t>을 대입한 후 </a:t>
            </a:r>
            <a:r>
              <a:rPr lang="en-US" altLang="ko-KR"/>
              <a:t>print() </a:t>
            </a:r>
            <a:r>
              <a:rPr lang="ko-KR" altLang="en-US"/>
              <a:t>함수 수행</a:t>
            </a:r>
          </a:p>
          <a:p>
            <a:pPr marL="357188" lvl="1" indent="0">
              <a:buNone/>
            </a:pPr>
            <a:r>
              <a:rPr lang="en-US" altLang="ko-KR"/>
              <a:t>  •</a:t>
            </a:r>
            <a:r>
              <a:rPr lang="ko-KR" altLang="en-US" b="1"/>
              <a:t>제</a:t>
            </a:r>
            <a:r>
              <a:rPr lang="en-US" altLang="ko-KR" b="1"/>
              <a:t>3</a:t>
            </a:r>
            <a:r>
              <a:rPr lang="ko-KR" altLang="en-US" b="1"/>
              <a:t>회</a:t>
            </a:r>
            <a:r>
              <a:rPr lang="ko-KR" altLang="en-US"/>
              <a:t> </a:t>
            </a:r>
            <a:r>
              <a:rPr lang="en-US" altLang="ko-KR"/>
              <a:t>: i</a:t>
            </a:r>
            <a:r>
              <a:rPr lang="ko-KR" altLang="en-US"/>
              <a:t>에 </a:t>
            </a:r>
            <a:r>
              <a:rPr lang="en-US" altLang="ko-KR"/>
              <a:t>2</a:t>
            </a:r>
            <a:r>
              <a:rPr lang="ko-KR" altLang="en-US"/>
              <a:t>를 대입한 후 </a:t>
            </a:r>
            <a:r>
              <a:rPr lang="en-US" altLang="ko-KR"/>
              <a:t>print() </a:t>
            </a:r>
            <a:r>
              <a:rPr lang="ko-KR" altLang="en-US"/>
              <a:t>함수 수행</a:t>
            </a:r>
            <a:endParaRPr lang="en-US" altLang="ko-KR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46" y="1251286"/>
            <a:ext cx="3914305" cy="82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827" y="2483895"/>
            <a:ext cx="4385718" cy="94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310297"/>
      </p:ext>
    </p:extLst>
  </p:cSld>
  <p:clrMapOvr>
    <a:masterClrMapping/>
  </p:clrMapOvr>
  <p:transition/>
  <p:timing/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 err="1"/>
              <a:t>i </a:t>
            </a:r>
            <a:r>
              <a:rPr lang="ko-KR" altLang="en-US"/>
              <a:t>의 값을 직접 사용한 예시</a:t>
            </a:r>
            <a:endParaRPr lang="en-US" altLang="ko-KR"/>
          </a:p>
          <a:p>
            <a:pPr marL="534987" lvl="2" indent="0">
              <a:buNone/>
            </a:pPr>
            <a:endParaRPr lang="en-US" altLang="ko-KR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5863" y="1853825"/>
            <a:ext cx="4892275" cy="225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241326"/>
      </p:ext>
    </p:extLst>
  </p:cSld>
  <p:clrMapOvr>
    <a:masterClrMapping/>
  </p:clrMapOvr>
  <p:transition/>
  <p:timing/>
</p:sld>
</file>

<file path=ppt/slides/slide1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/>
              <a:t>for </a:t>
            </a:r>
            <a:r>
              <a:rPr lang="ko-KR" altLang="en-US"/>
              <a:t>문의 </a:t>
            </a:r>
            <a:r>
              <a:rPr lang="en-US" altLang="ko-KR" err="1"/>
              <a:t>i</a:t>
            </a:r>
            <a:r>
              <a:rPr lang="ko-KR" altLang="en-US" err="1"/>
              <a:t>를 활용하여 </a:t>
            </a: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5</a:t>
            </a:r>
            <a:r>
              <a:rPr lang="ko-KR" altLang="en-US"/>
              <a:t>까지의 숫자들을 차례로 출력하는 예시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print() </a:t>
            </a:r>
            <a:r>
              <a:rPr lang="ko-KR" altLang="en-US"/>
              <a:t>함수의 마지막에 </a:t>
            </a:r>
            <a:r>
              <a:rPr lang="en-US" altLang="ko-KR"/>
              <a:t>end=“”</a:t>
            </a:r>
            <a:r>
              <a:rPr lang="ko-KR" altLang="en-US"/>
              <a:t>를 넣어 마지막을 공백으로 처리해 한 칸씩 띄어 출력</a:t>
            </a:r>
            <a:endParaRPr lang="en-US" altLang="ko-KR"/>
          </a:p>
          <a:p>
            <a:pPr lvl="1"/>
            <a:r>
              <a:rPr lang="ko-KR" altLang="en-US"/>
              <a:t>이것을 삭제하면 </a:t>
            </a:r>
            <a:r>
              <a:rPr lang="en-US" altLang="ko-KR"/>
              <a:t>print() </a:t>
            </a:r>
            <a:r>
              <a:rPr lang="ko-KR" altLang="en-US"/>
              <a:t>함수가 끝나고 자동으로 다음 행으로 넘어감</a:t>
            </a:r>
            <a:endParaRPr lang="en-US" altLang="ko-KR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1" y="1538790"/>
            <a:ext cx="3229671" cy="169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475995"/>
      </p:ext>
    </p:extLst>
  </p:cSld>
  <p:clrMapOvr>
    <a:masterClrMapping/>
  </p:clrMapOvr>
  <p:transition/>
  <p:timing/>
</p:sld>
</file>

<file path=ppt/slides/slide1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for </a:t>
            </a:r>
            <a:r>
              <a:rPr lang="ko-KR" altLang="en-US"/>
              <a:t>문 활용</a:t>
            </a:r>
          </a:p>
          <a:p>
            <a:pPr lvl="1">
              <a:defRPr/>
            </a:pPr>
            <a:r>
              <a:rPr lang="ko-KR" altLang="en-US"/>
              <a:t>반복적인 덧셈을 수행할 때는 오타의 가능성을 대비하여 반복문을 사용하는 것이 바람직함</a:t>
            </a:r>
          </a:p>
          <a:p>
            <a:pPr lvl="1"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131233" y="2538419"/>
          <a:ext cx="4716242" cy="18806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080">
                <a:tc gridSpan="2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Code03-14(1).py</a:t>
                      </a:r>
                      <a:endParaRPr lang="ko-KR" altLang="en-US" sz="1500">
                        <a:latin typeface="D2Coding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611"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i = 0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for i in range(1, 11, 1)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hap = hap + i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print("1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10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까지의 합계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2618910"/>
            <a:ext cx="2907850" cy="1665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오른쪽 화살표 1"/>
          <p:cNvSpPr/>
          <p:nvPr/>
        </p:nvSpPr>
        <p:spPr>
          <a:xfrm>
            <a:off x="3491881" y="3383995"/>
            <a:ext cx="495055" cy="1498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1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 </a:t>
            </a:r>
            <a:r>
              <a:rPr lang="ko-KR" altLang="en-US"/>
              <a:t>문 활용</a:t>
            </a:r>
            <a:endParaRPr lang="en-US" altLang="ko-KR"/>
          </a:p>
          <a:p>
            <a:pPr lvl="1"/>
            <a:r>
              <a:rPr lang="en-US" altLang="ko-KR"/>
              <a:t>hap</a:t>
            </a:r>
            <a:r>
              <a:rPr lang="ko-KR" altLang="en-US"/>
              <a:t>에 어떤 값이 있어야 다시 누적되는데</a:t>
            </a:r>
            <a:r>
              <a:rPr lang="en-US" altLang="ko-KR"/>
              <a:t>, hap </a:t>
            </a:r>
            <a:r>
              <a:rPr lang="ko-KR" altLang="en-US"/>
              <a:t>자체가 존재하지 않아 더할 것이</a:t>
            </a:r>
            <a:br>
              <a:rPr lang="en-US" altLang="ko-KR"/>
            </a:br>
            <a:r>
              <a:rPr lang="ko-KR" altLang="en-US"/>
              <a:t>없어서 오류가 발생함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719" y="2618910"/>
            <a:ext cx="5616563" cy="161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549073"/>
      </p:ext>
    </p:extLst>
  </p:cSld>
  <p:clrMapOvr>
    <a:masterClrMapping/>
  </p:clrMapOvr>
  <p:transition/>
  <p:timing/>
</p:sld>
</file>

<file path=ppt/slides/slide1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 </a:t>
            </a:r>
            <a:r>
              <a:rPr lang="ko-KR" altLang="en-US"/>
              <a:t>문 활용</a:t>
            </a:r>
            <a:endParaRPr lang="en-US" altLang="ko-KR"/>
          </a:p>
          <a:p>
            <a:pPr lvl="1"/>
            <a:r>
              <a:rPr lang="en-US" altLang="ko-KR"/>
              <a:t>hap</a:t>
            </a:r>
            <a:r>
              <a:rPr lang="ko-KR" altLang="en-US"/>
              <a:t>에 어떤 값이 있어야 다시 누적되는데</a:t>
            </a:r>
            <a:r>
              <a:rPr lang="en-US" altLang="ko-KR"/>
              <a:t>, hap </a:t>
            </a:r>
            <a:r>
              <a:rPr lang="ko-KR" altLang="en-US"/>
              <a:t>자체가 존재하지 않아 더할 것이 없어서</a:t>
            </a:r>
            <a:br>
              <a:rPr lang="en-US" altLang="ko-KR"/>
            </a:br>
            <a:r>
              <a:rPr lang="ko-KR" altLang="en-US"/>
              <a:t>오류가 발생</a:t>
            </a:r>
            <a:endParaRPr lang="en-US" altLang="ko-KR"/>
          </a:p>
          <a:p>
            <a:pPr lvl="1"/>
            <a:r>
              <a:rPr lang="en-US" altLang="ko-KR"/>
              <a:t>1</a:t>
            </a:r>
            <a:r>
              <a:rPr lang="ko-KR" altLang="en-US"/>
              <a:t>행에 </a:t>
            </a:r>
            <a:r>
              <a:rPr lang="en-US" altLang="ko-KR"/>
              <a:t>hap </a:t>
            </a:r>
            <a:r>
              <a:rPr lang="ko-KR" altLang="en-US"/>
              <a:t>을 초기화하는 코드를 추가하면 아래와 같음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838DFA-6243-D04A-AFAD-FDA9F5AC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11363"/>
              </p:ext>
            </p:extLst>
          </p:nvPr>
        </p:nvGraphicFramePr>
        <p:xfrm>
          <a:off x="746575" y="2888940"/>
          <a:ext cx="4410490" cy="1920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4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396044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/>
                        </a:rPr>
                        <a:t>Code03-14(2).py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34133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i, hap = 0, 0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for i in range(1, 11, 1)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hap = hap + i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print("1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까지의 합계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8C53BB6-DF4F-0607-A0CF-F8CA8A76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443"/>
          <a:stretch>
            <a:fillRect/>
          </a:stretch>
        </p:blipFill>
        <p:spPr>
          <a:xfrm>
            <a:off x="926595" y="5004175"/>
            <a:ext cx="4159262" cy="580454"/>
          </a:xfrm>
          <a:prstGeom prst="rect">
            <a:avLst/>
          </a:prstGeom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2099" y="2393885"/>
            <a:ext cx="2844717" cy="353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165323"/>
      </p:ext>
    </p:extLst>
  </p:cSld>
  <p:clrMapOvr>
    <a:masterClrMapping/>
  </p:clrMapOvr>
  <p:transition/>
  <p:timing/>
</p:sld>
</file>

<file path=ppt/slides/slide1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for </a:t>
            </a:r>
            <a:r>
              <a:rPr lang="ko-KR" altLang="en-US"/>
              <a:t>문 활용</a:t>
            </a:r>
            <a:endParaRPr lang="en-US" altLang="ko-KR"/>
          </a:p>
          <a:p>
            <a:pPr lvl="1"/>
            <a:r>
              <a:rPr lang="en-US" altLang="ko-KR"/>
              <a:t>500</a:t>
            </a:r>
            <a:r>
              <a:rPr lang="ko-KR" altLang="en-US"/>
              <a:t>과 </a:t>
            </a:r>
            <a:r>
              <a:rPr lang="en-US" altLang="ko-KR"/>
              <a:t>1,000 </a:t>
            </a:r>
            <a:r>
              <a:rPr lang="ko-KR" altLang="en-US"/>
              <a:t>사이에 있는 홀수의 합계를 구하는 프로그램</a:t>
            </a:r>
            <a:endParaRPr lang="en-US" altLang="ko-KR"/>
          </a:p>
          <a:p>
            <a:pPr lvl="1"/>
            <a:r>
              <a:rPr lang="en-US" altLang="ko-KR"/>
              <a:t>for </a:t>
            </a:r>
            <a:r>
              <a:rPr lang="ko-KR" altLang="en-US"/>
              <a:t>문의 범위를 지정하는 </a:t>
            </a:r>
            <a:r>
              <a:rPr lang="en-US" altLang="ko-KR"/>
              <a:t>range() </a:t>
            </a:r>
            <a:r>
              <a:rPr lang="ko-KR" altLang="en-US"/>
              <a:t>함수의 시작값</a:t>
            </a:r>
            <a:r>
              <a:rPr lang="en-US" altLang="ko-KR"/>
              <a:t>, </a:t>
            </a:r>
            <a:r>
              <a:rPr lang="ko-KR" altLang="en-US" err="1"/>
              <a:t>끝값</a:t>
            </a:r>
            <a:r>
              <a:rPr lang="en-US" altLang="ko-KR"/>
              <a:t>+1, </a:t>
            </a:r>
            <a:r>
              <a:rPr lang="ko-KR" altLang="en-US" err="1"/>
              <a:t>증가값만 적절히 변경하면 다양한 형태의 합계를 구할 수 있음</a:t>
            </a:r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385631-C387-D287-E9F2-633FA8A1D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732979"/>
              </p:ext>
            </p:extLst>
          </p:nvPr>
        </p:nvGraphicFramePr>
        <p:xfrm>
          <a:off x="1033595" y="2753926"/>
          <a:ext cx="5895655" cy="1893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5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7601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/>
                        </a:rPr>
                        <a:t>Code03-15.py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42609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i, hap = 0, 0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for i in range(501, 1001, 2)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hap = hap + i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print("500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과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1000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사이에 있는 홀수의 합계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981" y="3308206"/>
            <a:ext cx="3161449" cy="66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283653"/>
      </p:ext>
    </p:extLst>
  </p:cSld>
  <p:clrMapOvr>
    <a:masterClrMapping/>
  </p:clrMapOvr>
  <p:transition/>
  <p:timing/>
</p:sld>
</file>

<file path=ppt/slides/slide1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문은 </a:t>
            </a:r>
            <a:r>
              <a:rPr lang="en-US" altLang="ko-KR"/>
              <a:t>for </a:t>
            </a:r>
            <a:r>
              <a:rPr lang="ko-KR" altLang="en-US"/>
              <a:t>문 내부에 또 다른 </a:t>
            </a:r>
            <a:r>
              <a:rPr lang="en-US" altLang="ko-KR"/>
              <a:t>for </a:t>
            </a:r>
            <a:r>
              <a:rPr lang="ko-KR" altLang="en-US"/>
              <a:t>문이 들어 있는 형태</a:t>
            </a:r>
            <a:endParaRPr lang="en-US" altLang="ko-K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756" y="2228868"/>
            <a:ext cx="4306995" cy="304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512193"/>
      </p:ext>
    </p:extLst>
  </p:cSld>
  <p:clrMapOvr>
    <a:masterClrMapping/>
  </p:clrMapOvr>
  <p:transition/>
  <p:timing/>
</p:sld>
</file>

<file path=ppt/slides/slide1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</a:t>
            </a:r>
            <a:endParaRPr lang="ko-KR" altLang="en-US" b="0"/>
          </a:p>
          <a:p>
            <a:pPr lvl="1"/>
            <a:r>
              <a:rPr lang="ko-KR" altLang="en-US" b="0"/>
              <a:t>중첩 </a:t>
            </a:r>
            <a:r>
              <a:rPr lang="en-US" altLang="ko-KR" b="0"/>
              <a:t>for </a:t>
            </a:r>
            <a:r>
              <a:rPr lang="ko-KR" altLang="en-US" b="0"/>
              <a:t>문의 기본 형식을 보여 주는 코드</a:t>
            </a:r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46793E-14DB-EECB-B2BB-4B1C605E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507"/>
          <a:stretch>
            <a:fillRect/>
          </a:stretch>
        </p:blipFill>
        <p:spPr>
          <a:xfrm>
            <a:off x="1441839" y="2191003"/>
            <a:ext cx="6260323" cy="285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7060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ransition/>
  <p:timing/>
</p:sld>
</file>

<file path=ppt/slides/slide1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</a:t>
            </a:r>
            <a:endParaRPr lang="ko-KR" altLang="en-US" b="0"/>
          </a:p>
          <a:p>
            <a:pPr lvl="1"/>
            <a:r>
              <a:rPr lang="ko-KR" altLang="en-US" b="0"/>
              <a:t>중첩 </a:t>
            </a:r>
            <a:r>
              <a:rPr lang="en-US" altLang="ko-KR" b="0"/>
              <a:t>for </a:t>
            </a:r>
            <a:r>
              <a:rPr lang="ko-KR" altLang="en-US" b="0"/>
              <a:t>문의 기본 형식을 보여 주는 코드</a:t>
            </a:r>
            <a:endParaRPr lang="en-US" altLang="ko-KR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41"/>
          <a:stretch>
            <a:fillRect/>
          </a:stretch>
        </p:blipFill>
        <p:spPr bwMode="auto">
          <a:xfrm>
            <a:off x="732156" y="2573905"/>
            <a:ext cx="3389795" cy="279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797026" y="1913833"/>
            <a:ext cx="3687417" cy="3375374"/>
            <a:chOff x="4797025" y="1093762"/>
            <a:chExt cx="3687417" cy="3026645"/>
          </a:xfrm>
        </p:grpSpPr>
        <p:pic>
          <p:nvPicPr>
            <p:cNvPr id="552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97025" y="1093762"/>
              <a:ext cx="3687417" cy="2738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2030" y="3966905"/>
              <a:ext cx="2342927" cy="153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6676577"/>
      </p:ext>
    </p:extLst>
  </p:cSld>
  <p:clrMapOvr>
    <a:masterClrMapping/>
  </p:clrMapOvr>
  <p:transition/>
  <p:timing/>
</p:sld>
</file>

<file path=ppt/slides/slide1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 활용</a:t>
            </a:r>
            <a:endParaRPr lang="en-US" altLang="ko-KR"/>
          </a:p>
          <a:p>
            <a:pPr lvl="1"/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문을 활용해서 </a:t>
            </a:r>
            <a:r>
              <a:rPr lang="en-US" altLang="ko-KR"/>
              <a:t>2</a:t>
            </a:r>
            <a:r>
              <a:rPr lang="ko-KR" altLang="en-US"/>
              <a:t>단부터 </a:t>
            </a:r>
            <a:r>
              <a:rPr lang="en-US" altLang="ko-KR"/>
              <a:t>9</a:t>
            </a:r>
            <a:r>
              <a:rPr lang="ko-KR" altLang="en-US"/>
              <a:t>단까지 구구단을 출력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7539" y="1987263"/>
            <a:ext cx="6408923" cy="333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904929"/>
      </p:ext>
    </p:extLst>
  </p:cSld>
  <p:clrMapOvr>
    <a:masterClrMapping/>
  </p:clrMapOvr>
  <p:transition/>
  <p:timing/>
</p:sld>
</file>

<file path=ppt/slides/slide1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 활용</a:t>
            </a:r>
            <a:endParaRPr lang="en-US" altLang="ko-KR"/>
          </a:p>
          <a:p>
            <a:pPr lvl="1"/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문을 활용한 </a:t>
            </a:r>
            <a:r>
              <a:rPr lang="en-US" altLang="ko-KR"/>
              <a:t>2</a:t>
            </a:r>
            <a:r>
              <a:rPr lang="ko-KR" altLang="en-US"/>
              <a:t>단부터 </a:t>
            </a:r>
            <a:r>
              <a:rPr lang="en-US" altLang="ko-KR"/>
              <a:t>9</a:t>
            </a:r>
            <a:r>
              <a:rPr lang="ko-KR" altLang="en-US"/>
              <a:t>단까지의 구구단 출력 코드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C34BF59-AF7F-6211-A600-5E4FCBF25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01366"/>
              </p:ext>
            </p:extLst>
          </p:nvPr>
        </p:nvGraphicFramePr>
        <p:xfrm>
          <a:off x="1421650" y="2138162"/>
          <a:ext cx="5355595" cy="19209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95055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/>
                        </a:rPr>
                        <a:t>Code03-16.py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34828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nn-NO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i, k = 0, 0</a:t>
                      </a:r>
                    </a:p>
                    <a:p>
                      <a:pPr latinLnBrk="1"/>
                      <a:endParaRPr lang="nn-NO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nn-NO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for i in range(2, 10, 1) :</a:t>
                      </a:r>
                    </a:p>
                    <a:p>
                      <a:pPr latinLnBrk="1"/>
                      <a:r>
                        <a:rPr lang="nn-NO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for k in range(1, 10, 1) :</a:t>
                      </a:r>
                    </a:p>
                    <a:p>
                      <a:pPr latinLnBrk="1"/>
                      <a:r>
                        <a:rPr lang="nn-NO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print("%d X %d = %2d" % (i, k, i * k))</a:t>
                      </a:r>
                    </a:p>
                    <a:p>
                      <a:pPr latinLnBrk="1"/>
                      <a:r>
                        <a:rPr lang="nn-NO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print("")</a:t>
                      </a:r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199" y="2617125"/>
            <a:ext cx="1249095" cy="235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050951"/>
      </p:ext>
    </p:extLst>
  </p:cSld>
  <p:clrMapOvr>
    <a:masterClrMapping/>
  </p:clrMapOvr>
  <p:transition/>
  <p:timing/>
</p:sld>
</file>

<file path=ppt/slides/slide1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for </a:t>
            </a:r>
            <a:r>
              <a:rPr lang="ko-KR" altLang="en-US"/>
              <a:t>문 활용</a:t>
            </a:r>
            <a:endParaRPr lang="en-US" altLang="ko-KR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2433" y="2078850"/>
            <a:ext cx="3999135" cy="238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136174"/>
      </p:ext>
    </p:extLst>
  </p:cSld>
  <p:clrMapOvr>
    <a:masterClrMapping/>
  </p:clrMapOvr>
  <p:transition/>
  <p:timing/>
</p:sld>
</file>

<file path=ppt/slides/slide1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while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/>
              <a:t>while </a:t>
            </a:r>
            <a:r>
              <a:rPr lang="ko-KR" altLang="en-US"/>
              <a:t>문의 기본 형식과 실행 순서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while </a:t>
            </a:r>
            <a:r>
              <a:rPr lang="ko-KR" altLang="en-US"/>
              <a:t>문 안의 조건식을 확인해 이 값이 참이면 ‘반복할 문장들’을 수행</a:t>
            </a:r>
            <a:endParaRPr lang="en-US" altLang="ko-KR"/>
          </a:p>
          <a:p>
            <a:pPr lvl="1"/>
            <a:r>
              <a:rPr lang="ko-KR" altLang="en-US"/>
              <a:t>그리고 ‘반복할 문장들’이 끝나는 곳에서 다시 조건식으로 돌아와 같은 동작을 반복</a:t>
            </a:r>
            <a:endParaRPr lang="en-US" altLang="ko-KR"/>
          </a:p>
          <a:p>
            <a:pPr lvl="1"/>
            <a:r>
              <a:rPr lang="ko-KR" altLang="en-US"/>
              <a:t>조건식이 참인 동안에는 계속 반복한다는 점에 유의</a:t>
            </a:r>
            <a:endParaRPr lang="en-US" altLang="ko-KR"/>
          </a:p>
          <a:p>
            <a:pPr marL="357188" lvl="1" indent="0">
              <a:buNone/>
            </a:pPr>
            <a:endParaRPr lang="en-US" altLang="ko-KR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237" y="1635439"/>
            <a:ext cx="2552984" cy="215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913075"/>
      </p:ext>
    </p:extLst>
  </p:cSld>
  <p:clrMapOvr>
    <a:masterClrMapping/>
  </p:clrMapOvr>
  <p:transition/>
  <p:timing/>
</p:sld>
</file>

<file path=ppt/slides/slide1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while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/>
              <a:t>for </a:t>
            </a:r>
            <a:r>
              <a:rPr lang="ko-KR" altLang="en-US"/>
              <a:t>문과 비슷하게 사용할 수 있는 </a:t>
            </a:r>
            <a:r>
              <a:rPr lang="en-US" altLang="ko-KR"/>
              <a:t>while </a:t>
            </a:r>
            <a:r>
              <a:rPr lang="ko-KR" altLang="en-US"/>
              <a:t>문의 형식은 다음과 같음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357188" lvl="1" indent="0">
              <a:buNone/>
            </a:pPr>
            <a:endParaRPr lang="en-US" altLang="ko-KR"/>
          </a:p>
          <a:p>
            <a:pPr lvl="1"/>
            <a:r>
              <a:rPr lang="en-US" altLang="ko-KR"/>
              <a:t>while </a:t>
            </a:r>
            <a:r>
              <a:rPr lang="ko-KR" altLang="en-US"/>
              <a:t>문을 활용하여 ‘안녕하세요</a:t>
            </a:r>
            <a:r>
              <a:rPr lang="en-US" altLang="ko-KR"/>
              <a:t>?~’ </a:t>
            </a:r>
            <a:r>
              <a:rPr lang="ko-KR" altLang="en-US"/>
              <a:t>문장을 </a:t>
            </a:r>
            <a:r>
              <a:rPr lang="en-US" altLang="ko-KR"/>
              <a:t>3</a:t>
            </a:r>
            <a:r>
              <a:rPr lang="ko-KR" altLang="en-US"/>
              <a:t>회 출력하는 코드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015" y="1538790"/>
            <a:ext cx="1795755" cy="138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54042" y="3293985"/>
            <a:ext cx="8193433" cy="1305144"/>
            <a:chOff x="654042" y="4149080"/>
            <a:chExt cx="8193433" cy="1653515"/>
          </a:xfrm>
        </p:grpSpPr>
        <p:pic>
          <p:nvPicPr>
            <p:cNvPr id="604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4042" y="4149080"/>
              <a:ext cx="4588905" cy="1653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2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4551" y="4209087"/>
              <a:ext cx="3602924" cy="158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857539"/>
      </p:ext>
    </p:extLst>
  </p:cSld>
  <p:clrMapOvr>
    <a:masterClrMapping/>
  </p:clrMapOvr>
  <p:transition/>
  <p:timing/>
</p:sld>
</file>

<file path=ppt/slides/slide1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while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/>
              <a:t>Code03-14(2).py</a:t>
            </a:r>
            <a:r>
              <a:rPr lang="ko-KR" altLang="en-US"/>
              <a:t>에서 </a:t>
            </a:r>
            <a:r>
              <a:rPr lang="en-US" altLang="ko-KR"/>
              <a:t>for </a:t>
            </a:r>
            <a:r>
              <a:rPr lang="ko-KR" altLang="en-US"/>
              <a:t>문으로 작성한 </a:t>
            </a:r>
            <a:r>
              <a:rPr lang="en-US" altLang="ko-KR"/>
              <a:t>1</a:t>
            </a:r>
            <a:r>
              <a:rPr lang="ko-KR" altLang="en-US"/>
              <a:t>에서 </a:t>
            </a:r>
            <a:r>
              <a:rPr lang="en-US" altLang="ko-KR"/>
              <a:t>10</a:t>
            </a:r>
            <a:r>
              <a:rPr lang="ko-KR" altLang="en-US"/>
              <a:t>까지의</a:t>
            </a:r>
            <a:r>
              <a:rPr lang="en-US" altLang="ko-KR"/>
              <a:t> </a:t>
            </a:r>
            <a:r>
              <a:rPr lang="ko-KR" altLang="en-US"/>
              <a:t>합계 구하기를 </a:t>
            </a:r>
            <a:r>
              <a:rPr lang="en-US" altLang="ko-KR"/>
              <a:t>while </a:t>
            </a:r>
            <a:r>
              <a:rPr lang="ko-KR" altLang="en-US"/>
              <a:t>문으로 구현</a:t>
            </a:r>
            <a:endParaRPr lang="en-US" altLang="ko-KR"/>
          </a:p>
          <a:p>
            <a:pPr marL="357188" lvl="1" indent="0">
              <a:buNone/>
            </a:pPr>
            <a:endParaRPr lang="en-US" altLang="ko-KR"/>
          </a:p>
          <a:p>
            <a:pPr marL="357188" lvl="1" indent="0">
              <a:buNone/>
            </a:pPr>
            <a:endParaRPr lang="en-US" altLang="ko-KR"/>
          </a:p>
          <a:p>
            <a:pPr lvl="1"/>
            <a:endParaRPr lang="en-US" altLang="ko-KR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94F3861-0ED5-5F81-293A-3EBBE62FA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89653"/>
              </p:ext>
            </p:extLst>
          </p:nvPr>
        </p:nvGraphicFramePr>
        <p:xfrm>
          <a:off x="1286636" y="2288873"/>
          <a:ext cx="5895655" cy="262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40060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700">
                          <a:latin typeface="D2Coding" panose="020b0609020101020101" pitchFamily="49" charset="-127"/>
                          <a:ea typeface="D2Coding" panose="020b0609020101020101"/>
                        </a:rPr>
                        <a:t>Code03-17.py</a:t>
                      </a:r>
                      <a:endParaRPr lang="ko-KR" altLang="en-US" sz="17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23520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7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i, hap = 0, 0</a:t>
                      </a:r>
                    </a:p>
                    <a:p>
                      <a:pPr latinLnBrk="1"/>
                      <a:endParaRPr lang="en-US" altLang="ko-KR" sz="17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7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 = 1</a:t>
                      </a: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while i &lt; 11 :</a:t>
                      </a: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hap = hap + i</a:t>
                      </a:r>
                      <a:endParaRPr lang="en-US" altLang="ko-KR" sz="17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i = i + 1</a:t>
                      </a:r>
                    </a:p>
                    <a:p>
                      <a:pPr latinLnBrk="1"/>
                      <a:endParaRPr lang="en-US" altLang="ko-KR" sz="17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print("1</a:t>
                      </a:r>
                      <a:r>
                        <a:rPr lang="ko-KR" altLang="en-US" sz="17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에서 </a:t>
                      </a: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  <a:r>
                        <a:rPr lang="ko-KR" altLang="en-US" sz="17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까지의 합계 </a:t>
                      </a: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41A5E7D-EFF9-C69B-9779-7001837D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333"/>
          <a:stretch>
            <a:fillRect/>
          </a:stretch>
        </p:blipFill>
        <p:spPr>
          <a:xfrm>
            <a:off x="5091177" y="3429000"/>
            <a:ext cx="3443014" cy="6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78345"/>
      </p:ext>
    </p:extLst>
  </p:cSld>
  <p:clrMapOvr>
    <a:masterClrMapping/>
  </p:clrMapOvr>
  <p:transition/>
  <p:timing/>
</p:sld>
</file>

<file path=ppt/slides/slide1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while </a:t>
            </a:r>
            <a:r>
              <a:rPr lang="ko-KR" altLang="en-US"/>
              <a:t>문 무한반복</a:t>
            </a:r>
            <a:endParaRPr lang="en-US" altLang="ko-KR"/>
          </a:p>
          <a:p>
            <a:pPr lvl="1"/>
            <a:r>
              <a:rPr lang="en-US" altLang="ko-KR"/>
              <a:t>while </a:t>
            </a:r>
            <a:r>
              <a:rPr lang="ko-KR" altLang="en-US"/>
              <a:t>문의 조건에 </a:t>
            </a:r>
            <a:r>
              <a:rPr lang="en-US" altLang="ko-KR"/>
              <a:t>‘True’</a:t>
            </a:r>
            <a:r>
              <a:rPr lang="ko-KR" altLang="en-US"/>
              <a:t>를 넣음</a:t>
            </a:r>
            <a:endParaRPr lang="en-US" altLang="ko-KR"/>
          </a:p>
          <a:p>
            <a:pPr lvl="1"/>
            <a:r>
              <a:rPr lang="ko-KR" altLang="en-US"/>
              <a:t>무한 루프를 반복하는 간단한 </a:t>
            </a:r>
            <a:r>
              <a:rPr lang="en-US" altLang="ko-KR"/>
              <a:t>while </a:t>
            </a:r>
            <a:r>
              <a:rPr lang="ko-KR" altLang="en-US"/>
              <a:t>문을 실행하면</a:t>
            </a:r>
            <a:r>
              <a:rPr lang="en-US" altLang="ko-KR"/>
              <a:t> </a:t>
            </a:r>
            <a:r>
              <a:rPr lang="ko-KR" altLang="en-US"/>
              <a:t>글자가 무한정 출력되는데</a:t>
            </a:r>
            <a:r>
              <a:rPr lang="en-US" altLang="ko-KR"/>
              <a:t>, </a:t>
            </a:r>
            <a:r>
              <a:rPr lang="ko-KR" altLang="en-US"/>
              <a:t>중지하려면 </a:t>
            </a:r>
            <a:r>
              <a:rPr lang="en-US" altLang="ko-KR"/>
              <a:t>Ctrl + C </a:t>
            </a:r>
            <a:r>
              <a:rPr lang="ko-KR" altLang="en-US"/>
              <a:t>를 누름</a:t>
            </a:r>
            <a:endParaRPr lang="en-US" altLang="ko-KR"/>
          </a:p>
          <a:p>
            <a:pPr lvl="1"/>
            <a:endParaRPr lang="en-US" altLang="ko-KR"/>
          </a:p>
          <a:p>
            <a:pPr marL="357188" lvl="1" indent="0">
              <a:buNone/>
            </a:pP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6675" y="2768928"/>
            <a:ext cx="2476232" cy="237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1981" y="3234106"/>
            <a:ext cx="3415779" cy="195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390145"/>
      </p:ext>
    </p:extLst>
  </p:cSld>
  <p:clrMapOvr>
    <a:masterClrMapping/>
  </p:clrMapOvr>
  <p:transition/>
  <p:timing/>
</p:sld>
</file>

<file path=ppt/slides/slide1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break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ko-KR" altLang="en-US"/>
              <a:t>앞서 배운 </a:t>
            </a:r>
            <a:r>
              <a:rPr lang="en-US" altLang="ko-KR"/>
              <a:t>for </a:t>
            </a:r>
            <a:r>
              <a:rPr lang="ko-KR" altLang="en-US"/>
              <a:t>문은 </a:t>
            </a:r>
            <a:r>
              <a:rPr lang="en-US" altLang="ko-KR"/>
              <a:t>range( ) </a:t>
            </a:r>
            <a:r>
              <a:rPr lang="ko-KR" altLang="en-US"/>
              <a:t>함수에서 지정한 범위를 벗어나면 종료함</a:t>
            </a:r>
            <a:endParaRPr lang="en-US" altLang="ko-KR"/>
          </a:p>
          <a:p>
            <a:pPr lvl="1"/>
            <a:r>
              <a:rPr lang="en-US" altLang="ko-KR"/>
              <a:t>while </a:t>
            </a:r>
            <a:r>
              <a:rPr lang="ko-KR" altLang="en-US"/>
              <a:t>문은 조건식이 거짓이 되면 종료하거나 무한 반복해 </a:t>
            </a:r>
            <a:r>
              <a:rPr lang="en-US" altLang="ko-KR"/>
              <a:t>Ctrl + C </a:t>
            </a:r>
            <a:r>
              <a:rPr lang="ko-KR" altLang="en-US"/>
              <a:t>를 누르면 종료</a:t>
            </a:r>
            <a:endParaRPr lang="en-US" altLang="ko-KR"/>
          </a:p>
          <a:p>
            <a:pPr lvl="1"/>
            <a:r>
              <a:rPr lang="en-US" altLang="ko-KR"/>
              <a:t>break </a:t>
            </a:r>
            <a:r>
              <a:rPr lang="ko-KR" altLang="en-US"/>
              <a:t>문은 계속되는 반복을 </a:t>
            </a:r>
            <a:r>
              <a:rPr lang="en-US" altLang="ko-KR"/>
              <a:t>‘</a:t>
            </a:r>
            <a:r>
              <a:rPr lang="ko-KR" altLang="en-US"/>
              <a:t>논리적으로</a:t>
            </a:r>
            <a:r>
              <a:rPr lang="en-US" altLang="ko-KR"/>
              <a:t>’ </a:t>
            </a:r>
            <a:r>
              <a:rPr lang="ko-KR" altLang="en-US"/>
              <a:t>빠져나가는 방법</a:t>
            </a:r>
            <a:endParaRPr lang="en-US" altLang="ko-KR"/>
          </a:p>
          <a:p>
            <a:pPr marL="357188" lvl="1" indent="0">
              <a:buNone/>
            </a:pP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811" y="2911943"/>
            <a:ext cx="3518175" cy="26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05" y="3197271"/>
            <a:ext cx="3758446" cy="221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288543"/>
      </p:ext>
    </p:extLst>
  </p:cSld>
  <p:clrMapOvr>
    <a:masterClrMapping/>
  </p:clrMapOvr>
  <p:transition/>
  <p:timing/>
</p:sld>
</file>

<file path=ppt/slides/slide1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break </a:t>
            </a:r>
            <a:r>
              <a:rPr lang="ko-KR" altLang="en-US"/>
              <a:t>문</a:t>
            </a:r>
          </a:p>
          <a:p>
            <a:pPr lvl="1">
              <a:defRPr/>
            </a:pPr>
            <a:r>
              <a:rPr lang="ko-KR" altLang="en-US"/>
              <a:t>사용자가 </a:t>
            </a:r>
            <a:r>
              <a:rPr lang="en-US" altLang="ko-KR"/>
              <a:t>Ctrl + C </a:t>
            </a:r>
            <a:r>
              <a:rPr lang="ko-KR" altLang="en-US"/>
              <a:t>를 누를 때까지 계속 두 수를 더하는 코드를 </a:t>
            </a:r>
            <a:r>
              <a:rPr lang="en-US" altLang="ko-KR"/>
              <a:t>break </a:t>
            </a:r>
            <a:r>
              <a:rPr lang="ko-KR" altLang="en-US"/>
              <a:t>문으로 첫 번째 수에 </a:t>
            </a:r>
            <a:r>
              <a:rPr lang="en-US" altLang="ko-KR"/>
              <a:t>0</a:t>
            </a:r>
            <a:r>
              <a:rPr lang="ko-KR" altLang="en-US"/>
              <a:t>이 입력될 때 자동으로 종료되도록 하는 코드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1560" y="2258870"/>
          <a:ext cx="5895655" cy="32507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0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148">
                <a:tc gridSpan="2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Code03-18.py</a:t>
                      </a:r>
                      <a:endParaRPr lang="ko-KR" altLang="en-US" sz="1500">
                        <a:latin typeface="D2Coding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0211"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hap = 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a, b = 0, 0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while True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a = int(input("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더할 첫 번째 수를 입력하세요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: "))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if a == 0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    break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b = int(input("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더할 두 번째 수를 입력하세요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: "))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hap = a + b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print("%d + %d = %d" % (a, b, hap))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print("0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을 입력해 반복문을 탈출했습니다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.")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79" y="3096455"/>
            <a:ext cx="2629734" cy="264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2030" y="188640"/>
            <a:ext cx="4166954" cy="810090"/>
          </a:xfrm>
        </p:spPr>
        <p:txBody>
          <a:bodyPr>
            <a:normAutofit/>
          </a:bodyPr>
          <a:lstStyle/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교재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, 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출판사에서 제공하는 강의자료를  </a:t>
            </a:r>
            <a:endParaRPr lang="en-US" altLang="ko-KR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편집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가공한 자료입니다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.         -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안계현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  <p:transition/>
  <p:timing/>
</p:sld>
</file>

<file path=ppt/slides/slide1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continue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/>
              <a:t>continue </a:t>
            </a:r>
            <a:r>
              <a:rPr lang="ko-KR" altLang="en-US"/>
              <a:t>문을 만나면 블록의 남은 부분을 무조건 건너뛰고 반복문의 처음으로 돌아감</a:t>
            </a:r>
            <a:endParaRPr lang="en-US" altLang="ko-KR"/>
          </a:p>
          <a:p>
            <a:pPr lvl="1"/>
            <a:r>
              <a:rPr lang="ko-KR" altLang="en-US"/>
              <a:t>즉</a:t>
            </a:r>
            <a:r>
              <a:rPr lang="en-US" altLang="ko-KR"/>
              <a:t>,</a:t>
            </a:r>
            <a:r>
              <a:rPr lang="ko-KR" altLang="en-US"/>
              <a:t> 반복문을 처음부터 다시 수행하는 것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2936" y="2528902"/>
            <a:ext cx="3958128" cy="283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055727"/>
      </p:ext>
    </p:extLst>
  </p:cSld>
  <p:clrMapOvr>
    <a:masterClrMapping/>
  </p:clrMapOvr>
  <p:transition/>
  <p:timing/>
</p:sld>
</file>

<file path=ppt/slides/slide1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continue </a:t>
            </a:r>
            <a:r>
              <a:rPr lang="ko-KR" altLang="en-US"/>
              <a:t>문</a:t>
            </a:r>
          </a:p>
          <a:p>
            <a:pPr lvl="1">
              <a:defRPr/>
            </a:pP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100</a:t>
            </a:r>
            <a:r>
              <a:rPr lang="ko-KR" altLang="en-US"/>
              <a:t>까지의 </a:t>
            </a:r>
            <a:r>
              <a:rPr lang="en-US" altLang="ko-KR"/>
              <a:t>3</a:t>
            </a:r>
            <a:r>
              <a:rPr lang="ko-KR" altLang="en-US"/>
              <a:t>의 배수를 제외하고 더하는</a:t>
            </a:r>
            <a:r>
              <a:rPr lang="en-US" altLang="ko-KR"/>
              <a:t> </a:t>
            </a:r>
            <a:r>
              <a:rPr lang="ko-KR" altLang="en-US"/>
              <a:t>프로그램</a:t>
            </a:r>
            <a:r>
              <a:rPr lang="en-US" altLang="ko-KR"/>
              <a:t> (1+2+4+5+7+8+10+…)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61611" y="2288873"/>
          <a:ext cx="5757379" cy="283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080">
                <a:tc gridSpan="2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700">
                          <a:latin typeface="D2Coding"/>
                          <a:ea typeface="D2Coding" panose="020b0609020101020101"/>
                        </a:rPr>
                        <a:t>Code03-19.py</a:t>
                      </a:r>
                      <a:endParaRPr lang="ko-KR" altLang="en-US" sz="1700">
                        <a:latin typeface="D2Coding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200"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hap, i = 0, 0</a:t>
                      </a:r>
                    </a:p>
                    <a:p>
                      <a:pPr lvl="0" latinLnBrk="1">
                        <a:defRPr/>
                      </a:pPr>
                      <a:endParaRPr lang="en-US" altLang="ko-KR" sz="17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for i in range(1, 101)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if i % 3 == 0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    continue</a:t>
                      </a:r>
                    </a:p>
                    <a:p>
                      <a:pPr lvl="0" latinLnBrk="1">
                        <a:defRPr/>
                      </a:pPr>
                      <a:endParaRPr lang="en-US" altLang="ko-KR" sz="17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hap += i</a:t>
                      </a:r>
                    </a:p>
                    <a:p>
                      <a:pPr lvl="0" latinLnBrk="1">
                        <a:defRPr/>
                      </a:pPr>
                      <a:endParaRPr lang="en-US" altLang="ko-KR" sz="17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print("1~100</a:t>
                      </a:r>
                      <a:r>
                        <a:rPr lang="ko-KR" altLang="en-US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의 합계</a:t>
                      </a: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(3</a:t>
                      </a:r>
                      <a:r>
                        <a:rPr lang="ko-KR" altLang="en-US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의 배수 제외</a:t>
                      </a:r>
                      <a:r>
                        <a:rPr lang="en-US" altLang="ko-KR" sz="17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) :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31" y="3654025"/>
            <a:ext cx="2928255" cy="833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 err="1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continue </a:t>
            </a:r>
            <a:r>
              <a:rPr lang="ko-KR" altLang="en-US"/>
              <a:t>문</a:t>
            </a:r>
            <a:endParaRPr lang="ko-KR" altLang="en-US" b="0"/>
          </a:p>
          <a:p>
            <a:pPr lvl="1"/>
            <a:r>
              <a:rPr lang="ko-KR" altLang="en-US" b="0"/>
              <a:t>제</a:t>
            </a:r>
            <a:r>
              <a:rPr lang="en-US" altLang="ko-KR" b="0"/>
              <a:t>1</a:t>
            </a:r>
            <a:r>
              <a:rPr lang="ko-KR" altLang="en-US" b="0"/>
              <a:t>회 </a:t>
            </a:r>
            <a:r>
              <a:rPr lang="en-US" altLang="ko-KR" b="0"/>
              <a:t>: i </a:t>
            </a:r>
            <a:r>
              <a:rPr lang="ko-KR" altLang="en-US" b="0"/>
              <a:t>값 </a:t>
            </a:r>
            <a:r>
              <a:rPr lang="en-US" altLang="ko-KR" b="0"/>
              <a:t>1</a:t>
            </a:r>
            <a:r>
              <a:rPr lang="ko-KR" altLang="en-US" b="0"/>
              <a:t>을 </a:t>
            </a:r>
            <a:r>
              <a:rPr lang="en-US" altLang="ko-KR" b="0"/>
              <a:t>3</a:t>
            </a:r>
            <a:r>
              <a:rPr lang="ko-KR" altLang="en-US" b="0"/>
              <a:t>으로 나누면 나머지는 </a:t>
            </a:r>
            <a:r>
              <a:rPr lang="en-US" altLang="ko-KR" b="0"/>
              <a:t>1(</a:t>
            </a:r>
            <a:r>
              <a:rPr lang="ko-KR" altLang="en-US" b="0"/>
              <a:t>거짓</a:t>
            </a:r>
            <a:r>
              <a:rPr lang="en-US" altLang="ko-KR" b="0"/>
              <a:t>) → hap+=1 </a:t>
            </a:r>
            <a:r>
              <a:rPr lang="ko-KR" altLang="en-US" b="0"/>
              <a:t>수행</a:t>
            </a:r>
          </a:p>
          <a:p>
            <a:pPr lvl="1"/>
            <a:r>
              <a:rPr lang="ko-KR" altLang="en-US" b="0"/>
              <a:t>제</a:t>
            </a:r>
            <a:r>
              <a:rPr lang="en-US" altLang="ko-KR" b="0"/>
              <a:t>2</a:t>
            </a:r>
            <a:r>
              <a:rPr lang="ko-KR" altLang="en-US" b="0"/>
              <a:t>회 </a:t>
            </a:r>
            <a:r>
              <a:rPr lang="en-US" altLang="ko-KR" b="0"/>
              <a:t>: i </a:t>
            </a:r>
            <a:r>
              <a:rPr lang="ko-KR" altLang="en-US" b="0"/>
              <a:t>값 </a:t>
            </a:r>
            <a:r>
              <a:rPr lang="en-US" altLang="ko-KR" b="0"/>
              <a:t>2</a:t>
            </a:r>
            <a:r>
              <a:rPr lang="ko-KR" altLang="en-US" b="0"/>
              <a:t>를 </a:t>
            </a:r>
            <a:r>
              <a:rPr lang="en-US" altLang="ko-KR" b="0"/>
              <a:t>3</a:t>
            </a:r>
            <a:r>
              <a:rPr lang="ko-KR" altLang="en-US" b="0"/>
              <a:t>으로 나누면 나머지는 </a:t>
            </a:r>
            <a:r>
              <a:rPr lang="en-US" altLang="ko-KR" b="0"/>
              <a:t>2(</a:t>
            </a:r>
            <a:r>
              <a:rPr lang="ko-KR" altLang="en-US" b="0"/>
              <a:t>거짓</a:t>
            </a:r>
            <a:r>
              <a:rPr lang="en-US" altLang="ko-KR" b="0"/>
              <a:t>) → hap+=2 </a:t>
            </a:r>
            <a:r>
              <a:rPr lang="ko-KR" altLang="en-US" b="0"/>
              <a:t>수행</a:t>
            </a:r>
          </a:p>
          <a:p>
            <a:pPr lvl="1"/>
            <a:r>
              <a:rPr lang="ko-KR" altLang="en-US" b="0"/>
              <a:t>제</a:t>
            </a:r>
            <a:r>
              <a:rPr lang="en-US" altLang="ko-KR" b="0"/>
              <a:t>3</a:t>
            </a:r>
            <a:r>
              <a:rPr lang="ko-KR" altLang="en-US" b="0"/>
              <a:t>회 </a:t>
            </a:r>
            <a:r>
              <a:rPr lang="en-US" altLang="ko-KR" b="0"/>
              <a:t>: i </a:t>
            </a:r>
            <a:r>
              <a:rPr lang="ko-KR" altLang="en-US" b="0"/>
              <a:t>값 </a:t>
            </a:r>
            <a:r>
              <a:rPr lang="en-US" altLang="ko-KR" b="0"/>
              <a:t>3</a:t>
            </a:r>
            <a:r>
              <a:rPr lang="ko-KR" altLang="en-US" b="0"/>
              <a:t>을 </a:t>
            </a:r>
            <a:r>
              <a:rPr lang="en-US" altLang="ko-KR" b="0"/>
              <a:t>3</a:t>
            </a:r>
            <a:r>
              <a:rPr lang="ko-KR" altLang="en-US" b="0"/>
              <a:t>으로 나누면 나머지는 </a:t>
            </a:r>
            <a:r>
              <a:rPr lang="en-US" altLang="ko-KR" b="0"/>
              <a:t>0(</a:t>
            </a:r>
            <a:r>
              <a:rPr lang="ko-KR" altLang="en-US" b="0"/>
              <a:t>참</a:t>
            </a:r>
            <a:r>
              <a:rPr lang="en-US" altLang="ko-KR" b="0"/>
              <a:t>) → continue </a:t>
            </a:r>
            <a:r>
              <a:rPr lang="ko-KR" altLang="en-US" b="0"/>
              <a:t>문 수행 </a:t>
            </a:r>
          </a:p>
          <a:p>
            <a:pPr lvl="1"/>
            <a:endParaRPr lang="en-US" altLang="ko-KR" b="0"/>
          </a:p>
          <a:p>
            <a:pPr lvl="1"/>
            <a:r>
              <a:rPr lang="ko-KR" altLang="en-US" b="0"/>
              <a:t>다시 </a:t>
            </a:r>
            <a:r>
              <a:rPr lang="en-US" altLang="ko-KR" b="0"/>
              <a:t>3</a:t>
            </a:r>
            <a:r>
              <a:rPr lang="ko-KR" altLang="en-US" b="0"/>
              <a:t>행으로 되돌아가 다음 </a:t>
            </a:r>
            <a:r>
              <a:rPr lang="en-US" altLang="ko-KR" b="0" err="1"/>
              <a:t>i </a:t>
            </a:r>
            <a:r>
              <a:rPr lang="ko-KR" altLang="en-US" b="0"/>
              <a:t>값을 준비함</a:t>
            </a:r>
          </a:p>
          <a:p>
            <a:endParaRPr lang="en-US" altLang="ko-KR" sz="1600" b="0"/>
          </a:p>
          <a:p>
            <a:pPr lvl="1"/>
            <a:r>
              <a:rPr lang="ko-KR" altLang="en-US" b="0"/>
              <a:t>제</a:t>
            </a:r>
            <a:r>
              <a:rPr lang="en-US" altLang="ko-KR" b="0"/>
              <a:t>4</a:t>
            </a:r>
            <a:r>
              <a:rPr lang="ko-KR" altLang="en-US" b="0"/>
              <a:t>회 </a:t>
            </a:r>
            <a:r>
              <a:rPr lang="en-US" altLang="ko-KR" b="0"/>
              <a:t>: i </a:t>
            </a:r>
            <a:r>
              <a:rPr lang="ko-KR" altLang="en-US" b="0"/>
              <a:t>값 </a:t>
            </a:r>
            <a:r>
              <a:rPr lang="en-US" altLang="ko-KR" b="0"/>
              <a:t>4</a:t>
            </a:r>
            <a:r>
              <a:rPr lang="ko-KR" altLang="en-US" b="0"/>
              <a:t>를 </a:t>
            </a:r>
            <a:r>
              <a:rPr lang="en-US" altLang="ko-KR" b="0"/>
              <a:t>3</a:t>
            </a:r>
            <a:r>
              <a:rPr lang="ko-KR" altLang="en-US" b="0"/>
              <a:t>으로 나누면 나머지는 </a:t>
            </a:r>
            <a:r>
              <a:rPr lang="en-US" altLang="ko-KR" b="0"/>
              <a:t>1(</a:t>
            </a:r>
            <a:r>
              <a:rPr lang="ko-KR" altLang="en-US" b="0"/>
              <a:t>거짓</a:t>
            </a:r>
            <a:r>
              <a:rPr lang="en-US" altLang="ko-KR" b="0"/>
              <a:t>) → hap+=4 </a:t>
            </a:r>
            <a:r>
              <a:rPr lang="ko-KR" altLang="en-US" b="0"/>
              <a:t>수행</a:t>
            </a:r>
          </a:p>
          <a:p>
            <a:pPr lvl="1"/>
            <a:r>
              <a:rPr lang="ko-KR" altLang="en-US" b="0"/>
              <a:t>제</a:t>
            </a:r>
            <a:r>
              <a:rPr lang="en-US" altLang="ko-KR" b="0"/>
              <a:t>5</a:t>
            </a:r>
            <a:r>
              <a:rPr lang="ko-KR" altLang="en-US" b="0"/>
              <a:t>회 </a:t>
            </a:r>
            <a:r>
              <a:rPr lang="en-US" altLang="ko-KR" b="0"/>
              <a:t>: i </a:t>
            </a:r>
            <a:r>
              <a:rPr lang="ko-KR" altLang="en-US" b="0"/>
              <a:t>값 </a:t>
            </a:r>
            <a:r>
              <a:rPr lang="en-US" altLang="ko-KR" b="0"/>
              <a:t>5</a:t>
            </a:r>
            <a:r>
              <a:rPr lang="ko-KR" altLang="en-US" b="0"/>
              <a:t>를 </a:t>
            </a:r>
            <a:r>
              <a:rPr lang="en-US" altLang="ko-KR" b="0"/>
              <a:t>3</a:t>
            </a:r>
            <a:r>
              <a:rPr lang="ko-KR" altLang="en-US" b="0"/>
              <a:t>으로 나누면 나머지는 </a:t>
            </a:r>
            <a:r>
              <a:rPr lang="en-US" altLang="ko-KR" b="0"/>
              <a:t>2(</a:t>
            </a:r>
            <a:r>
              <a:rPr lang="ko-KR" altLang="en-US" b="0"/>
              <a:t>거짓</a:t>
            </a:r>
            <a:r>
              <a:rPr lang="en-US" altLang="ko-KR" b="0"/>
              <a:t>) → hap+=5 </a:t>
            </a:r>
            <a:r>
              <a:rPr lang="ko-KR" altLang="en-US" b="0"/>
              <a:t>수행</a:t>
            </a:r>
          </a:p>
          <a:p>
            <a:pPr lvl="1"/>
            <a:r>
              <a:rPr lang="ko-KR" altLang="en-US" b="0"/>
              <a:t>제</a:t>
            </a:r>
            <a:r>
              <a:rPr lang="en-US" altLang="ko-KR" b="0"/>
              <a:t>6</a:t>
            </a:r>
            <a:r>
              <a:rPr lang="ko-KR" altLang="en-US" b="0"/>
              <a:t>회 </a:t>
            </a:r>
            <a:r>
              <a:rPr lang="en-US" altLang="ko-KR" b="0"/>
              <a:t>: i </a:t>
            </a:r>
            <a:r>
              <a:rPr lang="ko-KR" altLang="en-US" b="0"/>
              <a:t>값 </a:t>
            </a:r>
            <a:r>
              <a:rPr lang="en-US" altLang="ko-KR" b="0"/>
              <a:t>6</a:t>
            </a:r>
            <a:r>
              <a:rPr lang="ko-KR" altLang="en-US" b="0"/>
              <a:t>을 </a:t>
            </a:r>
            <a:r>
              <a:rPr lang="en-US" altLang="ko-KR" b="0"/>
              <a:t>3</a:t>
            </a:r>
            <a:r>
              <a:rPr lang="ko-KR" altLang="en-US" b="0"/>
              <a:t>으로 나누면 나머지는 </a:t>
            </a:r>
            <a:r>
              <a:rPr lang="en-US" altLang="ko-KR" b="0"/>
              <a:t>0(</a:t>
            </a:r>
            <a:r>
              <a:rPr lang="ko-KR" altLang="en-US" b="0"/>
              <a:t>참</a:t>
            </a:r>
            <a:r>
              <a:rPr lang="en-US" altLang="ko-KR" b="0"/>
              <a:t>) → continue </a:t>
            </a:r>
            <a:r>
              <a:rPr lang="ko-KR" altLang="en-US" b="0"/>
              <a:t>문 수행 </a:t>
            </a:r>
          </a:p>
          <a:p>
            <a:endParaRPr lang="en-US" altLang="ko-KR" sz="1600" b="0"/>
          </a:p>
          <a:p>
            <a:pPr lvl="1"/>
            <a:r>
              <a:rPr lang="ko-KR" altLang="en-US" b="0"/>
              <a:t>다시 </a:t>
            </a:r>
            <a:r>
              <a:rPr lang="en-US" altLang="ko-KR" b="0"/>
              <a:t>3</a:t>
            </a:r>
            <a:r>
              <a:rPr lang="ko-KR" altLang="en-US" b="0"/>
              <a:t>행으로 되돌아가 다음 </a:t>
            </a:r>
            <a:r>
              <a:rPr lang="en-US" altLang="ko-KR" b="0" err="1"/>
              <a:t>i </a:t>
            </a:r>
            <a:r>
              <a:rPr lang="ko-KR" altLang="en-US" b="0"/>
              <a:t>값을 준비함 </a:t>
            </a:r>
          </a:p>
          <a:p>
            <a:pPr lvl="1"/>
            <a:endParaRPr lang="en-US" altLang="ko-KR" b="0"/>
          </a:p>
          <a:p>
            <a:pPr lvl="1"/>
            <a:r>
              <a:rPr lang="ko-KR" altLang="en-US" b="0"/>
              <a:t>제</a:t>
            </a:r>
            <a:r>
              <a:rPr lang="en-US" altLang="ko-KR" b="0"/>
              <a:t>7</a:t>
            </a:r>
            <a:r>
              <a:rPr lang="ko-KR" altLang="en-US" b="0"/>
              <a:t>회 </a:t>
            </a:r>
            <a:r>
              <a:rPr lang="en-US" altLang="ko-KR" b="0"/>
              <a:t>: …</a:t>
            </a:r>
          </a:p>
          <a:p>
            <a:endParaRPr lang="en-US" altLang="ko-KR" sz="1600" b="0"/>
          </a:p>
          <a:p>
            <a:pPr lvl="1"/>
            <a:r>
              <a:rPr lang="ko-KR" altLang="en-US" b="0"/>
              <a:t>이렇게 계속 진행하면 계산식 </a:t>
            </a:r>
            <a:r>
              <a:rPr lang="en-US" altLang="ko-KR" b="0"/>
              <a:t>hap=1+2+4+5+7+…</a:t>
            </a:r>
            <a:r>
              <a:rPr lang="ko-KR" altLang="en-US" b="0"/>
              <a:t>이 </a:t>
            </a:r>
            <a:r>
              <a:rPr lang="ko-KR" altLang="en-US"/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991016195"/>
      </p:ext>
    </p:extLst>
  </p:cSld>
  <p:clrMapOvr>
    <a:masterClrMapping/>
  </p:clrMapOvr>
  <p:transition/>
  <p:timing/>
</p:sld>
</file>

<file path=ppt/slides/slide1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ransition/>
  <p:timing/>
</p:sld>
</file>

<file path=ppt/slides/slide1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DDD0A1B0-217A-4C03-8E89-9D3307DD8957}"/>
              </a:ext>
            </a:extLst>
          </p:cNvPr>
          <p:cNvSpPr txBox="1"/>
          <p:nvPr/>
        </p:nvSpPr>
        <p:spPr>
          <a:xfrm>
            <a:off x="4842030" y="188640"/>
            <a:ext cx="4166954" cy="81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spc="-3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교재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, 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출판사에서 제공하는 강의자료를  </a:t>
            </a:r>
            <a:endParaRPr lang="en-US" altLang="ko-KR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편집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가공한 자료입니다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.         -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안계현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  <p:transition/>
  <p:timing/>
</p:sld>
</file>

<file path=ppt/slides/slide1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b="0"/>
              <a:t>CSV </a:t>
            </a:r>
            <a:r>
              <a:rPr lang="ko-KR" altLang="en-US" b="0"/>
              <a:t>파일의 구조에 대해서 이해한다</a:t>
            </a:r>
            <a:r>
              <a:rPr lang="en-US" altLang="ko-KR" b="0"/>
              <a:t>.</a:t>
            </a:r>
            <a:endParaRPr lang="en-US" altLang="ko-KR" b="0"/>
          </a:p>
          <a:p>
            <a:r>
              <a:rPr lang="en-US" altLang="ko-KR" b="0"/>
              <a:t>CSV </a:t>
            </a:r>
            <a:r>
              <a:rPr lang="ko-KR" altLang="en-US" b="0"/>
              <a:t>라이브러리를 이용해서 읽거나 쓰는 기능을 배운다</a:t>
            </a:r>
            <a:r>
              <a:rPr lang="en-US" altLang="ko-KR" b="0"/>
              <a:t>.</a:t>
            </a:r>
            <a:endParaRPr lang="ko-KR" altLang="en-US" b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  <p:transition/>
  <p:timing/>
</p:sld>
</file>

<file path=ppt/slides/slide1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처리 방법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개념</a:t>
            </a:r>
            <a:endParaRPr lang="en-US" altLang="ko-KR"/>
          </a:p>
          <a:p>
            <a:pPr lvl="1"/>
            <a:r>
              <a:rPr lang="en-US" altLang="ko-KR"/>
              <a:t>CSV </a:t>
            </a:r>
            <a:r>
              <a:rPr lang="ko-KR" altLang="en-US"/>
              <a:t>파일은 </a:t>
            </a:r>
            <a:r>
              <a:rPr lang="en-US" altLang="ko-KR"/>
              <a:t>Comma Separated Values</a:t>
            </a:r>
            <a:r>
              <a:rPr lang="ko-KR" altLang="en-US"/>
              <a:t>의 약자로 ‘쉼표로 구분된 값’</a:t>
            </a:r>
            <a:endParaRPr lang="en-US" altLang="ko-KR"/>
          </a:p>
          <a:p>
            <a:pPr lvl="1"/>
            <a:r>
              <a:rPr lang="ko-KR" altLang="en-US"/>
              <a:t>숫자나 문자열로 구성된 표를 단순한 텍스트 형식으로 저장한 것</a:t>
            </a:r>
            <a:endParaRPr lang="en-US" altLang="ko-KR"/>
          </a:p>
          <a:p>
            <a:pPr lvl="1"/>
            <a:r>
              <a:rPr lang="ko-KR" altLang="en-US"/>
              <a:t>텍스트 파일처럼 메모장에서 생성</a:t>
            </a:r>
            <a:r>
              <a:rPr lang="en-US" altLang="ko-KR"/>
              <a:t>, </a:t>
            </a:r>
            <a:r>
              <a:rPr lang="ko-KR" altLang="en-US"/>
              <a:t>읽기</a:t>
            </a:r>
            <a:r>
              <a:rPr lang="en-US" altLang="ko-KR"/>
              <a:t>, </a:t>
            </a:r>
            <a:r>
              <a:rPr lang="ko-KR" altLang="en-US"/>
              <a:t>쓰기가 가능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9849AF-B695-4025-8CEE-8C1BAF2E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35" y="2708920"/>
            <a:ext cx="4917683" cy="29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09763"/>
      </p:ext>
    </p:extLst>
  </p:cSld>
  <p:clrMapOvr>
    <a:masterClrMapping/>
  </p:clrMapOvr>
  <p:transition/>
  <p:timing/>
</p:sld>
</file>

<file path=ppt/slides/slide1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A7C7F0-4A97-481E-8304-312E35B1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5" t="26671" r="22438" b="41153"/>
          <a:stretch>
            <a:fillRect/>
          </a:stretch>
        </p:blipFill>
        <p:spPr>
          <a:xfrm>
            <a:off x="1100180" y="3078876"/>
            <a:ext cx="6890635" cy="21105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처리 방법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개념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6-1]</a:t>
            </a:r>
            <a:r>
              <a:rPr lang="ko-KR" altLang="en-US"/>
              <a:t>의 </a:t>
            </a:r>
            <a:r>
              <a:rPr lang="en-US" altLang="ko-KR"/>
              <a:t>CSV </a:t>
            </a:r>
            <a:r>
              <a:rPr lang="ko-KR" altLang="en-US"/>
              <a:t>파일은 </a:t>
            </a:r>
            <a:r>
              <a:rPr lang="en-US" altLang="ko-KR"/>
              <a:t>[</a:t>
            </a:r>
            <a:r>
              <a:rPr lang="ko-KR" altLang="en-US"/>
              <a:t>표 </a:t>
            </a:r>
            <a:r>
              <a:rPr lang="en-US" altLang="ko-KR"/>
              <a:t>6-1]</a:t>
            </a:r>
            <a:r>
              <a:rPr lang="ko-KR" altLang="en-US"/>
              <a:t>과 같은 형태의 데이터를 입력한 것</a:t>
            </a:r>
            <a:endParaRPr lang="en-US" altLang="ko-KR"/>
          </a:p>
          <a:p>
            <a:pPr lvl="1"/>
            <a:r>
              <a:rPr lang="ko-KR" altLang="en-US"/>
              <a:t>첫 행은 각 열의 값의 이름을 표현한 헤더</a:t>
            </a:r>
            <a:r>
              <a:rPr lang="en-US" altLang="ko-KR"/>
              <a:t>(Header), </a:t>
            </a:r>
            <a:r>
              <a:rPr lang="ko-KR" altLang="en-US"/>
              <a:t>두 번째 행부터는 데이터 값</a:t>
            </a: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736FF6-5349-40D9-8DAE-CE7FA85B532D}"/>
              </a:ext>
            </a:extLst>
          </p:cNvPr>
          <p:cNvSpPr/>
          <p:nvPr/>
        </p:nvSpPr>
        <p:spPr>
          <a:xfrm>
            <a:off x="3986935" y="1538790"/>
            <a:ext cx="1260140" cy="3600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69E3BF-44A5-476C-8D6A-1AAFD3FF9AF5}"/>
              </a:ext>
            </a:extLst>
          </p:cNvPr>
          <p:cNvSpPr/>
          <p:nvPr/>
        </p:nvSpPr>
        <p:spPr>
          <a:xfrm>
            <a:off x="1153180" y="3023955"/>
            <a:ext cx="6837635" cy="2336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CDA39F-899E-4BAE-BCD2-F4F773E2A3F7}"/>
              </a:ext>
            </a:extLst>
          </p:cNvPr>
          <p:cNvSpPr/>
          <p:nvPr/>
        </p:nvSpPr>
        <p:spPr>
          <a:xfrm>
            <a:off x="1153181" y="3275064"/>
            <a:ext cx="6837634" cy="19143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1408FE-D427-49B8-9621-8416AB8C26D3}"/>
              </a:ext>
            </a:extLst>
          </p:cNvPr>
          <p:cNvSpPr/>
          <p:nvPr/>
        </p:nvSpPr>
        <p:spPr>
          <a:xfrm>
            <a:off x="6912260" y="1514697"/>
            <a:ext cx="1057617" cy="3841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38794"/>
      </p:ext>
    </p:extLst>
  </p:cSld>
  <p:clrMapOvr>
    <a:masterClrMapping/>
  </p:clrMapOvr>
  <p:transition/>
  <p:timing/>
</p:sld>
</file>

<file path=ppt/slides/slide1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26747-63E9-4139-BACB-88A69876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읽기  </a:t>
            </a:r>
            <a:r>
              <a:rPr lang="en-US" altLang="ko-KR"/>
              <a:t>- csv </a:t>
            </a:r>
            <a:r>
              <a:rPr lang="ko-KR" altLang="en-US"/>
              <a:t>모듈</a:t>
            </a:r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88DFF-FD64-4523-8FCE-D1933D4770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기본 내장된 </a:t>
            </a:r>
            <a:r>
              <a:rPr lang="en-US" altLang="ko-KR"/>
              <a:t>csv </a:t>
            </a:r>
            <a:r>
              <a:rPr lang="ko-KR" altLang="en-US"/>
              <a:t>모듈을 </a:t>
            </a:r>
            <a:r>
              <a:rPr lang="en-US" altLang="ko-KR"/>
              <a:t>import 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csv </a:t>
            </a:r>
            <a:r>
              <a:rPr lang="ko-KR" altLang="en-US"/>
              <a:t>파일을 </a:t>
            </a:r>
            <a:r>
              <a:rPr lang="en-US" altLang="ko-KR"/>
              <a:t>open </a:t>
            </a:r>
            <a:r>
              <a:rPr lang="ko-KR" altLang="en-US"/>
              <a:t>하고 파일 객체를    </a:t>
            </a:r>
            <a:r>
              <a:rPr lang="en-US" altLang="ko-KR" err="1"/>
              <a:t>csv.reader(</a:t>
            </a:r>
            <a:r>
              <a:rPr lang="ko-KR" altLang="en-US"/>
              <a:t>파일객체</a:t>
            </a:r>
            <a:r>
              <a:rPr lang="en-US" altLang="ko-KR"/>
              <a:t>)</a:t>
            </a:r>
            <a:r>
              <a:rPr lang="ko-KR" altLang="en-US"/>
              <a:t>에 넣는다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for </a:t>
            </a:r>
            <a:r>
              <a:rPr lang="ko-KR" altLang="en-US"/>
              <a:t>루프를 돌며 한 라인씩 가져올 수 있다</a:t>
            </a:r>
            <a:r>
              <a:rPr lang="en-US" altLang="ko-KR"/>
              <a:t>.</a:t>
            </a:r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EF5A0-C274-497B-9CE4-0A8DD2DDD7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15" t="11152" r="38625" b="83985"/>
          <a:stretch>
            <a:fillRect/>
          </a:stretch>
        </p:blipFill>
        <p:spPr>
          <a:xfrm>
            <a:off x="6192180" y="2618910"/>
            <a:ext cx="2130117" cy="4146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FF85E6-9DA7-4A7A-9C4D-81A1ACC4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71" r="41469" b="67718"/>
          <a:stretch>
            <a:fillRect/>
          </a:stretch>
        </p:blipFill>
        <p:spPr>
          <a:xfrm>
            <a:off x="566555" y="2371382"/>
            <a:ext cx="4759680" cy="2115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78D3E0-55A5-484E-971D-9EFA6A6D6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5" y="2359989"/>
            <a:ext cx="7935762" cy="34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66128"/>
      </p:ext>
    </p:extLst>
  </p:cSld>
  <p:clrMapOvr>
    <a:masterClrMapping/>
  </p:clrMapOvr>
  <p:transition/>
  <p:timing/>
</p:sld>
</file>

<file path=ppt/slides/slide1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DE7C84-5E6A-477A-B5FD-025EB578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읽기  </a:t>
            </a:r>
            <a:r>
              <a:rPr lang="en-US" altLang="ko-KR"/>
              <a:t>- pandas </a:t>
            </a:r>
            <a:r>
              <a:rPr lang="ko-KR" altLang="en-US"/>
              <a:t>모듈</a:t>
            </a:r>
            <a:endParaRPr lang="en-US" altLang="ko-KR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418C9D-5794-4A59-90CF-3567CFC61C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import</a:t>
            </a:r>
            <a:r>
              <a:rPr lang="ko-KR" altLang="en-US"/>
              <a:t> </a:t>
            </a:r>
            <a:r>
              <a:rPr lang="en-US" altLang="ko-KR" b="1">
                <a:solidFill>
                  <a:srgbClr val="0000FF"/>
                </a:solidFill>
              </a:rPr>
              <a:t>pandas</a:t>
            </a:r>
            <a:r>
              <a:rPr lang="ko-KR" altLang="en-US"/>
              <a:t> </a:t>
            </a:r>
            <a:r>
              <a:rPr lang="en-US" altLang="ko-KR"/>
              <a:t>as</a:t>
            </a:r>
            <a:r>
              <a:rPr lang="ko-KR" altLang="en-US"/>
              <a:t> </a:t>
            </a:r>
            <a:r>
              <a:rPr lang="en-US" altLang="ko-KR" b="1">
                <a:solidFill>
                  <a:srgbClr val="0000FF"/>
                </a:solidFill>
              </a:rPr>
              <a:t>pd</a:t>
            </a:r>
          </a:p>
          <a:p>
            <a:pPr lvl="1"/>
            <a:r>
              <a:rPr lang="en-US" altLang="ko-KR" b="1" err="1">
                <a:solidFill>
                  <a:srgbClr val="0000FF"/>
                </a:solidFill>
              </a:rPr>
              <a:t>pd.read_csv( ) </a:t>
            </a:r>
            <a:r>
              <a:rPr lang="ko-KR" altLang="en-US"/>
              <a:t>사용</a:t>
            </a:r>
            <a:endParaRPr lang="en-US" altLang="ko-KR"/>
          </a:p>
          <a:p>
            <a:pPr lvl="1"/>
            <a:r>
              <a:rPr lang="en-US" altLang="ko-KR" b="1" err="1">
                <a:solidFill>
                  <a:srgbClr val="0000FF"/>
                </a:solidFill>
              </a:rPr>
              <a:t>newdf  </a:t>
            </a:r>
            <a:r>
              <a:rPr lang="ko-KR" altLang="en-US" b="1">
                <a:solidFill>
                  <a:srgbClr val="0000FF"/>
                </a:solidFill>
              </a:rPr>
              <a:t>의 자료형은</a:t>
            </a:r>
            <a:r>
              <a:rPr lang="en-US" altLang="ko-KR" b="1">
                <a:solidFill>
                  <a:srgbClr val="0000FF"/>
                </a:solidFill>
              </a:rPr>
              <a:t>?</a:t>
            </a:r>
            <a:endParaRPr lang="ko-KR" altLang="en-US" b="1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B05725-8D62-4441-97AC-BCE6B67E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5" y="2123520"/>
            <a:ext cx="7023593" cy="2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6989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만들 프로그램 </a:t>
            </a:r>
            <a:r>
              <a:rPr lang="en-US" altLang="ko-KR"/>
              <a:t>– </a:t>
            </a:r>
            <a:r>
              <a:rPr lang="ko-KR" altLang="en-US"/>
              <a:t>간단한 계산기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숫자 </a:t>
            </a:r>
            <a:r>
              <a:rPr lang="en-US" altLang="ko-KR"/>
              <a:t>2</a:t>
            </a:r>
            <a:r>
              <a:rPr lang="ko-KR" altLang="en-US"/>
              <a:t>개를 입력해 더하기</a:t>
            </a:r>
            <a:r>
              <a:rPr lang="en-US" altLang="ko-KR"/>
              <a:t>, </a:t>
            </a:r>
            <a:r>
              <a:rPr lang="ko-KR" altLang="en-US"/>
              <a:t>빼기</a:t>
            </a:r>
            <a:r>
              <a:rPr lang="en-US" altLang="ko-KR"/>
              <a:t>, </a:t>
            </a:r>
            <a:r>
              <a:rPr lang="ko-KR" altLang="en-US"/>
              <a:t>곱하기</a:t>
            </a:r>
            <a:r>
              <a:rPr lang="en-US" altLang="ko-KR"/>
              <a:t>, </a:t>
            </a:r>
            <a:r>
              <a:rPr lang="ko-KR" altLang="en-US"/>
              <a:t>나누기 등을 연산하는 계산기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5348B6-0DF8-44EA-246B-8043AEFF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3" y="2408886"/>
            <a:ext cx="6810375" cy="24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  <p:transition/>
  <p:timing/>
</p:sld>
</file>

<file path=ppt/slides/slide1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2B0552-E457-4E20-A438-09C73E16088E}"/>
              </a:ext>
            </a:extLst>
          </p:cNvPr>
          <p:cNvSpPr txBox="1"/>
          <p:nvPr/>
        </p:nvSpPr>
        <p:spPr>
          <a:xfrm>
            <a:off x="2591780" y="1853825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DataFrame…. </a:t>
            </a:r>
            <a:r>
              <a:rPr lang="ko-KR" altLang="en-US"/>
              <a:t>배우러 갑시다</a:t>
            </a:r>
            <a:r>
              <a:rPr lang="en-US" altLang="ko-KR"/>
              <a:t>~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15803"/>
      </p:ext>
    </p:extLst>
  </p:cSld>
  <p:clrMapOvr>
    <a:masterClrMapping/>
  </p:clrMapOvr>
  <p:transition/>
  <p:timing/>
</p:sld>
</file>

<file path=ppt/slides/slide1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24BD1-4134-462B-B63B-B90C1AE9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AAF82-8191-47E6-8984-E31913A08F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데이터 시각화란</a:t>
            </a:r>
            <a:endParaRPr lang="en-US" altLang="ko-KR"/>
          </a:p>
          <a:p>
            <a:pPr lvl="1"/>
            <a:r>
              <a:rPr lang="ko-KR" altLang="en-US" b="1"/>
              <a:t>데이터 분석 결과를 쉽게 이해할 수 있도록 차트나 그래프로 표현하는 것</a:t>
            </a:r>
            <a:endParaRPr lang="en-US" altLang="ko-KR"/>
          </a:p>
          <a:p>
            <a:pPr lvl="1"/>
            <a:r>
              <a:rPr lang="ko-KR" altLang="en-US" err="1"/>
              <a:t>머신러닝에서</a:t>
            </a:r>
            <a:r>
              <a:rPr lang="en-US" altLang="ko-KR"/>
              <a:t>…</a:t>
            </a:r>
          </a:p>
          <a:p>
            <a:pPr lvl="2"/>
            <a:r>
              <a:rPr lang="ko-KR" altLang="en-US"/>
              <a:t>인공지능 모델 생성에 필요한 데이터를 선정하기 위한 그래프 그리기</a:t>
            </a:r>
            <a:endParaRPr lang="en-US" altLang="ko-KR"/>
          </a:p>
          <a:p>
            <a:pPr lvl="3"/>
            <a:r>
              <a:rPr lang="ko-KR" altLang="en-US"/>
              <a:t>인공지능으로 문제를 해결하기에 앞서 학습에 사용할 데이터가 활용 가치가 있는지를 판단해야 한다</a:t>
            </a:r>
            <a:r>
              <a:rPr lang="en-US" altLang="ko-KR"/>
              <a:t>.  </a:t>
            </a:r>
            <a:r>
              <a:rPr lang="ko-KR" altLang="en-US"/>
              <a:t>이때</a:t>
            </a:r>
            <a:r>
              <a:rPr lang="en-US" altLang="ko-KR"/>
              <a:t>, </a:t>
            </a:r>
            <a:r>
              <a:rPr lang="ko-KR" altLang="en-US"/>
              <a:t>데이터를 시각화하여 이를 판단할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인공지능 모델의 성능을 파악하는 그래프 그리기</a:t>
            </a:r>
            <a:endParaRPr lang="en-US" altLang="ko-KR"/>
          </a:p>
          <a:p>
            <a:pPr lvl="3"/>
            <a:r>
              <a:rPr lang="ko-KR" altLang="en-US"/>
              <a:t>인공지능 모델이 데이터를 반복하여 학습할 수록 얼마나 정확하게 예측하는지를 한눈에 확인하기 위하여 사용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 err="1"/>
              <a:t>판다스 내장 함수 </a:t>
            </a:r>
            <a:r>
              <a:rPr lang="en-US" altLang="ko-KR"/>
              <a:t>– plot()</a:t>
            </a:r>
          </a:p>
          <a:p>
            <a:pPr lvl="2"/>
            <a:r>
              <a:rPr lang="en-US" altLang="ko-KR"/>
              <a:t>plot()</a:t>
            </a:r>
            <a:r>
              <a:rPr lang="ko-KR" altLang="en-US"/>
              <a:t>은 </a:t>
            </a:r>
            <a:r>
              <a:rPr lang="en-US" altLang="ko-KR"/>
              <a:t>matplotlib</a:t>
            </a:r>
            <a:r>
              <a:rPr lang="ko-KR" altLang="en-US"/>
              <a:t>을 내부에서 임포트하여 사용한다</a:t>
            </a:r>
            <a:r>
              <a:rPr lang="en-US" altLang="ko-KR"/>
              <a:t>.</a:t>
            </a:r>
          </a:p>
          <a:p>
            <a:pPr lvl="3"/>
            <a:r>
              <a:rPr lang="ko-KR" altLang="en-US"/>
              <a:t>데이터프레임</a:t>
            </a:r>
            <a:r>
              <a:rPr lang="en-US" altLang="ko-KR"/>
              <a:t>.plot( )</a:t>
            </a:r>
          </a:p>
          <a:p>
            <a:pPr lvl="3"/>
            <a:endParaRPr lang="en-US" altLang="ko-KR"/>
          </a:p>
          <a:p>
            <a:r>
              <a:rPr lang="ko-KR" altLang="en-US"/>
              <a:t>사용하는 파이썬 라이브러리</a:t>
            </a:r>
            <a:endParaRPr lang="en-US" altLang="ko-KR"/>
          </a:p>
          <a:p>
            <a:pPr lvl="1"/>
            <a:r>
              <a:rPr lang="ko-KR" altLang="en-US" err="1"/>
              <a:t>맷플롯립</a:t>
            </a:r>
            <a:r>
              <a:rPr lang="en-US" altLang="ko-KR"/>
              <a:t>(Matplotlib)</a:t>
            </a:r>
          </a:p>
          <a:p>
            <a:pPr lvl="2"/>
            <a:r>
              <a:rPr lang="ko-KR" altLang="en-US" err="1"/>
              <a:t>파이썬에서 자료를 차트</a:t>
            </a:r>
            <a:r>
              <a:rPr lang="en-US" altLang="ko-KR"/>
              <a:t>(chart)</a:t>
            </a:r>
            <a:r>
              <a:rPr lang="ko-KR" altLang="en-US"/>
              <a:t>나 플롯</a:t>
            </a:r>
            <a:r>
              <a:rPr lang="en-US" altLang="ko-KR"/>
              <a:t>(plot)</a:t>
            </a:r>
            <a:r>
              <a:rPr lang="ko-KR" altLang="en-US"/>
              <a:t>으로 시각화</a:t>
            </a:r>
            <a:endParaRPr lang="en-US" altLang="ko-KR"/>
          </a:p>
          <a:p>
            <a:pPr lvl="1"/>
            <a:r>
              <a:rPr lang="ko-KR" altLang="en-US"/>
              <a:t>시본</a:t>
            </a:r>
            <a:r>
              <a:rPr lang="en-US" altLang="ko-KR"/>
              <a:t>(Seaborn)</a:t>
            </a:r>
          </a:p>
          <a:p>
            <a:pPr lvl="2"/>
            <a:r>
              <a:rPr lang="en-US" altLang="ko-KR"/>
              <a:t>Seaborn</a:t>
            </a:r>
            <a:r>
              <a:rPr lang="ko-KR" altLang="en-US"/>
              <a:t>은 </a:t>
            </a:r>
            <a:r>
              <a:rPr lang="en-US" altLang="ko-KR"/>
              <a:t>Matplotlib</a:t>
            </a:r>
            <a:r>
              <a:rPr lang="ko-KR" altLang="en-US"/>
              <a:t>을 기반으로 다양한 색상 테마와 통계용 차트 등의 기능을 추가한 시각화 패키지 </a:t>
            </a:r>
            <a:r>
              <a:rPr lang="en-US" altLang="ko-KR"/>
              <a:t>(+ </a:t>
            </a:r>
            <a:r>
              <a:rPr lang="ko-KR" altLang="en-US"/>
              <a:t>서식 화려함 업그레이드</a:t>
            </a:r>
            <a:r>
              <a:rPr lang="en-US" altLang="ko-KR"/>
              <a:t>)</a:t>
            </a:r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29924"/>
      </p:ext>
    </p:extLst>
  </p:cSld>
  <p:clrMapOvr>
    <a:masterClrMapping/>
  </p:clrMapOvr>
  <p:transition/>
  <p:timing/>
</p:sld>
</file>

<file path=ppt/slides/slide1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00BFD-C900-4FCF-952C-5EFA2363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C1398-7979-4139-A874-A5B2162BF6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맷플롯립 </a:t>
            </a:r>
            <a:r>
              <a:rPr lang="en-US" altLang="ko-KR"/>
              <a:t>– pyplot </a:t>
            </a:r>
            <a:r>
              <a:rPr lang="ko-KR" altLang="en-US"/>
              <a:t>서브패키지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시본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C805D-EFA8-4718-9F2E-473861FE198B}"/>
              </a:ext>
            </a:extLst>
          </p:cNvPr>
          <p:cNvSpPr/>
          <p:nvPr/>
        </p:nvSpPr>
        <p:spPr>
          <a:xfrm>
            <a:off x="1145059" y="1524171"/>
            <a:ext cx="726989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matplotlib </a:t>
            </a:r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mpl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matplotlib.pyplot </a:t>
            </a:r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plt</a:t>
            </a:r>
            <a:endParaRPr lang="en-US" altLang="ko-KR" sz="2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AE9055-74BA-441B-85B9-A9BCAAE063F6}"/>
              </a:ext>
            </a:extLst>
          </p:cNvPr>
          <p:cNvSpPr/>
          <p:nvPr/>
        </p:nvSpPr>
        <p:spPr>
          <a:xfrm>
            <a:off x="1145059" y="3948835"/>
            <a:ext cx="405591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seaborn </a:t>
            </a:r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sns</a:t>
            </a:r>
            <a:endParaRPr lang="en-US" altLang="ko-KR" sz="2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87886"/>
      </p:ext>
    </p:extLst>
  </p:cSld>
  <p:clrMapOvr>
    <a:masterClrMapping/>
  </p:clrMapOvr>
  <p:transition/>
  <p:timing/>
</p:sld>
</file>

<file path=ppt/slides/slide1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A11AD-1EE6-4573-BF00-A16A230F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plot() </a:t>
            </a:r>
            <a:r>
              <a:rPr lang="ko-KR" altLang="en-US"/>
              <a:t>이외의 그래프들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D1FA7-8227-4CB5-9C0C-ECF86D1455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산점도 </a:t>
            </a:r>
            <a:r>
              <a:rPr lang="en-US" altLang="ko-KR"/>
              <a:t>(scatter)</a:t>
            </a:r>
          </a:p>
          <a:p>
            <a:pPr lvl="1"/>
            <a:r>
              <a:rPr lang="en-US" altLang="ko-KR"/>
              <a:t>.scatter(</a:t>
            </a:r>
            <a:r>
              <a:rPr lang="ko-KR" altLang="en-US"/>
              <a:t> </a:t>
            </a:r>
            <a:r>
              <a:rPr lang="en-US" altLang="ko-KR"/>
              <a:t>x,</a:t>
            </a:r>
            <a:r>
              <a:rPr lang="ko-KR" altLang="en-US"/>
              <a:t> </a:t>
            </a:r>
            <a:r>
              <a:rPr lang="en-US" altLang="ko-KR"/>
              <a:t>y)</a:t>
            </a:r>
            <a:r>
              <a:rPr lang="ko-KR" altLang="en-US"/>
              <a:t>   </a:t>
            </a:r>
            <a:endParaRPr lang="en-US" altLang="ko-KR"/>
          </a:p>
          <a:p>
            <a:pPr lvl="1"/>
            <a:r>
              <a:rPr lang="en-US" altLang="ko-KR"/>
              <a:t>X, y </a:t>
            </a:r>
            <a:r>
              <a:rPr lang="ko-KR" altLang="en-US"/>
              <a:t>모두 수치형 데이터</a:t>
            </a:r>
            <a:endParaRPr lang="en-US" altLang="ko-KR"/>
          </a:p>
          <a:p>
            <a:r>
              <a:rPr lang="ko-KR" altLang="en-US"/>
              <a:t>막대 그래프 </a:t>
            </a:r>
            <a:r>
              <a:rPr lang="en-US" altLang="ko-KR"/>
              <a:t>(bar)</a:t>
            </a:r>
          </a:p>
          <a:p>
            <a:pPr lvl="1"/>
            <a:r>
              <a:rPr lang="en-US" altLang="ko-KR"/>
              <a:t>.bar(x, y)</a:t>
            </a:r>
          </a:p>
          <a:p>
            <a:pPr lvl="1"/>
            <a:r>
              <a:rPr lang="en-US" altLang="ko-KR"/>
              <a:t>X : </a:t>
            </a:r>
            <a:r>
              <a:rPr lang="ko-KR" altLang="en-US"/>
              <a:t>수치형</a:t>
            </a:r>
            <a:r>
              <a:rPr lang="en-US" altLang="ko-KR"/>
              <a:t>/</a:t>
            </a:r>
            <a:r>
              <a:rPr lang="ko-KR" altLang="en-US"/>
              <a:t>범주형 데이터</a:t>
            </a:r>
            <a:endParaRPr lang="en-US" altLang="ko-KR"/>
          </a:p>
          <a:p>
            <a:pPr lvl="1"/>
            <a:r>
              <a:rPr lang="en-US" altLang="ko-KR"/>
              <a:t>Y : </a:t>
            </a:r>
            <a:r>
              <a:rPr lang="ko-KR" altLang="en-US"/>
              <a:t>수치형 데이터</a:t>
            </a:r>
            <a:endParaRPr lang="en-US" altLang="ko-KR"/>
          </a:p>
          <a:p>
            <a:r>
              <a:rPr lang="ko-KR" altLang="en-US"/>
              <a:t>파이차트 </a:t>
            </a:r>
            <a:r>
              <a:rPr lang="en-US" altLang="ko-KR"/>
              <a:t>(pie)</a:t>
            </a:r>
          </a:p>
          <a:p>
            <a:pPr lvl="1"/>
            <a:r>
              <a:rPr lang="en-US" altLang="ko-KR"/>
              <a:t>.pie([</a:t>
            </a:r>
            <a:r>
              <a:rPr lang="ko-KR" altLang="en-US"/>
              <a:t>영역별비율</a:t>
            </a:r>
            <a:r>
              <a:rPr lang="en-US" altLang="ko-KR"/>
              <a:t>], labels=[‘</a:t>
            </a:r>
            <a:r>
              <a:rPr lang="ko-KR" altLang="en-US"/>
              <a:t>영역별 레이블‘</a:t>
            </a:r>
            <a:r>
              <a:rPr lang="en-US" altLang="ko-KR"/>
              <a:t>]  , autopct=‘%1.1f%%’)</a:t>
            </a:r>
          </a:p>
          <a:p>
            <a:r>
              <a:rPr lang="ko-KR" altLang="en-US"/>
              <a:t>히스토그램 </a:t>
            </a:r>
            <a:r>
              <a:rPr lang="en-US" altLang="ko-KR"/>
              <a:t>(hist)</a:t>
            </a:r>
          </a:p>
          <a:p>
            <a:pPr lvl="1"/>
            <a:r>
              <a:rPr lang="en-US" altLang="ko-KR"/>
              <a:t>.hist(data, bins=</a:t>
            </a:r>
            <a:r>
              <a:rPr lang="ko-KR" altLang="en-US"/>
              <a:t>계급 개수</a:t>
            </a:r>
            <a:r>
              <a:rPr lang="en-US" altLang="ko-KR"/>
              <a:t>)   </a:t>
            </a:r>
          </a:p>
          <a:p>
            <a:r>
              <a:rPr lang="ko-KR" altLang="en-US" err="1"/>
              <a:t>히트맵 </a:t>
            </a:r>
            <a:endParaRPr lang="en-US" altLang="ko-KR"/>
          </a:p>
          <a:p>
            <a:pPr lvl="1"/>
            <a:r>
              <a:rPr lang="en-US" altLang="ko-KR"/>
              <a:t>.matshow(2</a:t>
            </a:r>
            <a:r>
              <a:rPr lang="ko-KR" altLang="en-US"/>
              <a:t>차원 배열 </a:t>
            </a:r>
            <a:r>
              <a:rPr lang="en-US" altLang="ko-KR"/>
              <a:t>or  </a:t>
            </a:r>
            <a:r>
              <a:rPr lang="ko-KR" altLang="en-US"/>
              <a:t>리스트 </a:t>
            </a:r>
            <a:r>
              <a:rPr lang="en-US" altLang="ko-KR"/>
              <a:t>)  </a:t>
            </a:r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65632"/>
      </p:ext>
    </p:extLst>
  </p:cSld>
  <p:clrMapOvr>
    <a:masterClrMapping/>
  </p:clrMapOvr>
  <p:transition/>
  <p:timing/>
</p:sld>
</file>

<file path=ppt/slides/slide1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FAECC-E2DF-420D-BCCA-615041EC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810FB-9AD0-4D36-A0D0-C55CBF64D2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그래프의 속성</a:t>
            </a:r>
            <a:endParaRPr lang="en-US" altLang="ko-KR"/>
          </a:p>
          <a:p>
            <a:pPr lvl="1"/>
            <a:r>
              <a:rPr lang="ko-KR" altLang="en-US"/>
              <a:t>색상 </a:t>
            </a:r>
            <a:r>
              <a:rPr lang="en-US" altLang="ko-KR"/>
              <a:t>(color = )</a:t>
            </a:r>
          </a:p>
          <a:p>
            <a:pPr lvl="1"/>
            <a:r>
              <a:rPr lang="ko-KR" altLang="en-US"/>
              <a:t>마커 </a:t>
            </a:r>
            <a:r>
              <a:rPr lang="en-US" altLang="ko-KR"/>
              <a:t>(marker = ) </a:t>
            </a:r>
          </a:p>
          <a:p>
            <a:pPr lvl="1"/>
            <a:r>
              <a:rPr lang="ko-KR" altLang="en-US"/>
              <a:t>선 종류 </a:t>
            </a:r>
            <a:r>
              <a:rPr lang="en-US" altLang="ko-KR"/>
              <a:t>(linestyle = )</a:t>
            </a:r>
          </a:p>
          <a:p>
            <a:pPr lvl="1"/>
            <a:endParaRPr lang="en-US" altLang="ko-KR"/>
          </a:p>
          <a:p>
            <a:r>
              <a:rPr lang="ko-KR" altLang="en-US"/>
              <a:t>범례</a:t>
            </a:r>
            <a:endParaRPr lang="en-US" altLang="ko-KR"/>
          </a:p>
          <a:p>
            <a:pPr lvl="1"/>
            <a:r>
              <a:rPr lang="en-US" altLang="ko-KR"/>
              <a:t>.legend</a:t>
            </a:r>
          </a:p>
          <a:p>
            <a:pPr lvl="1"/>
            <a:endParaRPr lang="en-US" altLang="ko-KR"/>
          </a:p>
          <a:p>
            <a:r>
              <a:rPr lang="ko-KR" altLang="en-US"/>
              <a:t>축 범위</a:t>
            </a:r>
            <a:r>
              <a:rPr lang="en-US" altLang="ko-KR"/>
              <a:t> </a:t>
            </a:r>
          </a:p>
          <a:p>
            <a:pPr lvl="1"/>
            <a:r>
              <a:rPr lang="en-US" altLang="ko-KR"/>
              <a:t>.xlim( </a:t>
            </a:r>
            <a:r>
              <a:rPr lang="ko-KR" altLang="en-US"/>
              <a:t>최소값</a:t>
            </a:r>
            <a:r>
              <a:rPr lang="en-US" altLang="ko-KR"/>
              <a:t>,  </a:t>
            </a:r>
            <a:r>
              <a:rPr lang="ko-KR" altLang="en-US"/>
              <a:t>최대값 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.ylim( </a:t>
            </a:r>
            <a:r>
              <a:rPr lang="ko-KR" altLang="en-US"/>
              <a:t>최소값</a:t>
            </a:r>
            <a:r>
              <a:rPr lang="en-US" altLang="ko-KR"/>
              <a:t>,  </a:t>
            </a:r>
            <a:r>
              <a:rPr lang="ko-KR" altLang="en-US"/>
              <a:t>최대값 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.axis([xmin, xmax, ymin, ymax])</a:t>
            </a:r>
          </a:p>
          <a:p>
            <a:pPr lvl="1"/>
            <a:endParaRPr lang="en-US" altLang="ko-KR"/>
          </a:p>
          <a:p>
            <a:r>
              <a:rPr lang="ko-KR" altLang="en-US"/>
              <a:t>한</a:t>
            </a:r>
            <a:r>
              <a:rPr lang="en-US" altLang="ko-KR"/>
              <a:t> </a:t>
            </a:r>
            <a:r>
              <a:rPr lang="ko-KR" altLang="en-US"/>
              <a:t>그래프에 여러 개의 선 그리기</a:t>
            </a:r>
            <a:endParaRPr lang="en-US" altLang="ko-KR"/>
          </a:p>
          <a:p>
            <a:pPr lvl="1"/>
            <a:r>
              <a:rPr lang="en-US" altLang="ko-KR" err="1"/>
              <a:t>plt.show() </a:t>
            </a:r>
            <a:r>
              <a:rPr lang="ko-KR" altLang="en-US"/>
              <a:t>이전에 그리려는 그래프의 함수를 여러 번 사용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2050" name="Picture 2" descr="Matplotlib 마커 지정하기 - 선/마커 동시에 나타내기">
            <a:extLst>
              <a:ext uri="{FF2B5EF4-FFF2-40B4-BE49-F238E27FC236}">
                <a16:creationId xmlns:a16="http://schemas.microsoft.com/office/drawing/2014/main" id="{A33AD5B4-D38E-4878-919D-BE61B49E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7" t="9080" r="24109" b="6292"/>
          <a:stretch>
            <a:fillRect/>
          </a:stretch>
        </p:blipFill>
        <p:spPr bwMode="auto">
          <a:xfrm>
            <a:off x="8254315" y="1130643"/>
            <a:ext cx="3464924" cy="227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510185-C1A1-430E-84B0-C61841BA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63" r="32626"/>
          <a:stretch>
            <a:fillRect/>
          </a:stretch>
        </p:blipFill>
        <p:spPr>
          <a:xfrm>
            <a:off x="5017289" y="792487"/>
            <a:ext cx="2311022" cy="40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6025"/>
      </p:ext>
    </p:extLst>
  </p:cSld>
  <p:clrMapOvr>
    <a:masterClrMapping/>
  </p:clrMapOvr>
  <p:transition/>
  <p:timing/>
</p:sld>
</file>

<file path=ppt/slides/slide1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FBFF1-A1C4-4007-BF80-2E87D898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6ABC5-B8F6-4151-94AD-0EC3D93828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 descr="_images/set_marker_05.png">
            <a:extLst>
              <a:ext uri="{FF2B5EF4-FFF2-40B4-BE49-F238E27FC236}">
                <a16:creationId xmlns:a16="http://schemas.microsoft.com/office/drawing/2014/main" id="{A7C32C77-31F4-47E0-A033-FABF292A9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9583" y="773706"/>
            <a:ext cx="8238752" cy="602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332840"/>
      </p:ext>
    </p:extLst>
  </p:cSld>
  <p:clrMapOvr>
    <a:masterClrMapping/>
  </p:clrMapOvr>
  <p:transition/>
  <p:timing/>
</p:sld>
</file>

<file path=ppt/slides/slide1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00906-3ECD-4BA0-93C3-83C535EC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A9526FB-1A2D-45FF-AC0B-0F4EA4DB0A3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61247709"/>
              </p:ext>
            </p:extLst>
          </p:nvPr>
        </p:nvGraphicFramePr>
        <p:xfrm>
          <a:off x="1189702" y="1235228"/>
          <a:ext cx="9812596" cy="3949588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2091210">
                  <a:extLst>
                    <a:ext uri="{9D8B030D-6E8A-4147-A177-3AD203B41FA5}">
                      <a16:colId xmlns:a16="http://schemas.microsoft.com/office/drawing/2014/main" val="4224478527"/>
                    </a:ext>
                  </a:extLst>
                </a:gridCol>
                <a:gridCol w="7721386">
                  <a:extLst>
                    <a:ext uri="{9D8B030D-6E8A-4147-A177-3AD203B41FA5}">
                      <a16:colId xmlns:a16="http://schemas.microsoft.com/office/drawing/2014/main" val="1801007306"/>
                    </a:ext>
                  </a:extLst>
                </a:gridCol>
              </a:tblGrid>
              <a:tr h="438757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ko-KR" altLang="en-US" sz="1800"/>
                        <a:t>타이타닉호 승객 변수를 분석하여 생존율과의 상관 관계를 찾는다</a:t>
                      </a:r>
                      <a:r>
                        <a:rPr lang="en-US" altLang="ko-KR" sz="1800"/>
                        <a:t>.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57512"/>
                  </a:ext>
                </a:extLst>
              </a:tr>
              <a:tr h="438757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핵심 개념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ko-KR" altLang="en-US" sz="1800"/>
                        <a:t>상관 분석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859543"/>
                  </a:ext>
                </a:extLst>
              </a:tr>
              <a:tr h="438757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ko-KR" altLang="en-US" sz="1800"/>
                        <a:t>타이타닉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236152"/>
                  </a:ext>
                </a:extLst>
              </a:tr>
              <a:tr h="438757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데이터 준비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ko-KR" altLang="en-US" sz="1800"/>
                        <a:t>결측치 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09367"/>
                  </a:ext>
                </a:extLst>
              </a:tr>
              <a:tr h="438757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데이터 탐색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800"/>
                        <a:t>정보확인 </a:t>
                      </a:r>
                      <a:r>
                        <a:rPr lang="en-US" altLang="ko-KR" sz="1800"/>
                        <a:t>: info()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800"/>
                        <a:t>차트를 통한 데이터 탐색</a:t>
                      </a:r>
                      <a:r>
                        <a:rPr lang="en-US" altLang="ko-KR" sz="1800"/>
                        <a:t>: pie(),  countplot()</a:t>
                      </a:r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073798"/>
                  </a:ext>
                </a:extLst>
              </a:tr>
              <a:tr h="438757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데이터 모델링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800"/>
                        <a:t>모든 변수 간 상관계수 구하기</a:t>
                      </a:r>
                      <a:endParaRPr lang="en-US" altLang="ko-KR" sz="180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800"/>
                        <a:t>지정한 두 변수 간 상관 계수 구하기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416"/>
                  </a:ext>
                </a:extLst>
              </a:tr>
              <a:tr h="438757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800" b="0">
                          <a:solidFill>
                            <a:schemeClr val="tx1"/>
                          </a:solidFill>
                        </a:rPr>
                        <a:t>결과 시각화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800"/>
                        <a:t>산점도</a:t>
                      </a:r>
                      <a:endParaRPr lang="en-US" altLang="ko-KR" sz="180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800"/>
                        <a:t>특정 변수 간 상관관계 시각화</a:t>
                      </a:r>
                      <a:endParaRPr lang="en-US" altLang="ko-KR" sz="180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800"/>
                        <a:t>히트맴을 이용한 시각화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0109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38EFB6-A98C-4210-83F2-9A999297BC06}"/>
              </a:ext>
            </a:extLst>
          </p:cNvPr>
          <p:cNvSpPr txBox="1"/>
          <p:nvPr/>
        </p:nvSpPr>
        <p:spPr>
          <a:xfrm>
            <a:off x="3205316" y="5816746"/>
            <a:ext cx="6410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생존과 가장 상관도가 높은 변수는 무엇일까</a:t>
            </a:r>
            <a:r>
              <a:rPr lang="en-US" altLang="ko-KR" sz="2400"/>
              <a:t>?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515959979"/>
      </p:ext>
    </p:extLst>
  </p:cSld>
  <p:clrMapOvr>
    <a:masterClrMapping/>
  </p:clrMapOvr>
  <p:transition/>
  <p:timing/>
</p:sld>
</file>

<file path=ppt/slides/slide1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00906-3ECD-4BA0-93C3-83C535EC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mc:AlternateContent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830ADC3-A414-43C9-929E-4F8B1997FAF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ko-KR" altLang="en-US"/>
                  <a:t>핵심 개념 </a:t>
                </a:r>
                <a:r>
                  <a:rPr lang="en-US" altLang="ko-KR"/>
                  <a:t>– </a:t>
                </a:r>
                <a:r>
                  <a:rPr lang="ko-KR" altLang="en-US"/>
                  <a:t>상관 분석</a:t>
                </a:r>
                <a:endParaRPr lang="en-US" altLang="ko-KR"/>
              </a:p>
              <a:p>
                <a:pPr lvl="1"/>
                <a:r>
                  <a:rPr lang="ko-KR" altLang="en-US"/>
                  <a:t>상관 분석 </a:t>
                </a:r>
                <a:r>
                  <a:rPr lang="en-US" altLang="ko-KR"/>
                  <a:t>(correlation analysis)</a:t>
                </a:r>
              </a:p>
              <a:p>
                <a:pPr lvl="2"/>
                <a:r>
                  <a:rPr lang="ko-KR" altLang="en-US"/>
                  <a:t>두 변수가 어떤 선형적 관계에 있는지를 분석하는 방법</a:t>
                </a:r>
                <a:endParaRPr lang="en-US" altLang="ko-KR"/>
              </a:p>
              <a:p>
                <a:pPr lvl="1"/>
                <a:r>
                  <a:rPr lang="ko-KR" altLang="en-US"/>
                  <a:t>상관 계수 </a:t>
                </a:r>
                <a:r>
                  <a:rPr lang="en-US" altLang="ko-KR"/>
                  <a:t>(correlation</a:t>
                </a:r>
                <a:r>
                  <a:rPr lang="ko-KR" altLang="en-US"/>
                  <a:t> </a:t>
                </a:r>
                <a:r>
                  <a:rPr lang="en-US" altLang="ko-KR"/>
                  <a:t>coefficient)    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altLang="ko-KR" sz="2800" i="1" smtClean="0">
                          <a:solidFill>
                            <a:srgbClr val="0000FF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altLang="ko-KR">
                  <a:highlight>
                    <a:srgbClr val="FFFF00"/>
                  </a:highlight>
                </a:endParaRPr>
              </a:p>
              <a:p>
                <a:pPr lvl="2"/>
                <a:r>
                  <a:rPr lang="ko-KR" altLang="en-US"/>
                  <a:t>두 변수의 연관된 정도</a:t>
                </a:r>
                <a:endParaRPr lang="en-US" altLang="ko-KR"/>
              </a:p>
              <a:p>
                <a:pPr lvl="2"/>
                <a:r>
                  <a:rPr lang="ko-KR" altLang="en-US"/>
                  <a:t>연속형 데이터에서만 구할 수 있다</a:t>
                </a:r>
                <a:r>
                  <a:rPr lang="en-US" altLang="ko-KR"/>
                  <a:t>.  </a:t>
                </a:r>
              </a:p>
              <a:p>
                <a:pPr lvl="2"/>
                <a:r>
                  <a:rPr lang="en-US" altLang="ko-KR"/>
                  <a:t>-1 ~ +1 </a:t>
                </a:r>
                <a:r>
                  <a:rPr lang="ko-KR" altLang="en-US"/>
                  <a:t>사이의 값</a:t>
                </a:r>
                <a:endParaRPr lang="en-US" altLang="ko-KR"/>
              </a:p>
              <a:p>
                <a:pPr lvl="2"/>
                <a:endParaRPr lang="en-US" altLang="ko-KR"/>
              </a:p>
              <a:p>
                <a:pPr lvl="1"/>
                <a:r>
                  <a:rPr lang="ko-KR" altLang="en-US"/>
                  <a:t>상관 분석의 유형</a:t>
                </a:r>
                <a:endParaRPr lang="en-US" altLang="ko-KR"/>
              </a:p>
              <a:p>
                <a:pPr lvl="2"/>
                <a:r>
                  <a:rPr lang="ko-KR" altLang="en-US"/>
                  <a:t>단순 상관 분석 </a:t>
                </a:r>
                <a:r>
                  <a:rPr lang="en-US" altLang="ko-KR"/>
                  <a:t>: </a:t>
                </a:r>
                <a:r>
                  <a:rPr lang="ko-KR" altLang="en-US"/>
                  <a:t>두 변수가 어느 정도 강한 관계에 있는지 측정</a:t>
                </a:r>
                <a:endParaRPr lang="en-US" altLang="ko-KR"/>
              </a:p>
              <a:p>
                <a:pPr lvl="2"/>
                <a:r>
                  <a:rPr lang="ko-KR" altLang="en-US"/>
                  <a:t>다중 상관 분석 </a:t>
                </a:r>
                <a:r>
                  <a:rPr lang="en-US" altLang="ko-KR"/>
                  <a:t>: </a:t>
                </a:r>
                <a:r>
                  <a:rPr lang="ko-KR" altLang="en-US"/>
                  <a:t>세 개 이상의 변수 간 관계의 강도를 측정</a:t>
                </a:r>
                <a:endParaRPr lang="en-US" altLang="ko-KR"/>
              </a:p>
              <a:p>
                <a:pPr lvl="2"/>
                <a:endParaRPr lang="en-US" altLang="ko-KR"/>
              </a:p>
              <a:p>
                <a:pPr lvl="1"/>
                <a:r>
                  <a:rPr lang="ko-KR" altLang="en-US"/>
                  <a:t>상관 분석 결과의 시각화</a:t>
                </a:r>
                <a:endParaRPr lang="en-US" altLang="ko-KR"/>
              </a:p>
              <a:p>
                <a:pPr lvl="2"/>
                <a:r>
                  <a:rPr lang="ko-KR" altLang="en-US"/>
                  <a:t>두 변수의 관계를 보여주는 산점도나  히트맵을 많이 사용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830ADC3-A414-43C9-929E-4F8B1997F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51" t="-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42FEAD4-8DD6-403B-A685-C4E980B2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7" r="67397"/>
          <a:stretch>
            <a:fillRect/>
          </a:stretch>
        </p:blipFill>
        <p:spPr>
          <a:xfrm>
            <a:off x="10030056" y="128635"/>
            <a:ext cx="2006604" cy="217208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B0D8960-E282-4282-BEE8-9ADE5DE8CF07}"/>
              </a:ext>
            </a:extLst>
          </p:cNvPr>
          <p:cNvSpPr/>
          <p:nvPr/>
        </p:nvSpPr>
        <p:spPr>
          <a:xfrm>
            <a:off x="8943015" y="451171"/>
            <a:ext cx="993058" cy="237332"/>
          </a:xfrm>
          <a:prstGeom prst="rightArrow">
            <a:avLst>
              <a:gd name="adj1" fmla="val 50000"/>
              <a:gd name="adj2" fmla="val 108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CC66A-345E-45EA-AA13-B101F8184B91}"/>
              </a:ext>
            </a:extLst>
          </p:cNvPr>
          <p:cNvSpPr txBox="1"/>
          <p:nvPr/>
        </p:nvSpPr>
        <p:spPr>
          <a:xfrm>
            <a:off x="8572930" y="2471126"/>
            <a:ext cx="346373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0,0 ~ 0.2  :  </a:t>
            </a:r>
            <a:r>
              <a:rPr lang="ko-KR" altLang="en-US" sz="1400"/>
              <a:t>상관관계가 거의없다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0.2 ~ 0.4  :  </a:t>
            </a:r>
            <a:r>
              <a:rPr lang="ko-KR" altLang="en-US" sz="1400"/>
              <a:t>약한 상관관계가 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0.4 ~ 0.6  :  </a:t>
            </a:r>
            <a:r>
              <a:rPr lang="ko-KR" altLang="en-US" sz="1400"/>
              <a:t>상관관계가 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0.6 ~ 0.8  :  </a:t>
            </a:r>
            <a:r>
              <a:rPr lang="ko-KR" altLang="en-US" sz="1400"/>
              <a:t>강한 상관관계가 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0.8 ~ 1.0  :  </a:t>
            </a:r>
            <a:r>
              <a:rPr lang="ko-KR" altLang="en-US" sz="1400"/>
              <a:t>매우 강한 상관관계가 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87501934"/>
      </p:ext>
    </p:extLst>
  </p:cSld>
  <p:clrMapOvr>
    <a:masterClrMapping/>
  </p:clrMapOvr>
  <p:transition/>
  <p:timing/>
</p:sld>
</file>

<file path=ppt/slides/slide1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2ED4F-8DBF-4E42-BFF2-F1165417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95EB0-0EF9-4B7E-922B-419A30F4AA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데이터 수집</a:t>
            </a:r>
            <a:endParaRPr lang="en-US" altLang="ko-KR"/>
          </a:p>
          <a:p>
            <a:r>
              <a:rPr lang="ko-KR" altLang="en-US"/>
              <a:t>데이터 준비</a:t>
            </a:r>
            <a:endParaRPr lang="en-US" altLang="ko-KR"/>
          </a:p>
          <a:p>
            <a:pPr lvl="1"/>
            <a:r>
              <a:rPr lang="ko-KR" altLang="en-US"/>
              <a:t>결측값이 있는 항목 확인  및 처리 결정</a:t>
            </a:r>
            <a:endParaRPr lang="en-US" altLang="ko-KR"/>
          </a:p>
          <a:p>
            <a:pPr lvl="2"/>
            <a:r>
              <a:rPr lang="en-US" altLang="ko-KR"/>
              <a:t>age  :  </a:t>
            </a:r>
            <a:r>
              <a:rPr lang="ko-KR" altLang="en-US"/>
              <a:t>중앙값으로 치환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embarked  : </a:t>
            </a:r>
            <a:r>
              <a:rPr lang="ko-KR" altLang="en-US"/>
              <a:t>최빈값으로 치환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embark_town : </a:t>
            </a:r>
            <a:r>
              <a:rPr lang="ko-KR" altLang="en-US"/>
              <a:t>최빈값으로 치환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deck : </a:t>
            </a:r>
            <a:r>
              <a:rPr lang="ko-KR" altLang="en-US"/>
              <a:t>제거</a:t>
            </a:r>
            <a:r>
              <a:rPr lang="en-US" altLang="ko-KR"/>
              <a:t>?  </a:t>
            </a:r>
            <a:r>
              <a:rPr lang="ko-KR" altLang="en-US"/>
              <a:t>최빈 </a:t>
            </a:r>
            <a:r>
              <a:rPr lang="en-US" altLang="ko-KR"/>
              <a:t>category</a:t>
            </a:r>
            <a:r>
              <a:rPr lang="ko-KR" altLang="en-US"/>
              <a:t>로 대체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7A9D1-97DC-4542-B730-8DD8CC9402FF}"/>
              </a:ext>
            </a:extLst>
          </p:cNvPr>
          <p:cNvSpPr txBox="1"/>
          <p:nvPr/>
        </p:nvSpPr>
        <p:spPr>
          <a:xfrm>
            <a:off x="1435510" y="2281084"/>
            <a:ext cx="5267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titanic[‘age’] = titanic[‘age’.fillna(titanic[‘age’].median())</a:t>
            </a:r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40F28-3E4F-48AD-90AD-33FFA807CB32}"/>
              </a:ext>
            </a:extLst>
          </p:cNvPr>
          <p:cNvSpPr txBox="1"/>
          <p:nvPr/>
        </p:nvSpPr>
        <p:spPr>
          <a:xfrm>
            <a:off x="1435510" y="3165988"/>
            <a:ext cx="5939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titanic[‘embarked’].value_counts()       # ‘S’</a:t>
            </a:r>
            <a:r>
              <a:rPr lang="ko-KR" altLang="en-US" sz="1600"/>
              <a:t>가 최빈값임을 확인</a:t>
            </a:r>
            <a:endParaRPr lang="en-US" altLang="ko-KR" sz="1600"/>
          </a:p>
          <a:p>
            <a:r>
              <a:rPr lang="en-US" altLang="ko-KR" sz="1600"/>
              <a:t>titanic[‘embarked’] = titanic[‘embarked’].fillna(‘S’)</a:t>
            </a:r>
            <a:endParaRPr lang="ko-KR" altLang="en-US" sz="1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50AF6F-D3CB-4CCC-A5F5-6274F1EAC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7" r="78988"/>
          <a:stretch>
            <a:fillRect/>
          </a:stretch>
        </p:blipFill>
        <p:spPr>
          <a:xfrm>
            <a:off x="10384018" y="128635"/>
            <a:ext cx="1218047" cy="217208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4547CBD-D0FF-4D6A-8C7F-2674B16EF601}"/>
              </a:ext>
            </a:extLst>
          </p:cNvPr>
          <p:cNvSpPr/>
          <p:nvPr/>
        </p:nvSpPr>
        <p:spPr>
          <a:xfrm>
            <a:off x="9343969" y="1089941"/>
            <a:ext cx="993058" cy="237332"/>
          </a:xfrm>
          <a:prstGeom prst="rightArrow">
            <a:avLst>
              <a:gd name="adj1" fmla="val 50000"/>
              <a:gd name="adj2" fmla="val 108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00990"/>
      </p:ext>
    </p:extLst>
  </p:cSld>
  <p:clrMapOvr>
    <a:masterClrMapping/>
  </p:clrMapOvr>
  <p:transition/>
  <p:timing/>
</p:sld>
</file>

<file path=ppt/slides/slide1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E4F11-004F-4EC6-ADAE-38BBA37C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770C7-7C38-480C-A058-6013F06D0D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데이터 탐색</a:t>
            </a:r>
            <a:endParaRPr lang="en-US" altLang="ko-KR"/>
          </a:p>
          <a:p>
            <a:pPr lvl="1"/>
            <a:r>
              <a:rPr lang="ko-KR" altLang="en-US"/>
              <a:t>기본 정보 탐색</a:t>
            </a:r>
            <a:endParaRPr lang="en-US" altLang="ko-KR"/>
          </a:p>
          <a:p>
            <a:pPr lvl="2"/>
            <a:r>
              <a:rPr lang="ko-KR" altLang="en-US"/>
              <a:t>전체 샘플의 수</a:t>
            </a:r>
            <a:r>
              <a:rPr lang="en-US" altLang="ko-KR"/>
              <a:t>,  </a:t>
            </a:r>
            <a:r>
              <a:rPr lang="ko-KR" altLang="en-US"/>
              <a:t>속성 수 </a:t>
            </a:r>
            <a:r>
              <a:rPr lang="en-US" altLang="ko-KR"/>
              <a:t>, </a:t>
            </a:r>
            <a:r>
              <a:rPr lang="ko-KR" altLang="en-US"/>
              <a:t>속성 특징</a:t>
            </a:r>
            <a:r>
              <a:rPr lang="en-US" altLang="ko-KR"/>
              <a:t> </a:t>
            </a:r>
            <a:r>
              <a:rPr lang="ko-KR" altLang="en-US"/>
              <a:t>확인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데이터 탐색을 쉽게 하기 위해 시각화</a:t>
            </a:r>
            <a:endParaRPr lang="en-US" altLang="ko-KR"/>
          </a:p>
          <a:p>
            <a:pPr lvl="3"/>
            <a:r>
              <a:rPr lang="ko-KR" altLang="en-US"/>
              <a:t>차트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3913E7-1674-49BB-BE9A-A458F15D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7" t="35804" r="78988"/>
          <a:stretch>
            <a:fillRect/>
          </a:stretch>
        </p:blipFill>
        <p:spPr>
          <a:xfrm>
            <a:off x="10384018" y="0"/>
            <a:ext cx="1218047" cy="13944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C47306B-2634-454A-B12A-5AC82B518581}"/>
              </a:ext>
            </a:extLst>
          </p:cNvPr>
          <p:cNvSpPr/>
          <p:nvPr/>
        </p:nvSpPr>
        <p:spPr>
          <a:xfrm>
            <a:off x="9390960" y="455476"/>
            <a:ext cx="993058" cy="237332"/>
          </a:xfrm>
          <a:prstGeom prst="rightArrow">
            <a:avLst>
              <a:gd name="adj1" fmla="val 50000"/>
              <a:gd name="adj2" fmla="val 108000"/>
            </a:avLst>
          </a:prstGeom>
          <a:solidFill>
            <a:srgbClr val="1F77B4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38AFAE-EE43-4940-BB48-BAC061B847AF}"/>
              </a:ext>
            </a:extLst>
          </p:cNvPr>
          <p:cNvSpPr/>
          <p:nvPr/>
        </p:nvSpPr>
        <p:spPr>
          <a:xfrm>
            <a:off x="275303" y="3160973"/>
            <a:ext cx="11761357" cy="363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matplotlib.pyplot </a:t>
            </a:r>
            <a:r>
              <a:rPr lang="en-US" altLang="ko-KR" sz="160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plt</a:t>
            </a:r>
          </a:p>
          <a:p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f,ax = plt.subplots(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,figsize=(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  </a:t>
            </a:r>
          </a:p>
          <a:p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alive_male = titanic[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'Survived'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][titanic[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'Sex'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]==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'male'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].value_counts()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alive_male.plot.pie(explode=[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], ax=ax[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], shadow=</a:t>
            </a:r>
            <a:r>
              <a:rPr lang="en-US" altLang="ko-KR" sz="160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alive_female = titanic[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'Survived'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][titanic[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'Sex'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]==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'female'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].value_counts()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alive_female.plot.pie(explode=[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], autopct = 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'%1.1f%%'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ax=ax[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], shadow=</a:t>
            </a:r>
            <a:r>
              <a:rPr lang="en-US" altLang="ko-KR" sz="160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ax[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].set_title(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'Survived (Male)'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ax[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].set_title(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'Survived (FeMale)'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plt.show()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6A0A6A-8570-42C9-AD55-9FA3ACB3A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5047" y="1483910"/>
            <a:ext cx="5581650" cy="2705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8161907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FBC7A4-7FE3-41A0-9A8F-5C04D868DFB4}"/>
              </a:ext>
            </a:extLst>
          </p:cNvPr>
          <p:cNvSpPr/>
          <p:nvPr/>
        </p:nvSpPr>
        <p:spPr>
          <a:xfrm>
            <a:off x="3402327" y="2171213"/>
            <a:ext cx="225025" cy="450050"/>
          </a:xfrm>
          <a:prstGeom prst="rect">
            <a:avLst/>
          </a:prstGeom>
          <a:solidFill>
            <a:srgbClr val="FEF9E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447500-861C-46B0-9D3E-AF1D6C35886C}"/>
              </a:ext>
            </a:extLst>
          </p:cNvPr>
          <p:cNvSpPr/>
          <p:nvPr/>
        </p:nvSpPr>
        <p:spPr>
          <a:xfrm>
            <a:off x="1643021" y="2227269"/>
            <a:ext cx="225025" cy="450050"/>
          </a:xfrm>
          <a:prstGeom prst="rect">
            <a:avLst/>
          </a:prstGeom>
          <a:solidFill>
            <a:srgbClr val="FEF9E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8E7EA3-3775-432C-A159-37A4A653D250}"/>
              </a:ext>
            </a:extLst>
          </p:cNvPr>
          <p:cNvSpPr/>
          <p:nvPr/>
        </p:nvSpPr>
        <p:spPr>
          <a:xfrm>
            <a:off x="5387107" y="2248583"/>
            <a:ext cx="1224850" cy="318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99D14F0-3BAF-425F-9F52-8B8BA6AC59C0}"/>
              </a:ext>
            </a:extLst>
          </p:cNvPr>
          <p:cNvSpPr/>
          <p:nvPr/>
        </p:nvSpPr>
        <p:spPr>
          <a:xfrm>
            <a:off x="4901768" y="2267295"/>
            <a:ext cx="436128" cy="3001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95E093B-94D4-4D37-82C0-F987582117E0}"/>
              </a:ext>
            </a:extLst>
          </p:cNvPr>
          <p:cNvSpPr/>
          <p:nvPr/>
        </p:nvSpPr>
        <p:spPr>
          <a:xfrm>
            <a:off x="1989039" y="2201690"/>
            <a:ext cx="1089316" cy="4500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E33924C-0EB4-4B83-943C-A38BA53F3804}"/>
              </a:ext>
            </a:extLst>
          </p:cNvPr>
          <p:cNvSpPr/>
          <p:nvPr/>
        </p:nvSpPr>
        <p:spPr>
          <a:xfrm>
            <a:off x="1115910" y="2206594"/>
            <a:ext cx="504251" cy="4500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2C0AE7-4BAC-3186-D932-F4E21A3A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계산기 프로그램 기반 구축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571FC-4C1B-7911-529C-A3A02EF8A3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변수 준비</a:t>
            </a:r>
            <a:endParaRPr lang="en-US" altLang="ko-KR"/>
          </a:p>
          <a:p>
            <a:pPr lvl="1"/>
            <a:r>
              <a:rPr lang="en-US" altLang="ko-KR"/>
              <a:t>=(</a:t>
            </a:r>
            <a:r>
              <a:rPr lang="ko-KR" altLang="en-US"/>
              <a:t>부등호</a:t>
            </a:r>
            <a:r>
              <a:rPr lang="en-US" altLang="ko-KR"/>
              <a:t>)</a:t>
            </a:r>
            <a:r>
              <a:rPr lang="ko-KR" altLang="en-US"/>
              <a:t>는 ‘오른쪽의 것을 왼쪽으로 넣어라’는 의미의 대입 연산자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889F0-D8D1-AFA8-C9B9-4EEFDF12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7" y="4100156"/>
            <a:ext cx="5762232" cy="2513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6AFF6-0439-4E35-A930-F02F524A66FD}"/>
              </a:ext>
            </a:extLst>
          </p:cNvPr>
          <p:cNvSpPr txBox="1"/>
          <p:nvPr/>
        </p:nvSpPr>
        <p:spPr>
          <a:xfrm>
            <a:off x="3311860" y="2182096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을 중심으로  왼쪽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영역 구분하는 것이 중요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오른쪽 영역을  읽고</a:t>
            </a:r>
            <a:r>
              <a:rPr lang="en-US" altLang="ko-KR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계산하고</a:t>
            </a:r>
            <a:r>
              <a:rPr lang="en-US" altLang="ko-KR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,  </a:t>
            </a:r>
            <a:r>
              <a:rPr lang="ko-KR" altLang="en-US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어쨌든 처리 다 한 결과를</a:t>
            </a:r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왼쪽  영역에  기록한다</a:t>
            </a:r>
            <a:r>
              <a:rPr lang="en-US" altLang="ko-KR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endParaRPr lang="ko-KR" altLang="en-US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D31033-BC55-44CD-9BB4-9264C43B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38" y="2117372"/>
            <a:ext cx="1871819" cy="806556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CD55E7B-45F9-4F56-B3A0-79AA316960B9}"/>
              </a:ext>
            </a:extLst>
          </p:cNvPr>
          <p:cNvSpPr/>
          <p:nvPr/>
        </p:nvSpPr>
        <p:spPr>
          <a:xfrm>
            <a:off x="1397934" y="2751338"/>
            <a:ext cx="931817" cy="342999"/>
          </a:xfrm>
          <a:custGeom>
            <a:gdLst>
              <a:gd name="connsiteX0" fmla="*/ 931817 w 931817"/>
              <a:gd name="connsiteY0" fmla="*/ 34835 h 473509"/>
              <a:gd name="connsiteX1" fmla="*/ 539931 w 931817"/>
              <a:gd name="connsiteY1" fmla="*/ 444138 h 473509"/>
              <a:gd name="connsiteX2" fmla="*/ 174171 w 931817"/>
              <a:gd name="connsiteY2" fmla="*/ 391886 h 473509"/>
              <a:gd name="connsiteX3" fmla="*/ 0 w 931817"/>
              <a:gd name="connsiteY3" fmla="*/ 0 h 473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817" h="473508">
                <a:moveTo>
                  <a:pt x="931817" y="34835"/>
                </a:moveTo>
                <a:cubicBezTo>
                  <a:pt x="799011" y="209732"/>
                  <a:pt x="666205" y="384629"/>
                  <a:pt x="539931" y="444138"/>
                </a:cubicBezTo>
                <a:cubicBezTo>
                  <a:pt x="413657" y="503647"/>
                  <a:pt x="264159" y="465909"/>
                  <a:pt x="174171" y="391886"/>
                </a:cubicBezTo>
                <a:cubicBezTo>
                  <a:pt x="84182" y="317863"/>
                  <a:pt x="42091" y="158931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A1221DB-17A3-4F78-AB72-086681E55313}"/>
              </a:ext>
            </a:extLst>
          </p:cNvPr>
          <p:cNvSpPr/>
          <p:nvPr/>
        </p:nvSpPr>
        <p:spPr>
          <a:xfrm>
            <a:off x="4188725" y="4715728"/>
            <a:ext cx="436128" cy="3001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6FC7BF-E5B9-4AE1-BE9C-F24E2B0A1780}"/>
              </a:ext>
            </a:extLst>
          </p:cNvPr>
          <p:cNvSpPr txBox="1"/>
          <p:nvPr/>
        </p:nvSpPr>
        <p:spPr>
          <a:xfrm>
            <a:off x="4076945" y="4734145"/>
            <a:ext cx="1988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왼쪽 영역에는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결과를 기록할 변수가 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준비하고 있어야 한다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044410"/>
      </p:ext>
    </p:extLst>
  </p:cSld>
  <p:clrMapOvr>
    <a:masterClrMapping/>
  </p:clrMapOvr>
  <p:transition/>
  <p:timing/>
</p:sld>
</file>

<file path=ppt/slides/slide1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3E58D-2AED-47BB-AD37-E6DCAD26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F0E57-728C-414E-86FD-205DD290CB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데이터 탐색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! </a:t>
            </a:r>
            <a:r>
              <a:rPr lang="ko-KR" altLang="en-US"/>
              <a:t>성별에 따른 생존율 차트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4E4384-9BA6-40D8-B29E-DF220B78CD66}"/>
              </a:ext>
            </a:extLst>
          </p:cNvPr>
          <p:cNvSpPr/>
          <p:nvPr/>
        </p:nvSpPr>
        <p:spPr>
          <a:xfrm>
            <a:off x="275303" y="3160973"/>
            <a:ext cx="11761357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 matplotlib.pyplot </a:t>
            </a:r>
            <a:r>
              <a:rPr lang="en-US" altLang="ko-KR" sz="140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 plt</a:t>
            </a:r>
          </a:p>
          <a:p>
            <a:b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f,ax = plt.subplots(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,figsize=(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))  </a:t>
            </a:r>
          </a:p>
          <a:p>
            <a:b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alive_male = titanic[</a:t>
            </a:r>
            <a:r>
              <a:rPr lang="en-US" altLang="ko-KR" sz="1400">
                <a:solidFill>
                  <a:srgbClr val="A31515"/>
                </a:solidFill>
                <a:latin typeface="Courier New" panose="02070309020205020404" pitchFamily="49" charset="0"/>
              </a:rPr>
              <a:t>'Survived'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][titanic[</a:t>
            </a:r>
            <a:r>
              <a:rPr lang="en-US" altLang="ko-KR" sz="1400">
                <a:solidFill>
                  <a:srgbClr val="A31515"/>
                </a:solidFill>
                <a:latin typeface="Courier New" panose="02070309020205020404" pitchFamily="49" charset="0"/>
              </a:rPr>
              <a:t>'Sex'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]==</a:t>
            </a:r>
            <a:r>
              <a:rPr lang="en-US" altLang="ko-KR" sz="1400">
                <a:solidFill>
                  <a:srgbClr val="A31515"/>
                </a:solidFill>
                <a:latin typeface="Courier New" panose="02070309020205020404" pitchFamily="49" charset="0"/>
              </a:rPr>
              <a:t>'male'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].value_counts()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alive_male.plot.pie(explode=[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], ax=ax[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], shadow=</a:t>
            </a:r>
            <a:r>
              <a:rPr lang="en-US" altLang="ko-KR" sz="140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alive_female = titanic[</a:t>
            </a:r>
            <a:r>
              <a:rPr lang="en-US" altLang="ko-KR" sz="1400">
                <a:solidFill>
                  <a:srgbClr val="A31515"/>
                </a:solidFill>
                <a:latin typeface="Courier New" panose="02070309020205020404" pitchFamily="49" charset="0"/>
              </a:rPr>
              <a:t>'Survived'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][titanic[</a:t>
            </a:r>
            <a:r>
              <a:rPr lang="en-US" altLang="ko-KR" sz="1400">
                <a:solidFill>
                  <a:srgbClr val="A31515"/>
                </a:solidFill>
                <a:latin typeface="Courier New" panose="02070309020205020404" pitchFamily="49" charset="0"/>
              </a:rPr>
              <a:t>'Sex'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]==</a:t>
            </a:r>
            <a:r>
              <a:rPr lang="en-US" altLang="ko-KR" sz="1400">
                <a:solidFill>
                  <a:srgbClr val="A31515"/>
                </a:solidFill>
                <a:latin typeface="Courier New" panose="02070309020205020404" pitchFamily="49" charset="0"/>
              </a:rPr>
              <a:t>'female'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].value_counts()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alive_female.plot.pie(explode=[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0.1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], colors = ['#ff7f0e', '#1f77B4’], autopct = </a:t>
            </a:r>
            <a:r>
              <a:rPr lang="en-US" altLang="ko-KR" sz="1400">
                <a:solidFill>
                  <a:srgbClr val="A31515"/>
                </a:solidFill>
                <a:latin typeface="Courier New" panose="02070309020205020404" pitchFamily="49" charset="0"/>
              </a:rPr>
              <a:t>'%1.1f%%'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 ax=ax[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], shadow=</a:t>
            </a:r>
            <a:r>
              <a:rPr lang="en-US" altLang="ko-KR" sz="140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ax[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].set_title(</a:t>
            </a:r>
            <a:r>
              <a:rPr lang="en-US" altLang="ko-KR" sz="1400">
                <a:solidFill>
                  <a:srgbClr val="A31515"/>
                </a:solidFill>
                <a:latin typeface="Courier New" panose="02070309020205020404" pitchFamily="49" charset="0"/>
              </a:rPr>
              <a:t>'Survived (Male)'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ax[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].set_title(</a:t>
            </a:r>
            <a:r>
              <a:rPr lang="en-US" altLang="ko-KR" sz="1400">
                <a:solidFill>
                  <a:srgbClr val="A31515"/>
                </a:solidFill>
                <a:latin typeface="Courier New" panose="02070309020205020404" pitchFamily="49" charset="0"/>
              </a:rPr>
              <a:t>'Survived (FeMale)'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plt.show()</a:t>
            </a:r>
            <a:endParaRPr lang="en-US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5E308B-6868-4502-A34B-8D5F21A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7023" y="1917086"/>
            <a:ext cx="2481407" cy="1202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1F1339A-CD3C-4ABC-AF88-5A2850A34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5010" y="455873"/>
            <a:ext cx="5581650" cy="27051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97550972"/>
      </p:ext>
    </p:extLst>
  </p:cSld>
  <p:clrMapOvr>
    <a:masterClrMapping/>
  </p:clrMapOvr>
  <p:transition/>
  <p:timing/>
</p:sld>
</file>

<file path=ppt/slides/slide1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3E58D-2AED-47BB-AD37-E6DCAD26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F0E57-728C-414E-86FD-205DD290CB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데이터 탐색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! </a:t>
            </a:r>
            <a:r>
              <a:rPr lang="ko-KR" altLang="en-US"/>
              <a:t>등급별 생존자 수 </a:t>
            </a:r>
            <a:r>
              <a:rPr lang="en-US" altLang="ko-KR"/>
              <a:t>– countplot()</a:t>
            </a:r>
          </a:p>
          <a:p>
            <a:pPr lvl="1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4E4384-9BA6-40D8-B29E-DF220B78CD66}"/>
              </a:ext>
            </a:extLst>
          </p:cNvPr>
          <p:cNvSpPr/>
          <p:nvPr/>
        </p:nvSpPr>
        <p:spPr>
          <a:xfrm>
            <a:off x="688258" y="2207244"/>
            <a:ext cx="8583561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 seaborn </a:t>
            </a:r>
            <a:r>
              <a:rPr lang="en-US" altLang="ko-KR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 sns</a:t>
            </a:r>
          </a:p>
          <a:p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sns.countplot(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'Pclass'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hue=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'Survived'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data = titanic )</a:t>
            </a:r>
          </a:p>
          <a:p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plt.title(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'Pclass  vs  Survived 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plt.show()         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FB7FDB-D63D-4D96-845C-68827B48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52632"/>
            <a:ext cx="5347595" cy="38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28632"/>
      </p:ext>
    </p:extLst>
  </p:cSld>
  <p:clrMapOvr>
    <a:masterClrMapping/>
  </p:clrMapOvr>
  <p:transition/>
  <p:timing/>
</p:sld>
</file>

<file path=ppt/slides/slide1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6AA30-C24A-4AC3-837C-885BE3F1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719922-96DE-48A6-BD3E-CD51E3AF26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데이터 모델링</a:t>
            </a:r>
            <a:endParaRPr lang="en-US" altLang="ko-KR"/>
          </a:p>
          <a:p>
            <a:pPr lvl="1"/>
            <a:r>
              <a:rPr lang="ko-KR" altLang="en-US"/>
              <a:t>승객의 속성과 생존 사이에 어떤 상관관계가 있는지 분석하는 모델을 만들어보자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상관 분석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</a:t>
            </a:r>
            <a:r>
              <a:rPr lang="ko-KR" altLang="en-US"/>
              <a:t>판다스 의  </a:t>
            </a:r>
            <a:r>
              <a:rPr lang="en-US" altLang="ko-KR"/>
              <a:t>corr() </a:t>
            </a:r>
            <a:r>
              <a:rPr lang="ko-KR" altLang="en-US"/>
              <a:t>함수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 </a:t>
            </a:r>
            <a:r>
              <a:rPr lang="ko-KR" altLang="en-US"/>
              <a:t>생존  과  </a:t>
            </a:r>
            <a:r>
              <a:rPr lang="en-US" altLang="ko-KR"/>
              <a:t>‘Fare’ </a:t>
            </a:r>
            <a:r>
              <a:rPr lang="ko-KR" altLang="en-US"/>
              <a:t>와의 관계   </a:t>
            </a:r>
            <a:r>
              <a:rPr lang="en-US" altLang="ko-KR"/>
              <a:t>(</a:t>
            </a:r>
            <a:r>
              <a:rPr lang="ko-KR" altLang="en-US"/>
              <a:t>연속형데이터만 가능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52F0F0-ABA3-4822-B6EE-F6ECBB99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7" t="35804" r="78988"/>
          <a:stretch>
            <a:fillRect/>
          </a:stretch>
        </p:blipFill>
        <p:spPr>
          <a:xfrm>
            <a:off x="10384018" y="0"/>
            <a:ext cx="1218047" cy="13944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BF3AAAD-64C1-4BEB-93AE-417581313E8A}"/>
              </a:ext>
            </a:extLst>
          </p:cNvPr>
          <p:cNvSpPr/>
          <p:nvPr/>
        </p:nvSpPr>
        <p:spPr>
          <a:xfrm>
            <a:off x="9390960" y="773707"/>
            <a:ext cx="993058" cy="237332"/>
          </a:xfrm>
          <a:prstGeom prst="rightArrow">
            <a:avLst>
              <a:gd name="adj1" fmla="val 50000"/>
              <a:gd name="adj2" fmla="val 108000"/>
            </a:avLst>
          </a:prstGeom>
          <a:solidFill>
            <a:srgbClr val="1F77B4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A0DB0C-63A5-4ED2-B284-46B90FADDCDA}"/>
              </a:ext>
            </a:extLst>
          </p:cNvPr>
          <p:cNvSpPr/>
          <p:nvPr/>
        </p:nvSpPr>
        <p:spPr>
          <a:xfrm>
            <a:off x="1608080" y="3059668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titanic[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'Survived'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].corr(titanic[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'Fare'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CFC797-450F-4E02-A5E6-020C800655C4}"/>
              </a:ext>
            </a:extLst>
          </p:cNvPr>
          <p:cNvSpPr/>
          <p:nvPr/>
        </p:nvSpPr>
        <p:spPr>
          <a:xfrm>
            <a:off x="1608080" y="3608686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0.2573065223849625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59217"/>
      </p:ext>
    </p:extLst>
  </p:cSld>
  <p:clrMapOvr>
    <a:masterClrMapping/>
  </p:clrMapOvr>
  <p:transition/>
  <p:timing/>
</p:sld>
</file>

<file path=ppt/slides/slide1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A6735-9906-49D0-97F7-5ABA4C94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15105A-9859-4F9B-BA4C-1B01278B5B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결과 시각화</a:t>
            </a:r>
            <a:endParaRPr lang="en-US" altLang="ko-KR"/>
          </a:p>
          <a:p>
            <a:pPr lvl="1"/>
            <a:r>
              <a:rPr lang="ko-KR" altLang="en-US"/>
              <a:t>생존 과 각 </a:t>
            </a:r>
            <a:r>
              <a:rPr lang="en-US" altLang="ko-KR"/>
              <a:t>column </a:t>
            </a:r>
            <a:r>
              <a:rPr lang="ko-KR" altLang="en-US"/>
              <a:t>과의 상관 관계를 산점도로 그리기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4FBDE-0EA2-470E-A194-CBBEE744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25" y="2566410"/>
            <a:ext cx="4405990" cy="41629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ECCA9B-A7FD-46A5-AC52-B3EFE10BECD6}"/>
              </a:ext>
            </a:extLst>
          </p:cNvPr>
          <p:cNvSpPr/>
          <p:nvPr/>
        </p:nvSpPr>
        <p:spPr>
          <a:xfrm>
            <a:off x="587259" y="1824966"/>
            <a:ext cx="700544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err="1">
                <a:solidFill>
                  <a:srgbClr val="000000"/>
                </a:solidFill>
                <a:latin typeface="Courier New" panose="02070309020205020404" pitchFamily="49" charset="0"/>
              </a:rPr>
              <a:t>sns.pairplot(titanic, hue=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'Survived'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2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98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112FF-40CE-4E8C-BC10-5E852A36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93529-A581-4831-9B32-E081DD8427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결과 시각화</a:t>
            </a:r>
            <a:endParaRPr lang="en-US" altLang="ko-KR"/>
          </a:p>
          <a:p>
            <a:pPr lvl="2"/>
            <a:r>
              <a:rPr lang="ko-KR" altLang="en-US"/>
              <a:t>두 변수의 상관관계  시각화하기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 </a:t>
            </a:r>
            <a:r>
              <a:rPr lang="ko-KR" altLang="en-US"/>
              <a:t>객실등급  과  생존 의 상관 관계</a:t>
            </a:r>
            <a:r>
              <a:rPr lang="en-US" altLang="ko-KR"/>
              <a:t>.   (</a:t>
            </a:r>
            <a:r>
              <a:rPr lang="ko-KR" altLang="en-US"/>
              <a:t>성별에 따라 구분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A3CBAF-8FCF-41E4-A715-6BEFB6BFA5B2}"/>
              </a:ext>
            </a:extLst>
          </p:cNvPr>
          <p:cNvSpPr/>
          <p:nvPr/>
        </p:nvSpPr>
        <p:spPr>
          <a:xfrm>
            <a:off x="1150375" y="2131593"/>
            <a:ext cx="1030420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sns.catplot(x=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'Pclass'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y=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'Survived'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hue=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'Sex'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data=titanic, kind=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'point'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plt.show()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6BBD25-C562-4AE7-AABB-4B2DBE356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52" y="2950556"/>
            <a:ext cx="4498071" cy="37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24914"/>
      </p:ext>
    </p:extLst>
  </p:cSld>
  <p:clrMapOvr>
    <a:masterClrMapping/>
  </p:clrMapOvr>
  <p:transition/>
  <p:timing/>
</p:sld>
</file>

<file path=ppt/slides/slide1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112FF-40CE-4E8C-BC10-5E852A36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93529-A581-4831-9B32-E081DD8427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결과 시각화</a:t>
            </a:r>
            <a:endParaRPr lang="en-US" altLang="ko-KR"/>
          </a:p>
          <a:p>
            <a:pPr lvl="2"/>
            <a:r>
              <a:rPr lang="ko-KR" altLang="en-US"/>
              <a:t>두 변수의 상관관계  시각화하기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 sz="1600"/>
              <a:t>예</a:t>
            </a:r>
            <a:r>
              <a:rPr lang="en-US" altLang="ko-KR" sz="1600"/>
              <a:t>)  </a:t>
            </a:r>
            <a:r>
              <a:rPr lang="ko-KR" altLang="en-US" sz="1600">
                <a:solidFill>
                  <a:srgbClr val="C00000"/>
                </a:solidFill>
              </a:rPr>
              <a:t>나이 </a:t>
            </a:r>
            <a:r>
              <a:rPr lang="ko-KR" altLang="en-US" sz="1600"/>
              <a:t> 와  </a:t>
            </a:r>
            <a:r>
              <a:rPr lang="ko-KR" altLang="en-US" sz="1600">
                <a:solidFill>
                  <a:srgbClr val="C00000"/>
                </a:solidFill>
              </a:rPr>
              <a:t>생존</a:t>
            </a:r>
            <a:r>
              <a:rPr lang="ko-KR" altLang="en-US" sz="1600"/>
              <a:t> 의 상관 관계</a:t>
            </a:r>
            <a:r>
              <a:rPr lang="en-US" altLang="ko-KR" sz="1600"/>
              <a:t>.   (</a:t>
            </a:r>
            <a:r>
              <a:rPr lang="ko-KR" altLang="en-US" sz="1600"/>
              <a:t>성별에 따라 구분</a:t>
            </a:r>
            <a:r>
              <a:rPr lang="en-US" altLang="ko-KR" sz="1600"/>
              <a:t>)</a:t>
            </a:r>
          </a:p>
          <a:p>
            <a:pPr marL="534987" lvl="2" indent="0">
              <a:buNone/>
            </a:pPr>
            <a:endParaRPr lang="en-US" altLang="ko-KR" sz="1600"/>
          </a:p>
          <a:p>
            <a:pPr marL="534987" lvl="2" indent="0">
              <a:buNone/>
            </a:pPr>
            <a:r>
              <a:rPr lang="en-US" altLang="ko-KR" sz="1600"/>
              <a:t>         catplot() </a:t>
            </a:r>
            <a:r>
              <a:rPr lang="ko-KR" altLang="en-US" sz="1600"/>
              <a:t>이용 </a:t>
            </a:r>
            <a:r>
              <a:rPr lang="en-US" altLang="ko-KR" sz="1600">
                <a:sym typeface="Wingdings" panose="05000000000000000000" pitchFamily="2" charset="2"/>
              </a:rPr>
              <a:t> </a:t>
            </a:r>
            <a:endParaRPr lang="ko-KR" altLang="en-US" sz="1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268E9D-1104-4879-B211-BB4ABD49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008" y="2491268"/>
            <a:ext cx="5007437" cy="420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12380"/>
      </p:ext>
    </p:extLst>
  </p:cSld>
  <p:clrMapOvr>
    <a:masterClrMapping/>
  </p:clrMapOvr>
  <p:transition/>
  <p:timing/>
</p:sld>
</file>

<file path=ppt/slides/slide1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112FF-40CE-4E8C-BC10-5E852A36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93529-A581-4831-9B32-E081DD8427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결과 시각화</a:t>
            </a:r>
            <a:endParaRPr lang="en-US" altLang="ko-KR"/>
          </a:p>
          <a:p>
            <a:pPr lvl="1"/>
            <a:r>
              <a:rPr lang="ko-KR" altLang="en-US"/>
              <a:t>두 변수의 상관관계  시각화하기</a:t>
            </a:r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 </a:t>
            </a:r>
            <a:r>
              <a:rPr lang="ko-KR" altLang="en-US"/>
              <a:t>나이  와  생존 의 상관 관계</a:t>
            </a:r>
            <a:r>
              <a:rPr lang="en-US" altLang="ko-KR"/>
              <a:t>.   (</a:t>
            </a:r>
            <a:r>
              <a:rPr lang="ko-KR" altLang="en-US"/>
              <a:t>성별에 따라 구분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상관계수를 구하여  히트맵으로 시각화 해보자</a:t>
            </a:r>
            <a:endParaRPr lang="en-US" altLang="ko-KR"/>
          </a:p>
          <a:p>
            <a:pPr lvl="2"/>
            <a:r>
              <a:rPr lang="ko-KR" altLang="en-US"/>
              <a:t>상관 계수를 구하기 위해   성별  자료형을   숫자형으로 치환        </a:t>
            </a:r>
            <a:r>
              <a:rPr lang="en-US" altLang="ko-KR"/>
              <a:t>‘male’</a:t>
            </a:r>
            <a:r>
              <a:rPr lang="en-US" altLang="ko-KR">
                <a:sym typeface="Wingdings" panose="05000000000000000000" pitchFamily="2" charset="2"/>
              </a:rPr>
              <a:t>1   ‘female’0</a:t>
            </a:r>
          </a:p>
          <a:p>
            <a:pPr lvl="3"/>
            <a:endParaRPr lang="en-US" altLang="ko-KR">
              <a:sym typeface="Wingdings" panose="05000000000000000000" pitchFamily="2" charset="2"/>
            </a:endParaRPr>
          </a:p>
          <a:p>
            <a:pPr lvl="2"/>
            <a:endParaRPr lang="en-US" altLang="ko-KR"/>
          </a:p>
          <a:p>
            <a:pPr lvl="2"/>
            <a:r>
              <a:rPr lang="ko-KR" altLang="en-US"/>
              <a:t>히트맵에 나타내려면  카테고리형</a:t>
            </a:r>
            <a:r>
              <a:rPr lang="en-US" altLang="ko-KR"/>
              <a:t>.</a:t>
            </a:r>
          </a:p>
          <a:p>
            <a:pPr lvl="3"/>
            <a:r>
              <a:rPr lang="ko-KR" altLang="en-US"/>
              <a:t>나이를 </a:t>
            </a:r>
            <a:r>
              <a:rPr lang="en-US" altLang="ko-KR"/>
              <a:t>10</a:t>
            </a:r>
            <a:r>
              <a:rPr lang="ko-KR" altLang="en-US"/>
              <a:t>살 단위로  </a:t>
            </a:r>
            <a:r>
              <a:rPr lang="en-US" altLang="ko-KR"/>
              <a:t>0~ 7</a:t>
            </a:r>
            <a:r>
              <a:rPr lang="ko-KR" altLang="en-US"/>
              <a:t>까지  분류하고</a:t>
            </a:r>
            <a:r>
              <a:rPr lang="en-US" altLang="ko-KR"/>
              <a:t>.   ‘agee’ </a:t>
            </a:r>
            <a:r>
              <a:rPr lang="ko-KR" altLang="en-US"/>
              <a:t>이름의  새로운 컬럼 추가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2"/>
            <a:r>
              <a:rPr lang="ko-KR" altLang="en-US"/>
              <a:t>히트맵에 사용할 데이터 추출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corr()</a:t>
            </a:r>
            <a:r>
              <a:rPr lang="ko-KR" altLang="en-US"/>
              <a:t>함수로 구한 상관 계수로 히트맵 생성</a:t>
            </a:r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5E0E5C-8A45-4698-97B6-14A6085B06DB}"/>
              </a:ext>
            </a:extLst>
          </p:cNvPr>
          <p:cNvSpPr/>
          <p:nvPr/>
        </p:nvSpPr>
        <p:spPr>
          <a:xfrm>
            <a:off x="1307689" y="2894319"/>
            <a:ext cx="89080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titanic[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'Sex'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 = titanic[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'Sex'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].</a:t>
            </a: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'male'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 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'female'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})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E7D57F-F955-48C7-857A-0192F4E4D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9743945" y="3263651"/>
            <a:ext cx="2154883" cy="3429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598CC9-D049-4438-998B-0731E07B4752}"/>
              </a:ext>
            </a:extLst>
          </p:cNvPr>
          <p:cNvSpPr/>
          <p:nvPr/>
        </p:nvSpPr>
        <p:spPr>
          <a:xfrm>
            <a:off x="1307689" y="4030067"/>
            <a:ext cx="736274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titanic[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'agee'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 = titanic[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'Age'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].apply(category_age)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4B31B2-A3D6-4774-A637-DB81E3A0F670}"/>
              </a:ext>
            </a:extLst>
          </p:cNvPr>
          <p:cNvSpPr/>
          <p:nvPr/>
        </p:nvSpPr>
        <p:spPr>
          <a:xfrm>
            <a:off x="1296240" y="4843545"/>
            <a:ext cx="761016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heatmap_data = titanic[[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'Survived'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'Sex'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'agee'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'Pclass'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5A11D7-AA9C-4C1C-956C-5BF4C05778A0}"/>
              </a:ext>
            </a:extLst>
          </p:cNvPr>
          <p:cNvSpPr/>
          <p:nvPr/>
        </p:nvSpPr>
        <p:spPr>
          <a:xfrm>
            <a:off x="1219199" y="5791905"/>
            <a:ext cx="704972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sns.heatmap(heatmap_data.astype(</a:t>
            </a:r>
            <a:r>
              <a:rPr lang="en-US" altLang="ko-KR">
                <a:solidFill>
                  <a:srgbClr val="267F99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).corr())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plt.show()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742321"/>
      </p:ext>
    </p:extLst>
  </p:cSld>
  <p:clrMapOvr>
    <a:masterClrMapping/>
  </p:clrMapOvr>
  <p:transition/>
  <p:timing/>
</p:sld>
</file>

<file path=ppt/slides/slide1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0D28A-4824-4F19-B4D5-08EB4A44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4C171-9D97-4631-B66B-339C7E4039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DF2C75-7D38-451F-AFC1-975B0C43FA60}"/>
              </a:ext>
            </a:extLst>
          </p:cNvPr>
          <p:cNvSpPr/>
          <p:nvPr/>
        </p:nvSpPr>
        <p:spPr>
          <a:xfrm>
            <a:off x="285135" y="846279"/>
            <a:ext cx="704972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sns.heatmap(heatmap_data.astype(</a:t>
            </a:r>
            <a:r>
              <a:rPr lang="en-US" altLang="ko-KR">
                <a:solidFill>
                  <a:srgbClr val="267F99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).corr())</a:t>
            </a:r>
          </a:p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plt.show()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567557D-2C75-4CFB-B84D-D6B89725E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418" y="2022372"/>
            <a:ext cx="5981086" cy="42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742340"/>
      </p:ext>
    </p:extLst>
  </p:cSld>
  <p:clrMapOvr>
    <a:masterClrMapping/>
  </p:clrMapOvr>
  <p:transition/>
  <p:timing/>
</p:sld>
</file>

<file path=ppt/slides/slide1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0D28A-4824-4F19-B4D5-08EB4A44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타이타닉 생존율 분석하기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4C171-9D97-4631-B66B-339C7E4039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DF2C75-7D38-451F-AFC1-975B0C43FA60}"/>
              </a:ext>
            </a:extLst>
          </p:cNvPr>
          <p:cNvSpPr/>
          <p:nvPr/>
        </p:nvSpPr>
        <p:spPr>
          <a:xfrm>
            <a:off x="285135" y="846279"/>
            <a:ext cx="988142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err="1">
                <a:solidFill>
                  <a:srgbClr val="000000"/>
                </a:solidFill>
                <a:latin typeface="Courier New" panose="02070309020205020404" pitchFamily="49" charset="0"/>
              </a:rPr>
              <a:t>sns.heatmap(heatmap_data.astype(</a:t>
            </a:r>
            <a:r>
              <a:rPr lang="en-US" altLang="ko-KR">
                <a:solidFill>
                  <a:srgbClr val="267F99"/>
                </a:solidFill>
                <a:latin typeface="Courier New" panose="02070309020205020404" pitchFamily="49" charset="0"/>
              </a:rPr>
              <a:t>float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).corr(), </a:t>
            </a:r>
            <a:r>
              <a:rPr lang="en-US" altLang="ko-KR" b="1" err="1">
                <a:solidFill>
                  <a:srgbClr val="0000FF"/>
                </a:solidFill>
                <a:latin typeface="Courier New" panose="02070309020205020404" pitchFamily="49" charset="0"/>
              </a:rPr>
              <a:t>annot=True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err="1">
                <a:solidFill>
                  <a:srgbClr val="000000"/>
                </a:solidFill>
                <a:latin typeface="Courier New" panose="02070309020205020404" pitchFamily="49" charset="0"/>
              </a:rPr>
              <a:t>plt.show()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635813F-D4CE-4D31-BA7B-06CB2EE0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574" y="1798343"/>
            <a:ext cx="6398729" cy="450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68344"/>
      </p:ext>
    </p:extLst>
  </p:cSld>
  <p:clrMapOvr>
    <a:masterClrMapping/>
  </p:clrMapOvr>
  <p:transition/>
  <p:timing/>
</p:sld>
</file>

<file path=ppt/slides/slide1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706550"/>
            <a:ext cx="2577379" cy="8905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46F3A5-6119-4AB0-AE13-8FFBE5215E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7700" y="1357313"/>
            <a:ext cx="4510088" cy="226536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50000"/>
              </a:lnSpc>
              <a:defRPr/>
            </a:pPr>
            <a:r>
              <a:rPr lang="en-US" altLang="ko-KR" sz="3800" b="1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Chapter 11</a:t>
            </a:r>
            <a:br>
              <a:rPr lang="en-US" altLang="ko-KR" sz="3800" b="1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</a:br>
            <a:r>
              <a:rPr lang="ko-KR" altLang="en-US" sz="3600" b="1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데이터프레임 처리를</a:t>
            </a:r>
            <a:br>
              <a:rPr lang="ko-KR" altLang="en-US" sz="3600" b="1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</a:br>
            <a:r>
              <a:rPr lang="ko-KR" altLang="en-US" sz="3600" b="1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위한 </a:t>
            </a:r>
            <a:r>
              <a:rPr lang="en-US" altLang="ko-KR" sz="3600" b="1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Pandas</a:t>
            </a:r>
            <a:endParaRPr lang="ko-KR" altLang="en-US" sz="3600" b="1">
              <a:solidFill>
                <a:schemeClr val="bg1"/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66349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C0AE7-4BAC-3186-D932-F4E21A3A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계산기 프로그램 기반 구축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571FC-4C1B-7911-529C-A3A02EF8A3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변수 준비</a:t>
            </a:r>
            <a:endParaRPr lang="en-US" altLang="ko-KR"/>
          </a:p>
          <a:p>
            <a:pPr lvl="1"/>
            <a:r>
              <a:rPr lang="en-US" altLang="ko-KR"/>
              <a:t>=(</a:t>
            </a:r>
            <a:r>
              <a:rPr lang="ko-KR" altLang="en-US"/>
              <a:t>부등호</a:t>
            </a:r>
            <a:r>
              <a:rPr lang="en-US" altLang="ko-KR"/>
              <a:t>)</a:t>
            </a:r>
            <a:r>
              <a:rPr lang="ko-KR" altLang="en-US"/>
              <a:t>는 ‘오른쪽의 것을 왼쪽으로 넣어라’는 의미의 대입 연산자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내부적으로는 </a:t>
            </a:r>
            <a:r>
              <a:rPr lang="en-US" altLang="ko-KR"/>
              <a:t>a </a:t>
            </a:r>
            <a:r>
              <a:rPr lang="ko-KR" altLang="en-US"/>
              <a:t>와 </a:t>
            </a:r>
            <a:r>
              <a:rPr lang="en-US" altLang="ko-KR"/>
              <a:t>b </a:t>
            </a:r>
            <a:r>
              <a:rPr lang="ko-KR" altLang="en-US"/>
              <a:t>그릇이 생겨 </a:t>
            </a:r>
            <a:r>
              <a:rPr lang="en-US" altLang="ko-KR"/>
              <a:t>a </a:t>
            </a:r>
            <a:r>
              <a:rPr lang="ko-KR" altLang="en-US"/>
              <a:t>그릇에는 </a:t>
            </a:r>
            <a:r>
              <a:rPr lang="en-US" altLang="ko-KR"/>
              <a:t>100</a:t>
            </a:r>
            <a:r>
              <a:rPr lang="ko-KR" altLang="en-US"/>
              <a:t>이</a:t>
            </a:r>
            <a:r>
              <a:rPr lang="en-US" altLang="ko-KR"/>
              <a:t>, b </a:t>
            </a:r>
            <a:r>
              <a:rPr lang="ko-KR" altLang="en-US"/>
              <a:t>그릇에는 </a:t>
            </a:r>
            <a:r>
              <a:rPr lang="en-US" altLang="ko-KR"/>
              <a:t>50</a:t>
            </a:r>
            <a:r>
              <a:rPr lang="ko-KR" altLang="en-US"/>
              <a:t>이 담긴 상태</a:t>
            </a:r>
            <a:endParaRPr lang="en-US" altLang="ko-KR"/>
          </a:p>
          <a:p>
            <a:pPr marL="357188" lvl="1" indent="0">
              <a:buNone/>
            </a:pPr>
            <a:r>
              <a:rPr lang="ko-KR" altLang="en-US">
                <a:solidFill>
                  <a:srgbClr val="FF0000"/>
                </a:solidFill>
              </a:rPr>
              <a:t>→ 프로그래밍 언어에서 그릇과 같은 역할을 하는 것이 바로 </a:t>
            </a:r>
            <a:r>
              <a:rPr lang="ko-KR" altLang="en-US" sz="1800" b="1">
                <a:solidFill>
                  <a:srgbClr val="FF0000"/>
                </a:solidFill>
              </a:rPr>
              <a:t>변수</a:t>
            </a:r>
            <a:endParaRPr lang="ko-KR" altLang="en-US" b="1">
              <a:solidFill>
                <a:srgbClr val="FF0000"/>
              </a:solidFill>
            </a:endParaRPr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889F0-D8D1-AFA8-C9B9-4EEFDF12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3068960"/>
            <a:ext cx="5762232" cy="251391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17206" y="3669027"/>
            <a:ext cx="2124074" cy="1650183"/>
            <a:chOff x="6417206" y="3669027"/>
            <a:chExt cx="2124074" cy="19138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FE57DB-5BDD-EA91-832D-AE66E8DBE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7206" y="3766778"/>
              <a:ext cx="1609725" cy="1816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B4780F5-7BF2-4513-6489-1EC73A39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2580" y="3669027"/>
              <a:ext cx="1028700" cy="148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37860"/>
      </p:ext>
    </p:extLst>
  </p:cSld>
  <p:clrMapOvr>
    <a:masterClrMapping/>
  </p:clrMapOvr>
  <p:transition/>
  <p:timing/>
</p:sld>
</file>

<file path=ppt/slides/slide1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38" y="381062"/>
            <a:ext cx="1723976" cy="59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57FEA-7789-41BB-8D4A-3723CA956AA7}"/>
              </a:ext>
            </a:extLst>
          </p:cNvPr>
          <p:cNvSpPr txBox="1"/>
          <p:nvPr/>
        </p:nvSpPr>
        <p:spPr>
          <a:xfrm>
            <a:off x="3204754" y="5180161"/>
            <a:ext cx="2847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/>
              <a:t>Big Data Analytics &amp; Artificial Intelligence</a:t>
            </a:r>
          </a:p>
          <a:p>
            <a:pPr algn="ctr"/>
            <a:r>
              <a:rPr lang="en-US" altLang="ko-KR" sz="2000"/>
              <a:t>Starting with Python</a:t>
            </a:r>
            <a:endParaRPr lang="en-US" altLang="ko-KR" sz="2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D3BAE9-B522-43E9-B5F2-2E638AAF23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9239" y="2103437"/>
            <a:ext cx="6138549" cy="1325563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80000"/>
              </a:lnSpc>
              <a:defRPr/>
            </a:pPr>
            <a:r>
              <a:rPr lang="en-US" altLang="ko-KR" sz="4000" b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11.1 Pandas</a:t>
            </a:r>
            <a:r>
              <a:rPr lang="ko-KR" altLang="en-US" sz="4000" b="1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의 기초</a:t>
            </a:r>
          </a:p>
        </p:txBody>
      </p:sp>
    </p:spTree>
    <p:extLst>
      <p:ext uri="{BB962C8B-B14F-4D97-AF65-F5344CB8AC3E}">
        <p14:creationId xmlns:p14="http://schemas.microsoft.com/office/powerpoint/2010/main" val="2483767704"/>
      </p:ext>
    </p:extLst>
  </p:cSld>
  <p:clrMapOvr>
    <a:masterClrMapping/>
  </p:clrMapOvr>
  <p:transition/>
  <p:timing/>
</p:sld>
</file>

<file path=ppt/slides/slide1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Pandas</a:t>
            </a:r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의 데이터 형식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시리즈</a:t>
            </a: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(Series)</a:t>
            </a:r>
          </a:p>
          <a:p>
            <a:pPr lvl="1"/>
            <a:r>
              <a:rPr lang="en-US" altLang="ko-KR" sz="2400"/>
              <a:t>1</a:t>
            </a:r>
            <a:r>
              <a:rPr lang="ko-KR" altLang="en-US" sz="2400"/>
              <a:t>차원 배열</a:t>
            </a:r>
            <a:endParaRPr lang="en-US" altLang="ko-KR" sz="2400"/>
          </a:p>
          <a:p>
            <a:pPr marL="114300" indent="-457200">
              <a:buFont typeface="Wingdings" panose="05000000000000000000" pitchFamily="2" charset="2"/>
              <a:buChar char="§"/>
            </a:pP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데이터프레임</a:t>
            </a: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(DataFrame)</a:t>
            </a:r>
          </a:p>
          <a:p>
            <a:pPr lvl="1"/>
            <a:r>
              <a:rPr lang="en-US" altLang="ko-KR" sz="2400"/>
              <a:t>2</a:t>
            </a:r>
            <a:r>
              <a:rPr lang="ko-KR" altLang="en-US" sz="2400"/>
              <a:t>차원 배열</a:t>
            </a:r>
            <a:endParaRPr lang="ko-KR" altLang="en-US"/>
          </a:p>
        </p:txBody>
      </p:sp>
    </p:spTree>
  </p:cSld>
  <p:clrMapOvr>
    <a:masterClrMapping/>
  </p:clrMapOvr>
  <p:transition/>
  <p:timing/>
</p:sld>
</file>

<file path=ppt/slides/slide1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ko-KR" altLang="en-US" sz="2000"/>
              <a:t>복수의 행</a:t>
            </a:r>
            <a:r>
              <a:rPr lang="en-US" altLang="ko-KR" sz="2000"/>
              <a:t>(row)</a:t>
            </a:r>
            <a:r>
              <a:rPr lang="ko-KR" altLang="en-US" sz="2000"/>
              <a:t>으로 이루어진 하나의 열</a:t>
            </a:r>
            <a:r>
              <a:rPr lang="en-US" altLang="ko-KR" sz="2000"/>
              <a:t>(column) </a:t>
            </a:r>
            <a:r>
              <a:rPr lang="ko-KR" altLang="en-US" sz="2000"/>
              <a:t>구조</a:t>
            </a:r>
          </a:p>
          <a:p>
            <a:pPr lvl="1"/>
            <a:r>
              <a:rPr lang="ko-KR" altLang="en-US" sz="2000"/>
              <a:t>색인</a:t>
            </a:r>
            <a:r>
              <a:rPr lang="en-US" altLang="ko-KR" sz="2000"/>
              <a:t>(index)</a:t>
            </a:r>
            <a:r>
              <a:rPr lang="ko-KR" altLang="en-US" sz="2000"/>
              <a:t>을 가지고 원하는 데이터에 접근할 수 있음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시리스 생성 </a:t>
            </a:r>
            <a:r>
              <a:rPr lang="en-US" altLang="ko-KR" sz="2000"/>
              <a:t>:  list </a:t>
            </a:r>
            <a:r>
              <a:rPr lang="ko-KR" altLang="en-US" sz="2000"/>
              <a:t>이용</a:t>
            </a:r>
            <a:r>
              <a:rPr lang="en-US" altLang="ko-KR" sz="2000"/>
              <a:t>.  </a:t>
            </a:r>
            <a:r>
              <a:rPr lang="ko-KR" altLang="en-US" sz="2000"/>
              <a:t>자동으로 색인을 만들어 줌</a:t>
            </a:r>
            <a:endParaRPr lang="en-US" altLang="ko-KR" sz="2000"/>
          </a:p>
          <a:p>
            <a:pPr lvl="1"/>
            <a:endParaRPr lang="en-US" altLang="ko-KR" sz="20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85DE8A-A762-4C84-AE27-D308E9F1FF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7041"/>
          <a:stretch>
            <a:fillRect/>
          </a:stretch>
        </p:blipFill>
        <p:spPr>
          <a:xfrm>
            <a:off x="682411" y="3330656"/>
            <a:ext cx="3011884" cy="16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2F3BC-5F12-43A3-9ADF-46FCE00F6376}"/>
              </a:ext>
            </a:extLst>
          </p:cNvPr>
          <p:cNvSpPr txBox="1"/>
          <p:nvPr/>
        </p:nvSpPr>
        <p:spPr>
          <a:xfrm>
            <a:off x="3817032" y="5087343"/>
            <a:ext cx="525336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latin typeface="Consolas" panose="020b0609020204030204" pitchFamily="49" charset="0"/>
              </a:rPr>
              <a:t>brand = pd.Series(['Samsung','LG','Apple','Apple'])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brand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138F6-4B7F-4757-B60B-8CB3E28A0314}"/>
              </a:ext>
            </a:extLst>
          </p:cNvPr>
          <p:cNvSpPr txBox="1"/>
          <p:nvPr/>
        </p:nvSpPr>
        <p:spPr>
          <a:xfrm>
            <a:off x="3817032" y="3338351"/>
            <a:ext cx="396134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latin typeface="Consolas" panose="020b0609020204030204" pitchFamily="49" charset="0"/>
              </a:rPr>
              <a:t>avg = pd.Series([4, 2.5, 3.8, 3, 2.2])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avg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79A6A9-0573-4C30-A142-C496C3A1E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866" y="3893738"/>
            <a:ext cx="1588672" cy="1193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FAF6A3-0CDE-487A-9C29-3C89F17A7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643" y="5682901"/>
            <a:ext cx="1703117" cy="11534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9AFE22-2061-4777-B690-AB51C25DC06A}"/>
              </a:ext>
            </a:extLst>
          </p:cNvPr>
          <p:cNvSpPr txBox="1"/>
          <p:nvPr/>
        </p:nvSpPr>
        <p:spPr>
          <a:xfrm>
            <a:off x="5812692" y="4041958"/>
            <a:ext cx="8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avg[0]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B7C1C0D-2F4F-454B-9094-4FCA41F6F947}"/>
              </a:ext>
            </a:extLst>
          </p:cNvPr>
          <p:cNvSpPr/>
          <p:nvPr/>
        </p:nvSpPr>
        <p:spPr>
          <a:xfrm>
            <a:off x="5486400" y="3266013"/>
            <a:ext cx="202360" cy="3840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E56BC57-0476-4AF6-908B-9C5FB0A37FA3}"/>
              </a:ext>
            </a:extLst>
          </p:cNvPr>
          <p:cNvCxnSpPr>
            <a:endCxn id="21" idx="0"/>
          </p:cNvCxnSpPr>
          <p:nvPr/>
        </p:nvCxnSpPr>
        <p:spPr>
          <a:xfrm>
            <a:off x="5710087" y="3650102"/>
            <a:ext cx="514000" cy="39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1F4192-6102-4E9A-A734-BC3EA1441C4E}"/>
              </a:ext>
            </a:extLst>
          </p:cNvPr>
          <p:cNvSpPr/>
          <p:nvPr/>
        </p:nvSpPr>
        <p:spPr>
          <a:xfrm>
            <a:off x="7225530" y="5055176"/>
            <a:ext cx="726752" cy="3840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6565FA-62BA-4C71-9C45-9A64DAAE7267}"/>
              </a:ext>
            </a:extLst>
          </p:cNvPr>
          <p:cNvSpPr txBox="1"/>
          <p:nvPr/>
        </p:nvSpPr>
        <p:spPr>
          <a:xfrm>
            <a:off x="7207808" y="434088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brand[2]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BA025A6-585F-4350-888C-AF080B3004CA}"/>
              </a:ext>
            </a:extLst>
          </p:cNvPr>
          <p:cNvCxnSpPr>
            <a:stCxn id="32" idx="2"/>
          </p:cNvCxnSpPr>
          <p:nvPr/>
        </p:nvCxnSpPr>
        <p:spPr>
          <a:xfrm flipH="1">
            <a:off x="7625864" y="4710212"/>
            <a:ext cx="114302" cy="35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D3727A-A96E-4B0D-B174-5FF2AE5FCC38}"/>
              </a:ext>
            </a:extLst>
          </p:cNvPr>
          <p:cNvSpPr txBox="1"/>
          <p:nvPr/>
        </p:nvSpPr>
        <p:spPr>
          <a:xfrm>
            <a:off x="6927039" y="5784229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brand[1:3]  ?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20526"/>
      </p:ext>
    </p:extLst>
  </p:cSld>
  <p:clrMapOvr>
    <a:masterClrMapping/>
  </p:clrMapOvr>
  <p:transition/>
  <p:timing/>
</p:sld>
</file>

<file path=ppt/slides/slide1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ko-KR" altLang="en-US" sz="1800"/>
              <a:t>자동으로 색인을 만들지 않고 </a:t>
            </a:r>
            <a:r>
              <a:rPr lang="en-US" altLang="ko-KR" sz="1800"/>
              <a:t>index </a:t>
            </a:r>
            <a:r>
              <a:rPr lang="ko-KR" altLang="en-US" sz="1800"/>
              <a:t>키워드를 사용해 원하는 색인의 이름을 입력</a:t>
            </a:r>
            <a:endParaRPr lang="en-US" altLang="ko-KR" sz="18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색인을 나열하여 원하는 값들을 출력</a:t>
            </a:r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BFDEA-91BF-4161-8BF0-0C965D961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642" y="2438262"/>
            <a:ext cx="5668166" cy="990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D6312-FAB3-4CC3-8FF9-B9555D0749CD}"/>
              </a:ext>
            </a:extLst>
          </p:cNvPr>
          <p:cNvSpPr txBox="1"/>
          <p:nvPr/>
        </p:nvSpPr>
        <p:spPr>
          <a:xfrm>
            <a:off x="2456507" y="2492359"/>
            <a:ext cx="6301725" cy="616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>
                <a:latin typeface="Consolas" panose="020b0609020204030204" pitchFamily="49" charset="0"/>
              </a:rPr>
              <a:t>city = pd.Series([7,3,5,8], index=['Seoul','Daejeon','Jeonju','Sejong'])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Consolas" panose="020b0609020204030204" pitchFamily="49" charset="0"/>
              </a:rPr>
              <a:t>city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B6C176-8FC9-41D7-94F4-C9641449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821" y="3170921"/>
            <a:ext cx="1457390" cy="1182947"/>
          </a:xfrm>
          <a:prstGeom prst="rect">
            <a:avLst/>
          </a:prstGeom>
          <a:ln w="28575">
            <a:solidFill>
              <a:srgbClr val="FFE0D6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8F37D-4119-47E4-8DC6-726683320923}"/>
              </a:ext>
            </a:extLst>
          </p:cNvPr>
          <p:cNvSpPr txBox="1"/>
          <p:nvPr/>
        </p:nvSpPr>
        <p:spPr>
          <a:xfrm>
            <a:off x="1539642" y="4754147"/>
            <a:ext cx="542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city[0]     city[2]      </a:t>
            </a:r>
            <a:r>
              <a:rPr lang="en-US" altLang="ko-KR">
                <a:solidFill>
                  <a:srgbClr val="FF0000"/>
                </a:solidFill>
              </a:rPr>
              <a:t>city[‘Seoul’]        city[‘Jeonju’]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19D91-E1B4-4034-ADE4-1AEADE67FBA7}"/>
              </a:ext>
            </a:extLst>
          </p:cNvPr>
          <p:cNvSpPr txBox="1"/>
          <p:nvPr/>
        </p:nvSpPr>
        <p:spPr>
          <a:xfrm>
            <a:off x="1539642" y="5274663"/>
            <a:ext cx="577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city[ [‘Daejeon’ , ’Jeonju’] ]     city[ [‘Seoul’,  ‘Jeonju’] ]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4CB28-D1AC-47D3-AD96-C79F9C166341}"/>
              </a:ext>
            </a:extLst>
          </p:cNvPr>
          <p:cNvSpPr txBox="1"/>
          <p:nvPr/>
        </p:nvSpPr>
        <p:spPr>
          <a:xfrm>
            <a:off x="5017165" y="3643354"/>
            <a:ext cx="159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i="1">
                <a:solidFill>
                  <a:srgbClr val="00B050"/>
                </a:solidFill>
              </a:rPr>
              <a:t>누가 </a:t>
            </a:r>
            <a:r>
              <a:rPr lang="en-US" altLang="ko-KR" sz="1400" i="1">
                <a:solidFill>
                  <a:srgbClr val="00B050"/>
                </a:solidFill>
              </a:rPr>
              <a:t>index</a:t>
            </a:r>
            <a:r>
              <a:rPr lang="ko-KR" altLang="en-US" sz="1400" i="1">
                <a:solidFill>
                  <a:srgbClr val="00B050"/>
                </a:solidFill>
              </a:rPr>
              <a:t>이고</a:t>
            </a:r>
            <a:endParaRPr lang="en-US" altLang="ko-KR" sz="1400" i="1">
              <a:solidFill>
                <a:srgbClr val="00B050"/>
              </a:solidFill>
            </a:endParaRPr>
          </a:p>
          <a:p>
            <a:r>
              <a:rPr lang="ko-KR" altLang="en-US" sz="1400" i="1">
                <a:solidFill>
                  <a:srgbClr val="00B050"/>
                </a:solidFill>
              </a:rPr>
              <a:t>누가 </a:t>
            </a:r>
            <a:r>
              <a:rPr lang="en-US" altLang="ko-KR" sz="1400" i="1">
                <a:solidFill>
                  <a:srgbClr val="00B050"/>
                </a:solidFill>
              </a:rPr>
              <a:t>values</a:t>
            </a:r>
            <a:r>
              <a:rPr lang="ko-KR" altLang="en-US" sz="1400" i="1">
                <a:solidFill>
                  <a:srgbClr val="00B050"/>
                </a:solidFill>
              </a:rPr>
              <a:t>인지</a:t>
            </a:r>
            <a:r>
              <a:rPr lang="en-US" altLang="ko-KR" sz="1400" i="1">
                <a:solidFill>
                  <a:srgbClr val="00B050"/>
                </a:solidFill>
              </a:rPr>
              <a:t>…</a:t>
            </a:r>
            <a:endParaRPr lang="ko-KR" altLang="en-US" sz="1400" i="1">
              <a:solidFill>
                <a:srgbClr val="00B05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B5B2DE-B9A3-4A15-A48C-A1442F6935E2}"/>
              </a:ext>
            </a:extLst>
          </p:cNvPr>
          <p:cNvSpPr/>
          <p:nvPr/>
        </p:nvSpPr>
        <p:spPr>
          <a:xfrm>
            <a:off x="3250516" y="4049486"/>
            <a:ext cx="915084" cy="26884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FA8B77-5BD2-42B1-8A67-933276443C56}"/>
              </a:ext>
            </a:extLst>
          </p:cNvPr>
          <p:cNvCxnSpPr>
            <a:stCxn id="14" idx="1"/>
          </p:cNvCxnSpPr>
          <p:nvPr/>
        </p:nvCxnSpPr>
        <p:spPr>
          <a:xfrm flipH="1">
            <a:off x="4165601" y="3904964"/>
            <a:ext cx="851564" cy="2478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DA31F7-1A97-44B1-A5C7-916E55341DD3}"/>
              </a:ext>
            </a:extLst>
          </p:cNvPr>
          <p:cNvSpPr txBox="1"/>
          <p:nvPr/>
        </p:nvSpPr>
        <p:spPr>
          <a:xfrm>
            <a:off x="746725" y="584988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city[ 1 : 3 ] 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F91709-6467-4B22-AD7B-CFD23BC8DDCC}"/>
              </a:ext>
            </a:extLst>
          </p:cNvPr>
          <p:cNvSpPr/>
          <p:nvPr/>
        </p:nvSpPr>
        <p:spPr>
          <a:xfrm>
            <a:off x="2394044" y="5814750"/>
            <a:ext cx="301550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70C0"/>
                </a:solidFill>
              </a:rPr>
              <a:t>city[ [‘Seoul’ : ‘Jeonju’] ] </a:t>
            </a:r>
            <a:r>
              <a:rPr lang="en-US" altLang="ko-KR">
                <a:solidFill>
                  <a:srgbClr val="FF0000"/>
                </a:solidFill>
              </a:rPr>
              <a:t> vs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CE2558-63A3-4AD6-B127-B02AF7CD0E3B}"/>
              </a:ext>
            </a:extLst>
          </p:cNvPr>
          <p:cNvSpPr/>
          <p:nvPr/>
        </p:nvSpPr>
        <p:spPr>
          <a:xfrm>
            <a:off x="5409549" y="5787932"/>
            <a:ext cx="258109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B050"/>
                </a:solidFill>
              </a:rPr>
              <a:t>city[ ‘Seoul’ :  ‘Jeonju’ ]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E4D3A4-5FC6-4995-A007-F1845FFA3B26}"/>
              </a:ext>
            </a:extLst>
          </p:cNvPr>
          <p:cNvSpPr txBox="1"/>
          <p:nvPr/>
        </p:nvSpPr>
        <p:spPr>
          <a:xfrm>
            <a:off x="1623818" y="6424454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/>
              <a:t>[3] </a:t>
            </a:r>
            <a:r>
              <a:rPr lang="ko-KR" altLang="en-US" sz="1400" i="1"/>
              <a:t>포함</a:t>
            </a:r>
            <a:r>
              <a:rPr lang="en-US" altLang="ko-KR" sz="1400" i="1"/>
              <a:t>?</a:t>
            </a:r>
            <a:endParaRPr lang="ko-KR" altLang="en-US" sz="1400" i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07DF7-CC90-4C2E-A3E9-09F1E926F3D8}"/>
              </a:ext>
            </a:extLst>
          </p:cNvPr>
          <p:cNvSpPr txBox="1"/>
          <p:nvPr/>
        </p:nvSpPr>
        <p:spPr>
          <a:xfrm>
            <a:off x="3355651" y="6424454"/>
            <a:ext cx="138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/>
              <a:t>[‘Jeonju’] </a:t>
            </a:r>
            <a:r>
              <a:rPr lang="ko-KR" altLang="en-US" sz="1400" i="1"/>
              <a:t>포함</a:t>
            </a:r>
            <a:r>
              <a:rPr lang="en-US" altLang="ko-KR" sz="1400" i="1"/>
              <a:t>?</a:t>
            </a:r>
            <a:endParaRPr lang="ko-KR" altLang="en-US" sz="1400" i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8B8DB4B-F671-44A4-93F0-07F62B49D941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1792516" y="6199532"/>
            <a:ext cx="280304" cy="224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0C5F7EA-8889-4A4E-A262-9098704CA0A7}"/>
              </a:ext>
            </a:extLst>
          </p:cNvPr>
          <p:cNvCxnSpPr/>
          <p:nvPr/>
        </p:nvCxnSpPr>
        <p:spPr>
          <a:xfrm flipV="1">
            <a:off x="4267390" y="6212057"/>
            <a:ext cx="106335" cy="233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5292888-D785-4446-9105-6AEFBBDFCF59}"/>
              </a:ext>
            </a:extLst>
          </p:cNvPr>
          <p:cNvCxnSpPr/>
          <p:nvPr/>
        </p:nvCxnSpPr>
        <p:spPr>
          <a:xfrm flipV="1">
            <a:off x="4328993" y="6145643"/>
            <a:ext cx="2985307" cy="319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367266"/>
      </p:ext>
    </p:extLst>
  </p:cSld>
  <p:clrMapOvr>
    <a:masterClrMapping/>
  </p:clrMapOvr>
  <p:transition/>
  <p:timing/>
</p:sld>
</file>

<file path=ppt/slides/slide1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ko-KR" altLang="en-US" sz="1800" u="sng"/>
              <a:t>딕셔너리</a:t>
            </a:r>
            <a:r>
              <a:rPr lang="ko-KR" altLang="en-US" sz="1800"/>
              <a:t>로 </a:t>
            </a:r>
            <a:r>
              <a:rPr lang="en-US" altLang="ko-KR" sz="1800"/>
              <a:t>series </a:t>
            </a:r>
            <a:r>
              <a:rPr lang="ko-KR" altLang="en-US" sz="1800"/>
              <a:t>생성</a:t>
            </a:r>
            <a:endParaRPr lang="en-US" altLang="ko-KR" sz="18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BFDEA-91BF-4161-8BF0-0C965D961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642" y="2075405"/>
            <a:ext cx="5668166" cy="990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D6312-FAB3-4CC3-8FF9-B9555D0749CD}"/>
              </a:ext>
            </a:extLst>
          </p:cNvPr>
          <p:cNvSpPr txBox="1"/>
          <p:nvPr/>
        </p:nvSpPr>
        <p:spPr>
          <a:xfrm>
            <a:off x="2465010" y="2119297"/>
            <a:ext cx="466150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>
                <a:latin typeface="Consolas" panose="020b0609020204030204" pitchFamily="49" charset="0"/>
              </a:rPr>
              <a:t>dict_data = {'</a:t>
            </a:r>
            <a:r>
              <a:rPr lang="ko-KR" altLang="en-US" sz="1200">
                <a:latin typeface="Consolas" panose="020b0609020204030204" pitchFamily="49" charset="0"/>
              </a:rPr>
              <a:t>수</a:t>
            </a:r>
            <a:r>
              <a:rPr lang="en-US" altLang="ko-KR" sz="1200">
                <a:latin typeface="Consolas" panose="020b0609020204030204" pitchFamily="49" charset="0"/>
              </a:rPr>
              <a:t>':2,'</a:t>
            </a:r>
            <a:r>
              <a:rPr lang="ko-KR" altLang="en-US" sz="1200">
                <a:latin typeface="Consolas" panose="020b0609020204030204" pitchFamily="49" charset="0"/>
              </a:rPr>
              <a:t>목</a:t>
            </a:r>
            <a:r>
              <a:rPr lang="en-US" altLang="ko-KR" sz="1200">
                <a:latin typeface="Consolas" panose="020b0609020204030204" pitchFamily="49" charset="0"/>
              </a:rPr>
              <a:t>':3,'</a:t>
            </a:r>
            <a:r>
              <a:rPr lang="ko-KR" altLang="en-US" sz="1200">
                <a:latin typeface="Consolas" panose="020b0609020204030204" pitchFamily="49" charset="0"/>
              </a:rPr>
              <a:t>금</a:t>
            </a:r>
            <a:r>
              <a:rPr lang="en-US" altLang="ko-KR" sz="1200">
                <a:latin typeface="Consolas" panose="020b0609020204030204" pitchFamily="49" charset="0"/>
              </a:rPr>
              <a:t>':4}</a:t>
            </a:r>
          </a:p>
          <a:p>
            <a:r>
              <a:rPr lang="en-US" altLang="ko-KR" sz="1200">
                <a:latin typeface="Consolas" panose="020b0609020204030204" pitchFamily="49" charset="0"/>
              </a:rPr>
              <a:t>newSeries_data = pd.Series(dict_data)</a:t>
            </a:r>
          </a:p>
          <a:p>
            <a:r>
              <a:rPr lang="en-US" altLang="ko-KR" sz="1200">
                <a:latin typeface="Consolas" panose="020b0609020204030204" pitchFamily="49" charset="0"/>
              </a:rPr>
              <a:t>newSeries_data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ADD19-F1CA-4154-A9C2-59F28BD89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822" y="2825201"/>
            <a:ext cx="932578" cy="675075"/>
          </a:xfrm>
          <a:prstGeom prst="rect">
            <a:avLst/>
          </a:prstGeom>
          <a:ln w="38100">
            <a:solidFill>
              <a:srgbClr val="FFE0D6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F93B65-53F8-4FB5-BC7A-837DE970D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642" y="4187292"/>
            <a:ext cx="5668166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0258"/>
      </p:ext>
    </p:extLst>
  </p:cSld>
  <p:clrMapOvr>
    <a:masterClrMapping/>
  </p:clrMapOvr>
  <p:transition/>
  <p:timing/>
</p:sld>
</file>

<file path=ppt/slides/slide1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.index</a:t>
            </a:r>
            <a:endParaRPr lang="en-US" altLang="ko-KR" sz="2400"/>
          </a:p>
          <a:p>
            <a:pPr lvl="1"/>
            <a:r>
              <a:rPr lang="ko-KR" altLang="en-US" sz="2400"/>
              <a:t>만들어진 시리즈에서 인덱스만을 출력</a:t>
            </a:r>
            <a:endParaRPr lang="en-US" altLang="ko-KR" sz="2400"/>
          </a:p>
          <a:p>
            <a:pPr marL="457200" lvl="1" indent="0">
              <a:buNone/>
            </a:pPr>
            <a:endParaRPr lang="en-US" altLang="ko-KR" sz="24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.values</a:t>
            </a:r>
            <a:endParaRPr lang="en-US" altLang="ko-KR" sz="2400"/>
          </a:p>
          <a:p>
            <a:pPr lvl="1"/>
            <a:r>
              <a:rPr lang="ko-KR" altLang="en-US" sz="2400"/>
              <a:t>만들어진 시리즈 데이터에서 값들만을 출력</a:t>
            </a:r>
            <a:endParaRPr lang="en-US" altLang="ko-KR" sz="2400"/>
          </a:p>
          <a:p>
            <a:pPr lvl="1"/>
            <a:endParaRPr lang="en-US" altLang="ko-KR" sz="24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endParaRPr lang="en-US" altLang="ko-KR" sz="24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C5984D-CA6D-443F-8C11-437F40053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378" y="2745871"/>
            <a:ext cx="5639587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1CA246-BF38-4A16-B229-50EB4B58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680" y="4653461"/>
            <a:ext cx="5658640" cy="562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773238-5915-4218-A98A-8CA84B7AB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838" y="621018"/>
            <a:ext cx="1457390" cy="1182947"/>
          </a:xfrm>
          <a:prstGeom prst="rect">
            <a:avLst/>
          </a:prstGeom>
          <a:ln w="28575">
            <a:solidFill>
              <a:srgbClr val="FFE0D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5B1D9E-91E6-4AB7-951E-800FE16A0120}"/>
              </a:ext>
            </a:extLst>
          </p:cNvPr>
          <p:cNvSpPr txBox="1"/>
          <p:nvPr/>
        </p:nvSpPr>
        <p:spPr>
          <a:xfrm>
            <a:off x="636163" y="1216986"/>
            <a:ext cx="159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i="1">
                <a:solidFill>
                  <a:srgbClr val="00B050"/>
                </a:solidFill>
              </a:rPr>
              <a:t>누가 </a:t>
            </a:r>
            <a:r>
              <a:rPr lang="en-US" altLang="ko-KR" sz="1400" i="1">
                <a:solidFill>
                  <a:srgbClr val="00B050"/>
                </a:solidFill>
              </a:rPr>
              <a:t>index</a:t>
            </a:r>
            <a:r>
              <a:rPr lang="ko-KR" altLang="en-US" sz="1400" i="1">
                <a:solidFill>
                  <a:srgbClr val="00B050"/>
                </a:solidFill>
              </a:rPr>
              <a:t>이고</a:t>
            </a:r>
            <a:endParaRPr lang="en-US" altLang="ko-KR" sz="1400" i="1">
              <a:solidFill>
                <a:srgbClr val="00B050"/>
              </a:solidFill>
            </a:endParaRPr>
          </a:p>
          <a:p>
            <a:r>
              <a:rPr lang="ko-KR" altLang="en-US" sz="1400" i="1">
                <a:solidFill>
                  <a:srgbClr val="00B050"/>
                </a:solidFill>
              </a:rPr>
              <a:t>누가 </a:t>
            </a:r>
            <a:r>
              <a:rPr lang="en-US" altLang="ko-KR" sz="1400" i="1">
                <a:solidFill>
                  <a:srgbClr val="00B050"/>
                </a:solidFill>
              </a:rPr>
              <a:t>values</a:t>
            </a:r>
            <a:r>
              <a:rPr lang="ko-KR" altLang="en-US" sz="1400" i="1">
                <a:solidFill>
                  <a:srgbClr val="00B050"/>
                </a:solidFill>
              </a:rPr>
              <a:t>인지</a:t>
            </a:r>
            <a:r>
              <a:rPr lang="en-US" altLang="ko-KR" sz="1400" i="1">
                <a:solidFill>
                  <a:srgbClr val="00B050"/>
                </a:solidFill>
              </a:rPr>
              <a:t>…</a:t>
            </a:r>
            <a:endParaRPr lang="ko-KR" altLang="en-US" sz="1400" i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54793"/>
      </p:ext>
    </p:extLst>
  </p:cSld>
  <p:clrMapOvr>
    <a:masterClrMapping/>
  </p:clrMapOvr>
  <p:transition/>
  <p:timing/>
</p:sld>
</file>

<file path=ppt/slides/slide1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시리즈의 연산 </a:t>
            </a:r>
            <a:endParaRPr lang="en-US" altLang="ko-KR" sz="2400"/>
          </a:p>
          <a:p>
            <a:pPr lvl="1"/>
            <a:r>
              <a:rPr lang="ko-KR" altLang="en-US" sz="1800"/>
              <a:t>두 시리즈의 인덱스가 동일한 경우에는 그냥 연산하면 됨</a:t>
            </a:r>
            <a:endParaRPr lang="en-US" altLang="ko-KR" sz="1800"/>
          </a:p>
          <a:p>
            <a:pPr lvl="1"/>
            <a:r>
              <a:rPr lang="ko-KR" altLang="en-US" sz="1800"/>
              <a:t>두 시리즈의 인덱스가 다를 때는 주의가 필요함</a:t>
            </a:r>
            <a:endParaRPr lang="en-US" altLang="ko-KR" sz="1800"/>
          </a:p>
          <a:p>
            <a:pPr lvl="1"/>
            <a:endParaRPr lang="en-US" altLang="ko-KR" sz="1600"/>
          </a:p>
          <a:p>
            <a:pPr lvl="1"/>
            <a:r>
              <a:rPr lang="ko-KR" altLang="en-US" sz="1800">
                <a:solidFill>
                  <a:srgbClr val="FF33CC"/>
                </a:solidFill>
              </a:rPr>
              <a:t>인덱스별로 </a:t>
            </a:r>
            <a:r>
              <a:rPr lang="ko-KR" altLang="en-US" sz="1800"/>
              <a:t>저장된 값들의 합을 구함</a:t>
            </a:r>
            <a:endParaRPr lang="en-US" altLang="ko-KR" sz="1800"/>
          </a:p>
          <a:p>
            <a:pPr lvl="1"/>
            <a:r>
              <a:rPr lang="en-US" altLang="ko-KR" sz="1800"/>
              <a:t>x</a:t>
            </a:r>
            <a:r>
              <a:rPr lang="ko-KR" altLang="en-US" sz="1800"/>
              <a:t>와 </a:t>
            </a:r>
            <a:r>
              <a:rPr lang="en-US" altLang="ko-KR" sz="1800"/>
              <a:t>y</a:t>
            </a:r>
            <a:r>
              <a:rPr lang="ko-KR" altLang="en-US" sz="1800"/>
              <a:t>에 공통된 인덱스가 존재해야 더할 수 있으므로</a:t>
            </a:r>
            <a:br>
              <a:rPr lang="en-US" altLang="ko-KR" sz="1800"/>
            </a:br>
            <a:r>
              <a:rPr lang="ko-KR" altLang="en-US" sz="1800"/>
              <a:t>＇목＇</a:t>
            </a:r>
            <a:r>
              <a:rPr lang="en-US" altLang="ko-KR" sz="1800"/>
              <a:t>, '</a:t>
            </a:r>
            <a:r>
              <a:rPr lang="ko-KR" altLang="en-US" sz="1800"/>
              <a:t>금</a:t>
            </a:r>
            <a:r>
              <a:rPr lang="en-US" altLang="ko-KR" sz="1800"/>
              <a:t>’ </a:t>
            </a:r>
            <a:r>
              <a:rPr lang="ko-KR" altLang="en-US" sz="1800"/>
              <a:t>은  </a:t>
            </a:r>
            <a:r>
              <a:rPr lang="en-US" altLang="ko-KR" sz="1800"/>
              <a:t>NaN</a:t>
            </a:r>
            <a:r>
              <a:rPr lang="ko-KR" altLang="en-US" sz="1800"/>
              <a:t>으로 표시</a:t>
            </a:r>
            <a:endParaRPr lang="en-US" altLang="ko-KR" sz="20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B9C563-FEA6-4A15-BA6F-A3853DD3D6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3718" b="18788"/>
          <a:stretch>
            <a:fillRect/>
          </a:stretch>
        </p:blipFill>
        <p:spPr>
          <a:xfrm>
            <a:off x="648152" y="4085771"/>
            <a:ext cx="954938" cy="21381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901620-CFC8-4174-BA26-7058B81B29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1212"/>
          <a:stretch>
            <a:fillRect/>
          </a:stretch>
        </p:blipFill>
        <p:spPr>
          <a:xfrm>
            <a:off x="1642971" y="4012722"/>
            <a:ext cx="5595031" cy="741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89466B-BCEE-4AB4-B3F3-8A370D529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111" y="4771184"/>
            <a:ext cx="1846989" cy="1931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51D694-7F73-43AA-96D9-0530281BAB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165" r="78951"/>
          <a:stretch>
            <a:fillRect/>
          </a:stretch>
        </p:blipFill>
        <p:spPr>
          <a:xfrm>
            <a:off x="1642971" y="4771184"/>
            <a:ext cx="1527850" cy="1459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D00C4-E445-44EE-B5F5-C53E8609C667}"/>
              </a:ext>
            </a:extLst>
          </p:cNvPr>
          <p:cNvSpPr txBox="1"/>
          <p:nvPr/>
        </p:nvSpPr>
        <p:spPr>
          <a:xfrm>
            <a:off x="5796298" y="4905229"/>
            <a:ext cx="332463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>
                <a:latin typeface="Consolas" panose="020b0609020204030204" pitchFamily="49" charset="0"/>
              </a:rPr>
              <a:t>a = pd.Series([5,15,25])</a:t>
            </a:r>
          </a:p>
          <a:p>
            <a:r>
              <a:rPr lang="en-US" altLang="ko-KR" sz="1200">
                <a:latin typeface="Consolas" panose="020b0609020204030204" pitchFamily="49" charset="0"/>
              </a:rPr>
              <a:t>b = pd.Series([1,2,3])</a:t>
            </a:r>
          </a:p>
          <a:p>
            <a:r>
              <a:rPr lang="en-US" altLang="ko-KR" sz="1200">
                <a:latin typeface="Consolas" panose="020b0609020204030204" pitchFamily="49" charset="0"/>
              </a:rPr>
              <a:t>c = pd.Series([100,100,100,100,100])</a:t>
            </a:r>
          </a:p>
          <a:p>
            <a:endParaRPr lang="en-US" altLang="ko-KR" sz="1200">
              <a:latin typeface="Consolas" panose="020b0609020204030204" pitchFamily="49" charset="0"/>
            </a:endParaRPr>
          </a:p>
          <a:p>
            <a:r>
              <a:rPr lang="en-US" altLang="ko-KR" sz="1200">
                <a:latin typeface="Consolas" panose="020b0609020204030204" pitchFamily="49" charset="0"/>
              </a:rPr>
              <a:t>a+b</a:t>
            </a:r>
          </a:p>
          <a:p>
            <a:endParaRPr lang="en-US" altLang="ko-KR" sz="1200">
              <a:latin typeface="Consolas" panose="020b0609020204030204" pitchFamily="49" charset="0"/>
            </a:endParaRPr>
          </a:p>
          <a:p>
            <a:r>
              <a:rPr lang="en-US" altLang="ko-KR" sz="1200">
                <a:latin typeface="Consolas" panose="020b0609020204030204" pitchFamily="49" charset="0"/>
              </a:rPr>
              <a:t>a+c</a:t>
            </a:r>
            <a:endParaRPr lang="ko-KR" altLang="en-US" sz="12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63311"/>
      </p:ext>
    </p:extLst>
  </p:cSld>
  <p:clrMapOvr>
    <a:masterClrMapping/>
  </p:clrMapOvr>
  <p:transition/>
  <p:timing/>
</p:sld>
</file>

<file path=ppt/slides/slide1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unique()</a:t>
            </a:r>
            <a:endParaRPr lang="en-US" altLang="ko-KR" sz="2400"/>
          </a:p>
          <a:p>
            <a:pPr lvl="1"/>
            <a:r>
              <a:rPr lang="ko-KR" altLang="en-US" sz="2400"/>
              <a:t>시리즈로부터 유일한 값들만을 반환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667660-66B6-4788-B5F8-BEA684505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680" y="2769621"/>
            <a:ext cx="5658640" cy="1019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7708C9-E801-47C9-B3C7-9346ED3A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680" y="4384179"/>
            <a:ext cx="5668166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9779"/>
      </p:ext>
    </p:extLst>
  </p:cSld>
  <p:clrMapOvr>
    <a:masterClrMapping/>
  </p:clrMapOvr>
  <p:transition/>
  <p:timing/>
</p:sld>
</file>

<file path=ppt/slides/slide1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 </a:t>
            </a:r>
            <a:r>
              <a:rPr lang="ko-KR" altLang="en-US" sz="240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형식 데이터에서 인덱스 번호는 일반 배열에서의</a:t>
            </a:r>
            <a:br>
              <a:rPr lang="en-US" altLang="ko-KR" sz="2400">
                <a:latin typeface="Tahoma" pitchFamily="34" charset="0"/>
                <a:ea typeface="Adobe Fan Heiti Std B" pitchFamily="34" charset="-128"/>
                <a:cs typeface="Tahoma" pitchFamily="34" charset="0"/>
              </a:rPr>
            </a:br>
            <a:r>
              <a:rPr lang="ko-KR" altLang="en-US" sz="240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인덱스와 다름</a:t>
            </a:r>
            <a:endParaRPr lang="en-US" altLang="ko-KR" sz="240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DC4137-AC15-4283-9752-B710B5BAB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680" y="4812729"/>
            <a:ext cx="5677692" cy="1076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593AB0-9C57-46FF-AD04-32CE4AC942F0}"/>
              </a:ext>
            </a:extLst>
          </p:cNvPr>
          <p:cNvSpPr txBox="1"/>
          <p:nvPr/>
        </p:nvSpPr>
        <p:spPr>
          <a:xfrm>
            <a:off x="1010208" y="1320090"/>
            <a:ext cx="4200422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/>
              <a:t>a = pd.Series(['민서','동현','수빈'], index=[3,4,1])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68F6EFE-7B98-4720-9DDF-7B3B92695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787270"/>
              </p:ext>
            </p:extLst>
          </p:nvPr>
        </p:nvGraphicFramePr>
        <p:xfrm>
          <a:off x="6489351" y="1158508"/>
          <a:ext cx="1436914" cy="111252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323583938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813917008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471679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동현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822696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11075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1AE463F-D938-4CD0-BD2B-F45115DFA08F}"/>
              </a:ext>
            </a:extLst>
          </p:cNvPr>
          <p:cNvSpPr txBox="1"/>
          <p:nvPr/>
        </p:nvSpPr>
        <p:spPr>
          <a:xfrm>
            <a:off x="1010208" y="2261950"/>
            <a:ext cx="4200422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/>
              <a:t>b=a[1:2]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64127-1FC5-4F02-9F0D-28026494D934}"/>
              </a:ext>
            </a:extLst>
          </p:cNvPr>
          <p:cNvSpPr txBox="1"/>
          <p:nvPr/>
        </p:nvSpPr>
        <p:spPr>
          <a:xfrm>
            <a:off x="2987612" y="2329505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i="1"/>
              <a:t>일반 배열의 인덱스 형식으로 동작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ABC392A-2A78-470B-985C-34A06921C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207045"/>
              </p:ext>
            </p:extLst>
          </p:nvPr>
        </p:nvGraphicFramePr>
        <p:xfrm>
          <a:off x="6489351" y="2566679"/>
          <a:ext cx="1436914" cy="370840"/>
        </p:xfrm>
        <a:graphic>
          <a:graphicData uri="http://schemas.openxmlformats.org/drawingml/2006/table">
            <a:tbl>
              <a:tblPr firstCol="1">
                <a:tableStyleId>{7DF18680-E054-41AD-8BC1-D1AEF772440D}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656956783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828640493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/>
                        <a:t>동현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88024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F1E8A05-6A6F-4B50-8C48-3B4C86EC117E}"/>
              </a:ext>
            </a:extLst>
          </p:cNvPr>
          <p:cNvSpPr txBox="1"/>
          <p:nvPr/>
        </p:nvSpPr>
        <p:spPr>
          <a:xfrm>
            <a:off x="1010208" y="2991247"/>
            <a:ext cx="4200422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/>
              <a:t>a[1]</a:t>
            </a: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AB523-0F3C-4A6B-B172-34FE59E0F2C9}"/>
              </a:ext>
            </a:extLst>
          </p:cNvPr>
          <p:cNvSpPr txBox="1"/>
          <p:nvPr/>
        </p:nvSpPr>
        <p:spPr>
          <a:xfrm>
            <a:off x="2987612" y="2978796"/>
            <a:ext cx="2698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i="1"/>
              <a:t>'</a:t>
            </a:r>
            <a:r>
              <a:rPr lang="ko-KR" altLang="en-US" sz="1400" i="1"/>
              <a:t>수빈</a:t>
            </a:r>
            <a:r>
              <a:rPr lang="en-US" altLang="ko-KR" sz="1400" i="1"/>
              <a:t>’  </a:t>
            </a:r>
            <a:r>
              <a:rPr lang="ko-KR" altLang="en-US" sz="1400" i="1"/>
              <a:t>출력함</a:t>
            </a:r>
            <a:endParaRPr lang="en-US" altLang="ko-KR" sz="1400" i="1"/>
          </a:p>
          <a:p>
            <a:r>
              <a:rPr lang="ko-KR" altLang="en-US" sz="1400" i="1"/>
              <a:t>이때의 </a:t>
            </a:r>
            <a:r>
              <a:rPr lang="en-US" altLang="ko-KR" sz="1400" i="1"/>
              <a:t>1 </a:t>
            </a:r>
            <a:r>
              <a:rPr lang="ko-KR" altLang="en-US" sz="1400" i="1"/>
              <a:t>은   </a:t>
            </a:r>
            <a:r>
              <a:rPr lang="en-US" altLang="ko-KR" sz="1400" i="1"/>
              <a:t>pandas</a:t>
            </a:r>
            <a:r>
              <a:rPr lang="ko-KR" altLang="en-US" sz="1400" i="1"/>
              <a:t>의 </a:t>
            </a:r>
            <a:r>
              <a:rPr lang="en-US" altLang="ko-KR" sz="1400" i="1"/>
              <a:t>index</a:t>
            </a:r>
            <a:r>
              <a:rPr lang="ko-KR" altLang="en-US" sz="1400" i="1"/>
              <a:t> 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0DCEA3-F0B6-4DBC-A5A4-C68BAA9D9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142527"/>
              </p:ext>
            </p:extLst>
          </p:nvPr>
        </p:nvGraphicFramePr>
        <p:xfrm>
          <a:off x="3743276" y="3472690"/>
          <a:ext cx="718457" cy="30480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857767291"/>
                    </a:ext>
                  </a:extLst>
                </a:gridCol>
              </a:tblGrid>
              <a:tr h="246407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526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978112"/>
      </p:ext>
    </p:extLst>
  </p:cSld>
  <p:clrMapOvr>
    <a:masterClrMapping/>
  </p:clrMapOvr>
  <p:transition/>
  <p:timing/>
</p:sld>
</file>

<file path=ppt/slides/slide1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46521D-407F-4E69-901B-15678F862D32}"/>
              </a:ext>
            </a:extLst>
          </p:cNvPr>
          <p:cNvSpPr/>
          <p:nvPr/>
        </p:nvSpPr>
        <p:spPr>
          <a:xfrm>
            <a:off x="1214703" y="1548066"/>
            <a:ext cx="1676549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</a:t>
            </a:r>
            <a:endParaRPr lang="ko-KR" altLang="en-US" sz="4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EE6632-37A5-4BBD-B6EE-B1E0773D89B1}"/>
              </a:ext>
            </a:extLst>
          </p:cNvPr>
          <p:cNvSpPr/>
          <p:nvPr/>
        </p:nvSpPr>
        <p:spPr>
          <a:xfrm>
            <a:off x="5830959" y="1488104"/>
            <a:ext cx="290656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</a:t>
            </a:r>
            <a:endParaRPr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26421611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8D990-4E68-3E71-449A-714E04F7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계산기 프로그램 기반 구축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D82AA-EED8-99A7-CB56-7A62E4B003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사칙 연산 기능 구현</a:t>
            </a:r>
            <a:endParaRPr lang="en-US" altLang="ko-KR"/>
          </a:p>
          <a:p>
            <a:pPr lvl="1"/>
            <a:r>
              <a:rPr lang="ko-KR" altLang="en-US"/>
              <a:t>더하기</a:t>
            </a:r>
            <a:endParaRPr lang="en-US" altLang="ko-KR"/>
          </a:p>
          <a:p>
            <a:pPr lvl="2"/>
            <a:r>
              <a:rPr lang="en-US" altLang="ko-KR"/>
              <a:t>a </a:t>
            </a:r>
            <a:r>
              <a:rPr lang="ko-KR" altLang="en-US"/>
              <a:t>그릇의 </a:t>
            </a:r>
            <a:r>
              <a:rPr lang="en-US" altLang="ko-KR"/>
              <a:t>100</a:t>
            </a:r>
            <a:r>
              <a:rPr lang="ko-KR" altLang="en-US"/>
              <a:t>과 </a:t>
            </a:r>
            <a:r>
              <a:rPr lang="en-US" altLang="ko-KR"/>
              <a:t>b </a:t>
            </a:r>
            <a:r>
              <a:rPr lang="ko-KR" altLang="en-US"/>
              <a:t>그릇의 </a:t>
            </a:r>
            <a:r>
              <a:rPr lang="en-US" altLang="ko-KR"/>
              <a:t>50</a:t>
            </a:r>
            <a:r>
              <a:rPr lang="ko-KR" altLang="en-US"/>
              <a:t>을 합쳐 새로운 </a:t>
            </a:r>
            <a:r>
              <a:rPr lang="en-US" altLang="ko-KR"/>
              <a:t>result </a:t>
            </a:r>
            <a:r>
              <a:rPr lang="ko-KR" altLang="en-US"/>
              <a:t>그릇에 들어간 상태가 됨</a:t>
            </a:r>
            <a:endParaRPr lang="en-US" altLang="ko-KR"/>
          </a:p>
          <a:p>
            <a:pPr lvl="2"/>
            <a:r>
              <a:rPr lang="ko-KR" altLang="en-US"/>
              <a:t>변수는 </a:t>
            </a:r>
            <a:r>
              <a:rPr lang="en-US" altLang="ko-KR"/>
              <a:t>result</a:t>
            </a:r>
            <a:r>
              <a:rPr lang="ko-KR" altLang="en-US"/>
              <a:t>에 값이 들어가더라도 </a:t>
            </a:r>
            <a:r>
              <a:rPr lang="en-US" altLang="ko-KR"/>
              <a:t>a, b</a:t>
            </a:r>
            <a:r>
              <a:rPr lang="ko-KR" altLang="en-US"/>
              <a:t>의 변수값이 그대로 남음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F058F9-7E3E-9F77-F641-73D01D5F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72" y="3272262"/>
            <a:ext cx="2493818" cy="28002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559E9D-1F89-0D3A-2440-078F895F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26" t="54147" r="32854" b="12353"/>
          <a:stretch>
            <a:fillRect/>
          </a:stretch>
        </p:blipFill>
        <p:spPr>
          <a:xfrm>
            <a:off x="5779947" y="5476545"/>
            <a:ext cx="1215136" cy="1030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417D4-D851-40BA-9FBC-5622EBF0F796}"/>
              </a:ext>
            </a:extLst>
          </p:cNvPr>
          <p:cNvSpPr txBox="1"/>
          <p:nvPr/>
        </p:nvSpPr>
        <p:spPr>
          <a:xfrm>
            <a:off x="1573696" y="2436287"/>
            <a:ext cx="2246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result = a + b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85E7D6-D860-43C3-ABB9-429D821F9184}"/>
              </a:ext>
            </a:extLst>
          </p:cNvPr>
          <p:cNvSpPr/>
          <p:nvPr/>
        </p:nvSpPr>
        <p:spPr>
          <a:xfrm>
            <a:off x="5143280" y="2618881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오른쪽 영역을  읽고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 (a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는 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100, b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는 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50)</a:t>
            </a:r>
          </a:p>
          <a:p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계산하고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 (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더하기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</a:p>
          <a:p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어쨌든 처리 다 한 결과를  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( 150 )</a:t>
            </a:r>
          </a:p>
          <a:p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왼쪽  영역에  기록한다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  (150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을 왼쪽으로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sz="1600">
              <a:solidFill>
                <a:schemeClr val="bg1">
                  <a:lumMod val="6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133BDA-F29B-427D-840A-D379912C83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647" b="27348"/>
          <a:stretch>
            <a:fillRect/>
          </a:stretch>
        </p:blipFill>
        <p:spPr>
          <a:xfrm>
            <a:off x="7089037" y="4077370"/>
            <a:ext cx="924684" cy="5265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6E299-AA69-4706-9083-63BF978011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88" t="61519" r="43770" b="26185"/>
          <a:stretch>
            <a:fillRect/>
          </a:stretch>
        </p:blipFill>
        <p:spPr>
          <a:xfrm>
            <a:off x="7429280" y="4970953"/>
            <a:ext cx="378138" cy="3781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44D99E-3E61-4A1A-B67B-1FD50573C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814" y="4949158"/>
            <a:ext cx="706909" cy="6003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6F0FDB-2B83-4B32-AA1F-10A66276D1A4}"/>
              </a:ext>
            </a:extLst>
          </p:cNvPr>
          <p:cNvSpPr txBox="1"/>
          <p:nvPr/>
        </p:nvSpPr>
        <p:spPr>
          <a:xfrm>
            <a:off x="5875879" y="4579262"/>
            <a:ext cx="2246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result = a + b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9570A3A1-A217-4B59-913A-EABA48D4358A}"/>
              </a:ext>
            </a:extLst>
          </p:cNvPr>
          <p:cNvSpPr/>
          <p:nvPr/>
        </p:nvSpPr>
        <p:spPr>
          <a:xfrm>
            <a:off x="6560885" y="5249329"/>
            <a:ext cx="868396" cy="277538"/>
          </a:xfrm>
          <a:custGeom>
            <a:gdLst>
              <a:gd name="connsiteX0" fmla="*/ 931817 w 931817"/>
              <a:gd name="connsiteY0" fmla="*/ 34835 h 473509"/>
              <a:gd name="connsiteX1" fmla="*/ 539931 w 931817"/>
              <a:gd name="connsiteY1" fmla="*/ 444138 h 473509"/>
              <a:gd name="connsiteX2" fmla="*/ 174171 w 931817"/>
              <a:gd name="connsiteY2" fmla="*/ 391886 h 473509"/>
              <a:gd name="connsiteX3" fmla="*/ 0 w 931817"/>
              <a:gd name="connsiteY3" fmla="*/ 0 h 473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817" h="473508">
                <a:moveTo>
                  <a:pt x="931817" y="34835"/>
                </a:moveTo>
                <a:cubicBezTo>
                  <a:pt x="799011" y="209732"/>
                  <a:pt x="666205" y="384629"/>
                  <a:pt x="539931" y="444138"/>
                </a:cubicBezTo>
                <a:cubicBezTo>
                  <a:pt x="413657" y="503647"/>
                  <a:pt x="264159" y="465909"/>
                  <a:pt x="174171" y="391886"/>
                </a:cubicBezTo>
                <a:cubicBezTo>
                  <a:pt x="84182" y="317863"/>
                  <a:pt x="42091" y="158931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50391"/>
      </p:ext>
    </p:extLst>
  </p:cSld>
  <p:clrMapOvr>
    <a:masterClrMapping/>
  </p:clrMapOvr>
  <p:transition/>
  <p:timing/>
</p:sld>
</file>

<file path=ppt/slides/slide1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데이터프레임</a:t>
            </a: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(DataFrame)</a:t>
            </a:r>
          </a:p>
          <a:p>
            <a:pPr lvl="2"/>
            <a:r>
              <a:rPr lang="en-US" altLang="ko-KR" sz="2000"/>
              <a:t>2</a:t>
            </a:r>
            <a:r>
              <a:rPr lang="ko-KR" altLang="en-US" sz="2000"/>
              <a:t>차원 배열</a:t>
            </a:r>
            <a:endParaRPr lang="en-US" altLang="ko-KR" sz="2000"/>
          </a:p>
          <a:p>
            <a:pPr lvl="2"/>
            <a:r>
              <a:rPr lang="ko-KR" altLang="en-US" sz="2000"/>
              <a:t>행과 열로 구성</a:t>
            </a:r>
            <a:endParaRPr lang="en-US" altLang="ko-KR" sz="2000"/>
          </a:p>
          <a:p>
            <a:pPr lvl="2"/>
            <a:r>
              <a:rPr lang="ko-KR" altLang="en-US" sz="2000"/>
              <a:t>다양한 데이터 형식을 배열로 사용할 수 있음</a:t>
            </a:r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CCB238-4A05-4B41-9C92-1D4EDFC2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2856" y="141473"/>
            <a:ext cx="3587931" cy="173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2DFE5-51E1-4C24-B664-AEB3A4FC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50" y="3273882"/>
            <a:ext cx="5199017" cy="32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202"/>
      </p:ext>
    </p:extLst>
  </p:cSld>
  <p:clrMapOvr>
    <a:masterClrMapping/>
  </p:clrMapOvr>
  <p:transition/>
  <p:timing/>
</p:sld>
</file>

<file path=ppt/slides/slide1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ko-KR" altLang="en-US" sz="2400"/>
              <a:t>딕셔너리로 만들기 </a:t>
            </a:r>
            <a:r>
              <a:rPr lang="en-US" altLang="ko-KR" sz="2400"/>
              <a:t>(.DataFrame())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C210D-DB0C-490E-9498-DC91182AB8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48"/>
          <a:stretch>
            <a:fillRect/>
          </a:stretch>
        </p:blipFill>
        <p:spPr>
          <a:xfrm>
            <a:off x="2066027" y="2425322"/>
            <a:ext cx="5011946" cy="2518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261EDC-A385-401D-BE50-24DE2E65AA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470"/>
          <a:stretch>
            <a:fillRect/>
          </a:stretch>
        </p:blipFill>
        <p:spPr>
          <a:xfrm>
            <a:off x="2066027" y="5084470"/>
            <a:ext cx="5367132" cy="1467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3CA4-E9A4-4AF7-A341-B5A92BDBA657}"/>
              </a:ext>
            </a:extLst>
          </p:cNvPr>
          <p:cNvSpPr txBox="1"/>
          <p:nvPr/>
        </p:nvSpPr>
        <p:spPr>
          <a:xfrm>
            <a:off x="6358723" y="3435732"/>
            <a:ext cx="2531278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/>
              <a:t>newdf</a:t>
            </a:r>
            <a:r>
              <a:rPr lang="ko-KR" altLang="en-US" sz="1400"/>
              <a:t> </a:t>
            </a:r>
            <a:r>
              <a:rPr lang="en-US" altLang="ko-KR" sz="1400"/>
              <a:t>=</a:t>
            </a:r>
            <a:r>
              <a:rPr lang="ko-KR" altLang="en-US" sz="1400"/>
              <a:t> </a:t>
            </a:r>
            <a:r>
              <a:rPr lang="en-US" altLang="ko-KR" sz="1400"/>
              <a:t>pd.DataFrame(data)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72D77D-7315-4CD9-9A57-8CD1CEC5F0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699" t="42751" r="72074" b="39153"/>
          <a:stretch>
            <a:fillRect/>
          </a:stretch>
        </p:blipFill>
        <p:spPr>
          <a:xfrm>
            <a:off x="7350352" y="3809617"/>
            <a:ext cx="1444172" cy="1240971"/>
          </a:xfrm>
          <a:prstGeom prst="rect">
            <a:avLst/>
          </a:prstGeom>
          <a:ln w="28575">
            <a:solidFill>
              <a:srgbClr val="FFE0D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616C04-6F65-4D65-979A-A03D894EE0E2}"/>
              </a:ext>
            </a:extLst>
          </p:cNvPr>
          <p:cNvSpPr txBox="1"/>
          <p:nvPr/>
        </p:nvSpPr>
        <p:spPr>
          <a:xfrm>
            <a:off x="4617556" y="5002614"/>
            <a:ext cx="2531278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/>
              <a:t>x.index </a:t>
            </a:r>
            <a:endParaRPr lang="ko-KR" altLang="en-US" sz="1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58CC8B-0153-4E33-9593-522CB956BE97}"/>
              </a:ext>
            </a:extLst>
          </p:cNvPr>
          <p:cNvSpPr/>
          <p:nvPr/>
        </p:nvSpPr>
        <p:spPr>
          <a:xfrm>
            <a:off x="4572000" y="5458355"/>
            <a:ext cx="275973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RangeIndex(start=0, stop=4, step=1)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5150916"/>
      </p:ext>
    </p:extLst>
  </p:cSld>
  <p:clrMapOvr>
    <a:masterClrMapping/>
  </p:clrMapOvr>
  <p:transition/>
  <p:timing/>
</p:sld>
</file>

<file path=ppt/slides/slide1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2938916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en-US" altLang="ko-KR" sz="2400"/>
              <a:t>cvs </a:t>
            </a:r>
            <a:r>
              <a:rPr lang="ko-KR" altLang="en-US" sz="2400"/>
              <a:t>파일 불러오기  </a:t>
            </a:r>
            <a:r>
              <a:rPr lang="en-US" altLang="ko-KR" sz="2400"/>
              <a:t>(.read_csv())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DDB07-7AE4-452D-A13C-AF5BA4B3A225}"/>
              </a:ext>
            </a:extLst>
          </p:cNvPr>
          <p:cNvSpPr txBox="1"/>
          <p:nvPr/>
        </p:nvSpPr>
        <p:spPr>
          <a:xfrm>
            <a:off x="1373066" y="2586647"/>
            <a:ext cx="4149619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/>
              <a:t>newdf</a:t>
            </a:r>
            <a:r>
              <a:rPr lang="ko-KR" altLang="en-US" sz="1400"/>
              <a:t> </a:t>
            </a:r>
            <a:r>
              <a:rPr lang="en-US" altLang="ko-KR" sz="1400"/>
              <a:t>=</a:t>
            </a:r>
            <a:r>
              <a:rPr lang="ko-KR" altLang="en-US" sz="1400"/>
              <a:t> </a:t>
            </a:r>
            <a:r>
              <a:rPr lang="en-US" altLang="ko-KR" sz="1400"/>
              <a:t>pd.read_csv(‘xxxxxxx.csv’)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52B2CF-F862-42F7-85E0-2374EF5C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685680"/>
            <a:ext cx="1843433" cy="1558049"/>
          </a:xfrm>
          <a:prstGeom prst="rect">
            <a:avLst/>
          </a:prstGeom>
          <a:ln w="38100">
            <a:solidFill>
              <a:srgbClr val="FFE0D6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CB8BB0-5D86-4EBB-A95D-B271E7290602}"/>
              </a:ext>
            </a:extLst>
          </p:cNvPr>
          <p:cNvSpPr txBox="1"/>
          <p:nvPr/>
        </p:nvSpPr>
        <p:spPr>
          <a:xfrm>
            <a:off x="1373065" y="3223105"/>
            <a:ext cx="4149619" cy="37388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/>
              <a:t>newdf</a:t>
            </a:r>
            <a:r>
              <a:rPr lang="ko-KR" altLang="en-US" sz="1400"/>
              <a:t> </a:t>
            </a:r>
            <a:r>
              <a:rPr lang="en-US" altLang="ko-KR" sz="1400"/>
              <a:t>=</a:t>
            </a:r>
            <a:r>
              <a:rPr lang="ko-KR" altLang="en-US" sz="1400"/>
              <a:t> </a:t>
            </a:r>
            <a:r>
              <a:rPr lang="en-US" altLang="ko-KR" sz="1400"/>
              <a:t>pd.read_csv(‘xxxxxxx.csv’, index_col=0 )</a:t>
            </a:r>
            <a:endParaRPr lang="ko-KR" altLang="en-US" sz="14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04F0C29-51CE-43B5-8554-0B7ECE329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382" y="4666745"/>
            <a:ext cx="1563706" cy="1799021"/>
          </a:xfrm>
          <a:prstGeom prst="rect">
            <a:avLst/>
          </a:prstGeom>
          <a:ln w="38100">
            <a:solidFill>
              <a:schemeClr val="accent6">
                <a:lumMod val="50000"/>
                <a:lumOff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54920-0C21-43A0-B81F-BB1F667216E6}"/>
              </a:ext>
            </a:extLst>
          </p:cNvPr>
          <p:cNvSpPr txBox="1"/>
          <p:nvPr/>
        </p:nvSpPr>
        <p:spPr>
          <a:xfrm>
            <a:off x="1373065" y="3873946"/>
            <a:ext cx="5107564" cy="3738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lnSpc>
                <a:spcPct val="150000"/>
              </a:lnSpc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newdf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pd.read_csv(‘xxxxxxx.csv’, index_col=‘name’ )</a:t>
            </a:r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CAAB14-B0B1-4CF2-A529-B2CD07B411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009" t="65185" r="45054" b="13968"/>
          <a:stretch>
            <a:fillRect/>
          </a:stretch>
        </p:blipFill>
        <p:spPr>
          <a:xfrm>
            <a:off x="5522684" y="4656777"/>
            <a:ext cx="1625602" cy="184048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295215770"/>
      </p:ext>
    </p:extLst>
  </p:cSld>
  <p:clrMapOvr>
    <a:masterClrMapping/>
  </p:clrMapOvr>
  <p:transition/>
  <p:timing/>
</p:sld>
</file>

<file path=ppt/slides/slide1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8C69E3-9434-4C9D-8965-A759BBB2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9" y="3028603"/>
            <a:ext cx="3970622" cy="1740009"/>
          </a:xfrm>
          <a:prstGeom prst="rect">
            <a:avLst/>
          </a:prstGeom>
        </p:spPr>
      </p:pic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81D9CA3B-3119-4997-9E31-096520A0AE82}"/>
              </a:ext>
            </a:extLst>
          </p:cNvPr>
          <p:cNvSpPr txBox="1"/>
          <p:nvPr/>
        </p:nvSpPr>
        <p:spPr>
          <a:xfrm>
            <a:off x="185738" y="1357313"/>
            <a:ext cx="8782050" cy="2938916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cvs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파일로 </a:t>
            </a: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914400" lvl="2" indent="-457200">
              <a:buFont typeface="Wingdings" panose="05000000000000000000" pitchFamily="2" charset="2"/>
              <a:buChar char="§"/>
            </a:pPr>
            <a:r>
              <a:rPr lang="en-US" altLang="ko-KR" sz="2000"/>
              <a:t>CSV </a:t>
            </a:r>
            <a:r>
              <a:rPr lang="ko-KR" altLang="en-US" sz="2000"/>
              <a:t>파일이 데이터프레임이 될 수 있도록 </a:t>
            </a:r>
            <a:endParaRPr lang="en-US" altLang="ko-KR" sz="2000"/>
          </a:p>
          <a:p>
            <a:pPr marL="914400" lvl="2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각 행이 같은 구조로 되어 있고</a:t>
            </a:r>
            <a:r>
              <a:rPr lang="en-US" altLang="ko-KR" sz="2000"/>
              <a:t>, </a:t>
            </a:r>
          </a:p>
          <a:p>
            <a:pPr marL="914400" lvl="2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각 열은 동일한 자료형을 가진 시리즈로 되어 있어야 한다</a:t>
            </a:r>
            <a:r>
              <a:rPr lang="en-US" altLang="ko-KR" sz="2000"/>
              <a:t>. </a:t>
            </a:r>
            <a:endParaRPr lang="en-US" altLang="ko-KR" sz="18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257C8-4F6A-4885-A6B6-AC17AF87718D}"/>
              </a:ext>
            </a:extLst>
          </p:cNvPr>
          <p:cNvSpPr txBox="1"/>
          <p:nvPr/>
        </p:nvSpPr>
        <p:spPr>
          <a:xfrm>
            <a:off x="313509" y="4445202"/>
            <a:ext cx="3918857" cy="523220"/>
          </a:xfrm>
          <a:prstGeom prst="rect">
            <a:avLst/>
          </a:prstGeom>
          <a:solidFill>
            <a:srgbClr val="DEEAF6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첫 번째 열을 각 행의 인덱스로 사용하기 위해</a:t>
            </a:r>
            <a:endParaRPr lang="en-US" altLang="ko-KR" sz="1400"/>
          </a:p>
          <a:p>
            <a:r>
              <a:rPr lang="en-US" altLang="ko-KR" sz="1400"/>
              <a:t>1</a:t>
            </a:r>
            <a:r>
              <a:rPr lang="ko-KR" altLang="en-US" sz="1400"/>
              <a:t>열 </a:t>
            </a:r>
            <a:r>
              <a:rPr lang="en-US" altLang="ko-KR" sz="1400"/>
              <a:t>1</a:t>
            </a:r>
            <a:r>
              <a:rPr lang="ko-KR" altLang="en-US" sz="1400"/>
              <a:t>행을 비워둠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C0A01C-C755-4694-B2E6-7E70C498D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92" y="4797798"/>
            <a:ext cx="4743450" cy="371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D154A2-118D-49CD-88EB-2B2DB7B06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292" y="5117395"/>
            <a:ext cx="5146766" cy="165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8302"/>
      </p:ext>
    </p:extLst>
  </p:cSld>
  <p:clrMapOvr>
    <a:masterClrMapping/>
  </p:clrMapOvr>
  <p:transition/>
  <p:timing/>
</p:sld>
</file>

<file path=ppt/slides/slide1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2938916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en-US" altLang="ko-KR" sz="2400"/>
              <a:t>Series </a:t>
            </a:r>
            <a:r>
              <a:rPr lang="ko-KR" altLang="en-US" sz="2400"/>
              <a:t>여러 개를 합해서 만들기 </a:t>
            </a:r>
            <a:r>
              <a:rPr lang="en-US" altLang="ko-KR" sz="2400"/>
              <a:t>(.concat())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93B8DE-17DB-4ADD-9F39-4CA66BEC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67" y="2491730"/>
            <a:ext cx="4917133" cy="3735811"/>
          </a:xfrm>
          <a:prstGeom prst="rect">
            <a:avLst/>
          </a:prstGeom>
          <a:ln w="38100">
            <a:solidFill>
              <a:srgbClr val="FFE0D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F3AFA6-96B3-4BFA-BBF6-546BBF6A025F}"/>
              </a:ext>
            </a:extLst>
          </p:cNvPr>
          <p:cNvSpPr txBox="1"/>
          <p:nvPr/>
        </p:nvSpPr>
        <p:spPr>
          <a:xfrm>
            <a:off x="4319466" y="4296229"/>
            <a:ext cx="4432648" cy="777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/>
              <a:t># columns</a:t>
            </a:r>
            <a:r>
              <a:rPr lang="ko-KR" altLang="en-US" sz="1400"/>
              <a:t> 값 변경하기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/>
              <a:t>phonedata.columns = ['Brand','Color']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CDF72C-3340-47F9-B413-09E516D1B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673" y="0"/>
            <a:ext cx="2769327" cy="174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1127"/>
      </p:ext>
    </p:extLst>
  </p:cSld>
  <p:clrMapOvr>
    <a:masterClrMapping/>
  </p:clrMapOvr>
  <p:transition/>
  <p:timing/>
</p:sld>
</file>

<file path=ppt/slides/slide1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6CDBB8-519E-4CE0-8C75-9E9DF4CD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3429000"/>
            <a:ext cx="8490857" cy="21662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3F1289-A9E1-407D-B188-596B91F4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71" y="2505075"/>
            <a:ext cx="6838950" cy="923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9084AC-C3A8-4324-9E40-29D885F3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43" y="3979001"/>
            <a:ext cx="3708385" cy="22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99798"/>
      </p:ext>
    </p:extLst>
  </p:cSld>
  <p:clrMapOvr>
    <a:masterClrMapping/>
  </p:clrMapOvr>
  <p:transition/>
  <p:timing/>
</p:sld>
</file>

<file path=ppt/slides/slide1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/>
              <a:t>출력하기</a:t>
            </a:r>
            <a:endParaRPr lang="en-US" altLang="ko-KR" sz="2000"/>
          </a:p>
          <a:p>
            <a:pPr lvl="1"/>
            <a:r>
              <a:rPr lang="en-US" altLang="ko-KR" sz="1600"/>
              <a:t>iloc() </a:t>
            </a:r>
            <a:r>
              <a:rPr lang="ko-KR" altLang="en-US" sz="1600"/>
              <a:t>메소드를 사용하여 특정한 행이나 위치의 내용들을 지정하여 출력</a:t>
            </a:r>
            <a:endParaRPr lang="en-US" altLang="ko-KR" sz="16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r>
              <a:rPr lang="en-US" altLang="ko-KR" sz="1600"/>
              <a:t>1</a:t>
            </a:r>
            <a:r>
              <a:rPr lang="ko-KR" altLang="en-US" sz="1600"/>
              <a:t>번 행의 값들을 출력</a:t>
            </a:r>
            <a:endParaRPr lang="en-US" altLang="ko-KR" sz="16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r>
              <a:rPr lang="ko-KR" altLang="en-US" sz="1600"/>
              <a:t>모든 행의 마지막 데이터만을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61D901-046D-4CBC-9595-B4FDB96F2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160" y="1863176"/>
            <a:ext cx="4894069" cy="16859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52EEE5-AD5A-4883-8D60-2569D4A93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160" y="4040777"/>
            <a:ext cx="5182500" cy="921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834EBC-ED4E-469C-BF85-A308E11D8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872" y="5347787"/>
            <a:ext cx="5103075" cy="1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7024"/>
      </p:ext>
    </p:extLst>
  </p:cSld>
  <p:clrMapOvr>
    <a:masterClrMapping/>
  </p:clrMapOvr>
  <p:transition/>
  <p:timing/>
</p:sld>
</file>

<file path=ppt/slides/slide1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600" b="1"/>
              <a:t>출력하기</a:t>
            </a:r>
            <a:endParaRPr lang="en-US" altLang="ko-KR" sz="2600" b="1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b="1"/>
              <a:t>head()</a:t>
            </a:r>
          </a:p>
          <a:p>
            <a:pPr lvl="2"/>
            <a:r>
              <a:rPr lang="ko-KR" altLang="en-US" sz="1600"/>
              <a:t>첫 행부터 입력한 수만큼의 행이 출력됨</a:t>
            </a:r>
            <a:endParaRPr lang="en-US" altLang="ko-KR" sz="1600"/>
          </a:p>
          <a:p>
            <a:pPr lvl="2"/>
            <a:r>
              <a:rPr lang="ko-KR" altLang="en-US" sz="1600"/>
              <a:t>입력하지 않으면 첫 </a:t>
            </a:r>
            <a:r>
              <a:rPr lang="en-US" altLang="ko-KR" sz="1600"/>
              <a:t>5</a:t>
            </a:r>
            <a:r>
              <a:rPr lang="ko-KR" altLang="en-US" sz="1600"/>
              <a:t>줄의 행을 출력</a:t>
            </a:r>
            <a:endParaRPr lang="en-US" altLang="ko-KR" sz="16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marL="457200" lvl="1" indent="0">
              <a:buNone/>
            </a:pP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b="1"/>
              <a:t>tail()</a:t>
            </a:r>
          </a:p>
          <a:p>
            <a:endParaRPr lang="ko-KR" altLang="en-US" sz="20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75FB23-0DF3-41DC-B255-0F802F57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17" y="2717019"/>
            <a:ext cx="4880597" cy="1697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7EE55E-700D-449A-AD2C-69243FE04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917" y="5241979"/>
            <a:ext cx="5141854" cy="13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94986"/>
      </p:ext>
    </p:extLst>
  </p:cSld>
  <p:clrMapOvr>
    <a:masterClrMapping/>
  </p:clrMapOvr>
  <p:transition/>
  <p:timing/>
</p:sld>
</file>

<file path=ppt/slides/slide1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600" b="1"/>
              <a:t>출력하기</a:t>
            </a:r>
            <a:endParaRPr lang="en-US" altLang="ko-KR" sz="2600" b="1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b="1"/>
              <a:t>특정 항목만 선택하여 저장하거나 출력</a:t>
            </a:r>
            <a:endParaRPr lang="en-US" altLang="ko-KR" sz="2200" b="1"/>
          </a:p>
          <a:p>
            <a:pPr lvl="2"/>
            <a:r>
              <a:rPr lang="en-US" altLang="ko-KR" sz="2000"/>
              <a:t>Boolean </a:t>
            </a:r>
            <a:r>
              <a:rPr lang="ko-KR" altLang="en-US" sz="2000"/>
              <a:t>값을 이용하여 </a:t>
            </a:r>
            <a:r>
              <a:rPr lang="en-US" altLang="ko-KR" sz="2000"/>
              <a:t>True</a:t>
            </a:r>
            <a:r>
              <a:rPr lang="ko-KR" altLang="en-US" sz="2000"/>
              <a:t>인 것은 선택하고 </a:t>
            </a:r>
            <a:r>
              <a:rPr lang="en-US" altLang="ko-KR" sz="2000"/>
              <a:t>False</a:t>
            </a:r>
            <a:r>
              <a:rPr lang="ko-KR" altLang="en-US" sz="2000"/>
              <a:t>인</a:t>
            </a:r>
            <a:br>
              <a:rPr lang="en-US" altLang="ko-KR" sz="2000"/>
            </a:br>
            <a:r>
              <a:rPr lang="ko-KR" altLang="en-US" sz="2000"/>
              <a:t>것은 선택하지 않도록 설정</a:t>
            </a:r>
            <a:endParaRPr lang="en-US" altLang="ko-KR" sz="16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b="1"/>
              <a:t>수학적인 메소드를 이용하여 계산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457FB-E0B5-43DD-9C26-8BA705D9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851" y="2810481"/>
            <a:ext cx="5706271" cy="1028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C01EFF-D4E0-4E23-A417-A385E4F93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851" y="3839325"/>
            <a:ext cx="5668166" cy="962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3A8943-7052-4680-B293-B8F8FD3C1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851" y="5730875"/>
            <a:ext cx="565864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11647"/>
      </p:ext>
    </p:extLst>
  </p:cSld>
  <p:clrMapOvr>
    <a:masterClrMapping/>
  </p:clrMapOvr>
  <p:transition/>
  <p:timing/>
</p:sld>
</file>

<file path=ppt/slides/slide1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Pandas</a:t>
            </a:r>
            <a:r>
              <a:rPr lang="ko-KR" altLang="en-US" sz="4000" b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의 데이터형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600" b="1"/>
              <a:t>Pandas</a:t>
            </a:r>
            <a:r>
              <a:rPr lang="ko-KR" altLang="en-US" sz="2600" b="1"/>
              <a:t>의 데이터형</a:t>
            </a:r>
            <a:endParaRPr lang="en-US" altLang="ko-KR" sz="2400"/>
          </a:p>
          <a:p>
            <a:pPr lvl="1"/>
            <a:r>
              <a:rPr lang="en-US" altLang="ko-KR" sz="2400"/>
              <a:t>Objects: </a:t>
            </a:r>
            <a:r>
              <a:rPr lang="ko-KR" altLang="en-US" sz="2400"/>
              <a:t>문자 또는</a:t>
            </a:r>
            <a:br>
              <a:rPr lang="en-US" altLang="ko-KR" sz="2400"/>
            </a:br>
            <a:r>
              <a:rPr lang="ko-KR" altLang="en-US" sz="2400"/>
              <a:t>문자열형</a:t>
            </a:r>
          </a:p>
          <a:p>
            <a:pPr lvl="1"/>
            <a:r>
              <a:rPr lang="en-US" altLang="ko-KR" sz="2400"/>
              <a:t>Int64: </a:t>
            </a:r>
            <a:r>
              <a:rPr lang="ko-KR" altLang="en-US" sz="2400"/>
              <a:t>정수형</a:t>
            </a:r>
          </a:p>
          <a:p>
            <a:pPr lvl="1"/>
            <a:r>
              <a:rPr lang="en-US" altLang="ko-KR" sz="2400"/>
              <a:t>Float64: </a:t>
            </a:r>
            <a:r>
              <a:rPr lang="ko-KR" altLang="en-US" sz="2400"/>
              <a:t>실수형</a:t>
            </a:r>
            <a:endParaRPr lang="en-US" altLang="ko-KR" sz="2400"/>
          </a:p>
          <a:p>
            <a:pPr lvl="1"/>
            <a:endParaRPr lang="en-US" altLang="ko-KR" sz="2400"/>
          </a:p>
          <a:p>
            <a:pPr lvl="1"/>
            <a:endParaRPr lang="en-US" altLang="ko-KR" sz="2400"/>
          </a:p>
          <a:p>
            <a:pPr lvl="1"/>
            <a:endParaRPr lang="en-US" altLang="ko-KR" sz="20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b="1"/>
              <a:t>Pandas</a:t>
            </a:r>
            <a:r>
              <a:rPr lang="ko-KR" altLang="en-US" sz="2200" b="1"/>
              <a:t> 데이터의 형변환</a:t>
            </a:r>
            <a:endParaRPr lang="en-US" altLang="ko-KR" sz="2000"/>
          </a:p>
          <a:p>
            <a:pPr lvl="1"/>
            <a:r>
              <a:rPr lang="en-US" altLang="ko-KR" sz="2400" err="1"/>
              <a:t>astype() </a:t>
            </a:r>
            <a:r>
              <a:rPr lang="ko-KR" altLang="en-US" sz="2400"/>
              <a:t>메소드 사용</a:t>
            </a:r>
            <a:endParaRPr lang="ko-KR" altLang="en-US" sz="2600" b="1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F4CC9C-C860-47FD-A39C-F1213DC02F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125"/>
          <a:stretch>
            <a:fillRect/>
          </a:stretch>
        </p:blipFill>
        <p:spPr>
          <a:xfrm>
            <a:off x="4433864" y="1337714"/>
            <a:ext cx="3806081" cy="24823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6EF079-22C0-4208-BD72-653506F232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125"/>
          <a:stretch>
            <a:fillRect/>
          </a:stretch>
        </p:blipFill>
        <p:spPr>
          <a:xfrm>
            <a:off x="4415629" y="4735512"/>
            <a:ext cx="3787846" cy="19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9304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481CC-3FF7-4697-61E6-30B03947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계산기 프로그램 기반 구축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71C8B-FF0E-F9DC-D1D0-2086285452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3293364" cy="5669959"/>
          </a:xfrm>
        </p:spPr>
        <p:txBody>
          <a:bodyPr/>
          <a:lstStyle/>
          <a:p>
            <a:r>
              <a:rPr lang="ko-KR" altLang="en-US"/>
              <a:t>더한 결과 출력</a:t>
            </a:r>
            <a:endParaRPr lang="en-US" altLang="ko-KR"/>
          </a:p>
          <a:p>
            <a:pPr lvl="2"/>
            <a:r>
              <a:rPr lang="en-US" altLang="ko-KR"/>
              <a:t>result </a:t>
            </a:r>
            <a:r>
              <a:rPr lang="ko-KR" altLang="en-US"/>
              <a:t>그릇의 내용만 출력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3CBA29-678D-61FD-A30D-711484C5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158"/>
          <a:stretch>
            <a:fillRect/>
          </a:stretch>
        </p:blipFill>
        <p:spPr>
          <a:xfrm>
            <a:off x="1196625" y="1853825"/>
            <a:ext cx="2768706" cy="2724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AAC682-F106-45C1-88C6-0D913BD6034F}"/>
              </a:ext>
            </a:extLst>
          </p:cNvPr>
          <p:cNvSpPr txBox="1"/>
          <p:nvPr/>
        </p:nvSpPr>
        <p:spPr>
          <a:xfrm>
            <a:off x="5247075" y="2438890"/>
            <a:ext cx="3698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print( )</a:t>
            </a:r>
            <a:r>
              <a:rPr lang="ko-KR" altLang="en-US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함수 사용</a:t>
            </a:r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    print</a:t>
            </a:r>
            <a:r>
              <a:rPr lang="ko-KR" altLang="en-US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를 해라</a:t>
            </a:r>
            <a:r>
              <a:rPr lang="en-US" altLang="ko-KR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!  ( ) </a:t>
            </a:r>
            <a:r>
              <a:rPr lang="ko-KR" altLang="en-US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안에 것을</a:t>
            </a:r>
            <a:r>
              <a:rPr lang="en-US" altLang="ko-KR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함수이름</a:t>
            </a:r>
            <a:r>
              <a:rPr lang="en-US" altLang="ko-KR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( )</a:t>
            </a:r>
          </a:p>
          <a:p>
            <a:r>
              <a:rPr lang="ko-KR" altLang="en-US" sz="1600">
                <a:latin typeface="휴먼편지체" panose="02030504000101010101" pitchFamily="18" charset="-127"/>
                <a:ea typeface="휴먼편지체" panose="02030504000101010101" pitchFamily="18" charset="-127"/>
              </a:rPr>
              <a:t>특정한 기능을 수행하도록 미리 만들어놓은 것</a:t>
            </a:r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4AF95-4E54-4DBA-9F24-7DD1FCE88E92}"/>
              </a:ext>
            </a:extLst>
          </p:cNvPr>
          <p:cNvSpPr txBox="1"/>
          <p:nvPr/>
        </p:nvSpPr>
        <p:spPr>
          <a:xfrm>
            <a:off x="5456452" y="1794087"/>
            <a:ext cx="2154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result </a:t>
            </a:r>
            <a:r>
              <a:rPr lang="en-US" altLang="ko-KR" sz="2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C3F19-B06E-4B0A-A82B-F524E99F2072}"/>
              </a:ext>
            </a:extLst>
          </p:cNvPr>
          <p:cNvSpPr txBox="1"/>
          <p:nvPr/>
        </p:nvSpPr>
        <p:spPr>
          <a:xfrm>
            <a:off x="5562110" y="4149080"/>
            <a:ext cx="211750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rgbClr val="344F8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 ‘result’ )    </a:t>
            </a:r>
          </a:p>
          <a:p>
            <a:endParaRPr lang="en-US" altLang="ko-KR" b="1">
              <a:solidFill>
                <a:srgbClr val="344F8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>
                <a:solidFill>
                  <a:srgbClr val="344F8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print( 123 )</a:t>
            </a:r>
          </a:p>
          <a:p>
            <a:endParaRPr lang="en-US" altLang="ko-KR" b="1">
              <a:solidFill>
                <a:srgbClr val="344F8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>
                <a:solidFill>
                  <a:srgbClr val="344F8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 a + b )</a:t>
            </a:r>
            <a:r>
              <a:rPr lang="en-US" altLang="ko-KR" sz="1200" b="1">
                <a:solidFill>
                  <a:srgbClr val="344F8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>
              <a:solidFill>
                <a:srgbClr val="344F8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>
              <a:solidFill>
                <a:srgbClr val="344F8C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257446"/>
      </p:ext>
    </p:extLst>
  </p:cSld>
  <p:clrMapOvr>
    <a:masterClrMapping/>
  </p:clrMapOvr>
  <p:transition/>
  <p:timing/>
</p:sld>
</file>

<file path=ppt/slides/slide1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38" y="6088284"/>
            <a:ext cx="1413769" cy="488496"/>
          </a:xfrm>
          <a:prstGeom prst="rect">
            <a:avLst/>
          </a:prstGeom>
        </p:spPr>
      </p:pic>
      <p:sp>
        <p:nvSpPr>
          <p:cNvPr id="16" name="제목 7"/>
          <p:cNvSpPr txBox="1"/>
          <p:nvPr/>
        </p:nvSpPr>
        <p:spPr>
          <a:xfrm>
            <a:off x="2833021" y="3398947"/>
            <a:ext cx="3476480" cy="6340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ko-KR" sz="4400" b="1" i="0" u="none" strike="noStrike" kern="1200" cap="none" spc="0" normalizeH="0" baseline="0" noProof="0">
                <a:solidFill>
                  <a:schemeClr val="bg1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Thank you</a:t>
            </a:r>
            <a:endParaRPr kumimoji="0" lang="ko-KR" altLang="en-US" sz="4400" b="1" i="0" u="none" strike="noStrike" kern="1200" cap="none" spc="0" normalizeH="0" baseline="0" noProof="0">
              <a:solidFill>
                <a:schemeClr val="bg1"/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</p:spTree>
  </p:cSld>
  <p:clrMapOvr>
    <a:masterClrMapping/>
  </p:clrMapOvr>
  <p:transition/>
  <p:timing/>
</p:sld>
</file>

<file path=ppt/slides/slide1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D8F68-1A3A-4316-8D78-F247B2FE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데이터를 설명하는 인덱스와 컬럼스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33D13-8236-4C8D-A387-BF32E3407E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69875" lvl="1"/>
            <a:r>
              <a:rPr lang="ko-KR" altLang="en-US"/>
              <a:t>데이터 프레임에서는 다음과 같이 인덱스</a:t>
            </a:r>
            <a:r>
              <a:rPr lang="en-US" altLang="ko-KR"/>
              <a:t>index</a:t>
            </a:r>
            <a:r>
              <a:rPr lang="ko-KR" altLang="en-US"/>
              <a:t>와 컬럼스</a:t>
            </a:r>
            <a:r>
              <a:rPr lang="en-US" altLang="ko-KR"/>
              <a:t>columns </a:t>
            </a:r>
            <a:r>
              <a:rPr lang="ko-KR" altLang="en-US"/>
              <a:t>객체를 정의하여 사용한다</a:t>
            </a:r>
            <a:r>
              <a:rPr lang="en-US" altLang="ko-KR"/>
              <a:t>.</a:t>
            </a:r>
          </a:p>
          <a:p>
            <a:pPr marL="269875" lvl="1"/>
            <a:r>
              <a:rPr lang="ko-KR" altLang="en-US"/>
              <a:t>인덱스는 행들의 레이블이고 </a:t>
            </a:r>
            <a:r>
              <a:rPr lang="en-US" altLang="ko-KR"/>
              <a:t>columns</a:t>
            </a:r>
            <a:r>
              <a:rPr lang="ko-KR" altLang="en-US"/>
              <a:t>는 열들의 레이블이 저장된 객체이다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94B7BCC-BEAA-4D9C-9C57-C1F7C6FA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06" y="2340751"/>
            <a:ext cx="7579547" cy="2492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7A13F6-A221-49BD-A83A-9096E0B09FC0}"/>
              </a:ext>
            </a:extLst>
          </p:cNvPr>
          <p:cNvSpPr txBox="1"/>
          <p:nvPr/>
        </p:nvSpPr>
        <p:spPr>
          <a:xfrm>
            <a:off x="3648892" y="18477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rgbClr val="0070C0"/>
                </a:solidFill>
              </a:rPr>
              <a:t>columns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015351-8A03-483C-98BB-7014F65B2C6F}"/>
              </a:ext>
            </a:extLst>
          </p:cNvPr>
          <p:cNvSpPr txBox="1"/>
          <p:nvPr/>
        </p:nvSpPr>
        <p:spPr>
          <a:xfrm>
            <a:off x="134599" y="25864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rgbClr val="C00000"/>
                </a:solidFill>
              </a:rPr>
              <a:t>index</a:t>
            </a:r>
            <a:endParaRPr lang="ko-KR" altLang="en-US" b="1">
              <a:solidFill>
                <a:srgbClr val="C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4C7C8D-FB4C-4E47-AF46-72272D6B3060}"/>
              </a:ext>
            </a:extLst>
          </p:cNvPr>
          <p:cNvSpPr/>
          <p:nvPr/>
        </p:nvSpPr>
        <p:spPr>
          <a:xfrm>
            <a:off x="818606" y="2586444"/>
            <a:ext cx="438519" cy="24925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77423B-069E-43D3-8639-884904036B7C}"/>
              </a:ext>
            </a:extLst>
          </p:cNvPr>
          <p:cNvSpPr/>
          <p:nvPr/>
        </p:nvSpPr>
        <p:spPr>
          <a:xfrm>
            <a:off x="1135999" y="2225823"/>
            <a:ext cx="7262153" cy="36933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67816"/>
      </p:ext>
    </p:extLst>
  </p:cSld>
  <p:clrMapOvr>
    <a:masterClrMapping/>
  </p:clrMapOvr>
  <p:transition/>
  <p:timing/>
</p:sld>
</file>

<file path=ppt/slides/slide1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A3B7883-FE71-4FB7-8D5F-E10BE490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확인하기 예제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C01F10-5CE3-41FE-86FB-547DE74260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915758"/>
          </a:xfrm>
        </p:spPr>
        <p:txBody>
          <a:bodyPr/>
          <a:lstStyle/>
          <a:p>
            <a:r>
              <a:rPr lang="ko-KR" altLang="en-US"/>
              <a:t>준비파일 </a:t>
            </a:r>
            <a:r>
              <a:rPr lang="en-US" altLang="ko-KR"/>
              <a:t>: weather.csv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B3CCD7-F8B4-4AA9-91A3-B42DF07BC3ED}"/>
              </a:ext>
            </a:extLst>
          </p:cNvPr>
          <p:cNvSpPr/>
          <p:nvPr/>
        </p:nvSpPr>
        <p:spPr>
          <a:xfrm>
            <a:off x="447431" y="1451354"/>
            <a:ext cx="3010761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/>
              <a:t>df = pd.read_csv('weather.csv')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75A20B-142F-4ED0-B0AB-DD3E63DE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1" y="2099433"/>
            <a:ext cx="7551563" cy="29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1974"/>
      </p:ext>
    </p:extLst>
  </p:cSld>
  <p:clrMapOvr>
    <a:masterClrMapping/>
  </p:clrMapOvr>
  <p:transition/>
  <p:timing/>
</p:sld>
</file>

<file path=ppt/slides/slide1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E3F41-C179-46A7-9ABB-AC0CA9F8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확인하기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2BF4C-3E41-493C-80DC-1D618F0374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데이터의 </a:t>
            </a:r>
            <a:r>
              <a:rPr lang="en-US" altLang="ko-KR"/>
              <a:t>(</a:t>
            </a:r>
            <a:r>
              <a:rPr lang="ko-KR" altLang="en-US"/>
              <a:t>행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) </a:t>
            </a:r>
            <a:r>
              <a:rPr lang="ko-KR" altLang="en-US"/>
              <a:t>크기 확인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전체 구조 출력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요약 통계량 확인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복습</a:t>
            </a:r>
            <a:endParaRPr lang="en-US" altLang="ko-KR"/>
          </a:p>
          <a:p>
            <a:pPr lvl="1"/>
            <a:r>
              <a:rPr lang="ko-KR" altLang="en-US"/>
              <a:t>상위 </a:t>
            </a:r>
            <a:r>
              <a:rPr lang="en-US" altLang="ko-KR"/>
              <a:t>N </a:t>
            </a:r>
            <a:r>
              <a:rPr lang="ko-KR" altLang="en-US"/>
              <a:t>행 살펴보기</a:t>
            </a:r>
            <a:endParaRPr lang="en-US" altLang="ko-KR"/>
          </a:p>
          <a:p>
            <a:pPr lvl="1"/>
            <a:r>
              <a:rPr lang="ko-KR" altLang="en-US"/>
              <a:t>하위 </a:t>
            </a:r>
            <a:r>
              <a:rPr lang="en-US" altLang="ko-KR"/>
              <a:t>N </a:t>
            </a:r>
            <a:r>
              <a:rPr lang="ko-KR" altLang="en-US"/>
              <a:t>행 살펴보기</a:t>
            </a:r>
            <a:endParaRPr lang="en-US" altLang="ko-KR"/>
          </a:p>
          <a:p>
            <a:pPr lvl="1"/>
            <a:r>
              <a:rPr lang="ko-KR" altLang="en-US"/>
              <a:t>인덱스 출력</a:t>
            </a:r>
            <a:endParaRPr lang="en-US" altLang="ko-KR"/>
          </a:p>
          <a:p>
            <a:pPr lvl="1"/>
            <a:r>
              <a:rPr lang="ko-KR" altLang="en-US"/>
              <a:t>컬럼 출력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2E0EB0-B99E-4280-9680-760F8037DAF9}"/>
              </a:ext>
            </a:extLst>
          </p:cNvPr>
          <p:cNvSpPr/>
          <p:nvPr/>
        </p:nvSpPr>
        <p:spPr>
          <a:xfrm>
            <a:off x="3956050" y="859172"/>
            <a:ext cx="953018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df.shape</a:t>
            </a:r>
            <a:endParaRPr lang="ko-KR" altLang="en-US" sz="16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5E1AF3-2666-4AD1-B6CE-1D9D61AC942A}"/>
              </a:ext>
            </a:extLst>
          </p:cNvPr>
          <p:cNvSpPr/>
          <p:nvPr/>
        </p:nvSpPr>
        <p:spPr>
          <a:xfrm>
            <a:off x="2423341" y="1677777"/>
            <a:ext cx="888898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df.info()</a:t>
            </a:r>
            <a:endParaRPr lang="ko-KR" altLang="en-US" sz="16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9D0400-7AD3-4D24-8724-BB7F21E9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80" y="859172"/>
            <a:ext cx="2407422" cy="1857902"/>
          </a:xfrm>
          <a:prstGeom prst="rect">
            <a:avLst/>
          </a:prstGeom>
          <a:ln w="38100">
            <a:solidFill>
              <a:srgbClr val="FFE0D6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8E0BFA-F315-4415-A902-442FAADB138F}"/>
              </a:ext>
            </a:extLst>
          </p:cNvPr>
          <p:cNvSpPr/>
          <p:nvPr/>
        </p:nvSpPr>
        <p:spPr>
          <a:xfrm>
            <a:off x="6077275" y="2307307"/>
            <a:ext cx="2270173" cy="1169551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데이터 개수 </a:t>
            </a:r>
            <a:r>
              <a:rPr lang="en-US" altLang="ko-KR" sz="1400"/>
              <a:t>n=366</a:t>
            </a:r>
          </a:p>
          <a:p>
            <a:r>
              <a:rPr lang="ko-KR" altLang="en-US" sz="1400"/>
              <a:t>행 인덱싱 번호 </a:t>
            </a:r>
            <a:r>
              <a:rPr lang="en-US" altLang="ko-KR" sz="1400"/>
              <a:t>0 ~ 365</a:t>
            </a:r>
          </a:p>
          <a:p>
            <a:r>
              <a:rPr lang="ko-KR" altLang="en-US" sz="1400"/>
              <a:t>데이터 형식</a:t>
            </a:r>
            <a:r>
              <a:rPr lang="en-US" altLang="ko-KR" sz="1400"/>
              <a:t>…</a:t>
            </a:r>
          </a:p>
          <a:p>
            <a:r>
              <a:rPr lang="ko-KR" altLang="en-US" sz="1400"/>
              <a:t>결측치 개수를 알 수 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 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714E0B-56C3-4E3D-AE68-96CEE172954F}"/>
              </a:ext>
            </a:extLst>
          </p:cNvPr>
          <p:cNvSpPr/>
          <p:nvPr/>
        </p:nvSpPr>
        <p:spPr>
          <a:xfrm>
            <a:off x="2622277" y="2570837"/>
            <a:ext cx="1307281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df.describe()</a:t>
            </a:r>
            <a:endParaRPr lang="ko-KR" altLang="en-US" sz="16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513F15-1ED1-4545-B6FD-7D0A1277BE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05" t="39101" r="46313" b="29961"/>
          <a:stretch>
            <a:fillRect/>
          </a:stretch>
        </p:blipFill>
        <p:spPr>
          <a:xfrm>
            <a:off x="5164182" y="3917239"/>
            <a:ext cx="3271858" cy="1778167"/>
          </a:xfrm>
          <a:prstGeom prst="rect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C6C1CF-AAE3-447D-BA5A-A5AA8AE98CE4}"/>
              </a:ext>
            </a:extLst>
          </p:cNvPr>
          <p:cNvSpPr/>
          <p:nvPr/>
        </p:nvSpPr>
        <p:spPr>
          <a:xfrm>
            <a:off x="1752769" y="2936674"/>
            <a:ext cx="364445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특정 컬럼의 평균만 출력   </a:t>
            </a:r>
            <a:r>
              <a:rPr lang="en-US" altLang="ko-KR" sz="1200"/>
              <a:t>df['MaxTemp'].mean() 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95913880"/>
      </p:ext>
    </p:extLst>
  </p:cSld>
  <p:clrMapOvr>
    <a:masterClrMapping/>
  </p:clrMapOvr>
  <p:transition/>
  <p:timing/>
</p:sld>
</file>

<file path=ppt/slides/slide1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E3F41-C179-46A7-9ABB-AC0CA9F8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확인하기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2BF4C-3E41-493C-80DC-1D618F0374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데이터 크기</a:t>
            </a:r>
            <a:r>
              <a:rPr lang="en-US" altLang="ko-KR"/>
              <a:t> </a:t>
            </a:r>
            <a:r>
              <a:rPr lang="ko-KR" altLang="en-US"/>
              <a:t>순 정렬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MaxTemp</a:t>
            </a:r>
            <a:r>
              <a:rPr lang="ko-KR" altLang="en-US"/>
              <a:t> 컬럼의 값의 크기에 따라 오름차순 정렬</a:t>
            </a:r>
            <a:endParaRPr lang="en-US" altLang="ko-KR"/>
          </a:p>
          <a:p>
            <a:pPr marL="357188" lvl="1" indent="0">
              <a:buNone/>
            </a:pPr>
            <a:r>
              <a:rPr lang="en-US" altLang="ko-KR"/>
              <a:t>                                                      </a:t>
            </a:r>
            <a:r>
              <a:rPr lang="ko-KR" altLang="en-US"/>
              <a:t>내림차순  </a:t>
            </a:r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빈도 분석 결과 출력</a:t>
            </a:r>
            <a:endParaRPr lang="en-US" altLang="ko-KR"/>
          </a:p>
          <a:p>
            <a:pPr lvl="2"/>
            <a:r>
              <a:rPr lang="en-US" altLang="ko-KR"/>
              <a:t>bank.csv </a:t>
            </a:r>
            <a:r>
              <a:rPr lang="ko-KR" altLang="en-US"/>
              <a:t>파일  데이터를 읽어와서  </a:t>
            </a:r>
            <a:r>
              <a:rPr lang="en-US" altLang="ko-KR"/>
              <a:t>bank </a:t>
            </a:r>
            <a:r>
              <a:rPr lang="ko-KR" altLang="en-US"/>
              <a:t>데이터 프레임으로 준비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내림차순</a:t>
            </a:r>
            <a:endParaRPr lang="en-US" altLang="ko-KR"/>
          </a:p>
          <a:p>
            <a:pPr lvl="2"/>
            <a:r>
              <a:rPr lang="ko-KR" altLang="en-US"/>
              <a:t>오름차순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column(</a:t>
            </a:r>
            <a:r>
              <a:rPr lang="ko-KR" altLang="en-US"/>
              <a:t>열</a:t>
            </a:r>
            <a:r>
              <a:rPr lang="en-US" altLang="ko-KR"/>
              <a:t>)</a:t>
            </a:r>
            <a:r>
              <a:rPr lang="ko-KR" altLang="en-US"/>
              <a:t>의 고유값 출력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2E0EB0-B99E-4280-9680-760F8037DAF9}"/>
              </a:ext>
            </a:extLst>
          </p:cNvPr>
          <p:cNvSpPr/>
          <p:nvPr/>
        </p:nvSpPr>
        <p:spPr>
          <a:xfrm>
            <a:off x="2998107" y="817342"/>
            <a:ext cx="1550104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df.sort_values()</a:t>
            </a:r>
            <a:endParaRPr lang="ko-KR" altLang="en-US" sz="16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5E1AF3-2666-4AD1-B6CE-1D9D61AC942A}"/>
              </a:ext>
            </a:extLst>
          </p:cNvPr>
          <p:cNvSpPr/>
          <p:nvPr/>
        </p:nvSpPr>
        <p:spPr>
          <a:xfrm>
            <a:off x="5810975" y="1189513"/>
            <a:ext cx="2213876" cy="276999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df.sort_values(by=‘MaxTemp’)</a:t>
            </a:r>
            <a:endParaRPr lang="ko-KR" altLang="en-US" sz="1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714E0B-56C3-4E3D-AE68-96CEE172954F}"/>
              </a:ext>
            </a:extLst>
          </p:cNvPr>
          <p:cNvSpPr/>
          <p:nvPr/>
        </p:nvSpPr>
        <p:spPr>
          <a:xfrm>
            <a:off x="1491990" y="2949530"/>
            <a:ext cx="2494914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bank = ???   </a:t>
            </a:r>
            <a:r>
              <a:rPr lang="ko-KR" altLang="en-US" sz="1600"/>
              <a:t>작성해보자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C6C1CF-AAE3-447D-BA5A-A5AA8AE98CE4}"/>
              </a:ext>
            </a:extLst>
          </p:cNvPr>
          <p:cNvSpPr/>
          <p:nvPr/>
        </p:nvSpPr>
        <p:spPr>
          <a:xfrm>
            <a:off x="1950929" y="3535341"/>
            <a:ext cx="1931554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bank[‘job’].value_counts()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3FBF9-A238-4FD4-A0BF-E29ADADE7CDF}"/>
              </a:ext>
            </a:extLst>
          </p:cNvPr>
          <p:cNvSpPr/>
          <p:nvPr/>
        </p:nvSpPr>
        <p:spPr>
          <a:xfrm>
            <a:off x="5397228" y="1605321"/>
            <a:ext cx="3444982" cy="276999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df.sort_values(by=‘MaxTemp’, ascending=False)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7D1E0-0097-4605-ABD5-7EB56C8ED991}"/>
              </a:ext>
            </a:extLst>
          </p:cNvPr>
          <p:cNvSpPr/>
          <p:nvPr/>
        </p:nvSpPr>
        <p:spPr>
          <a:xfrm>
            <a:off x="1950929" y="3921097"/>
            <a:ext cx="303762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bank['job'].value_counts(ascending=True)</a:t>
            </a:r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02F653-2ABC-49C6-B1F5-D9FB8AD47CFB}"/>
              </a:ext>
            </a:extLst>
          </p:cNvPr>
          <p:cNvSpPr/>
          <p:nvPr/>
        </p:nvSpPr>
        <p:spPr>
          <a:xfrm>
            <a:off x="1491990" y="5059852"/>
            <a:ext cx="1965923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bank['job'].unique()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379048607"/>
      </p:ext>
    </p:extLst>
  </p:cSld>
  <p:clrMapOvr>
    <a:masterClrMapping/>
  </p:clrMapOvr>
  <p:transition/>
  <p:timing/>
</p:sld>
</file>

<file path=ppt/slides/slide1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CC57A82-49E5-406D-80E8-5BAB4415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선택하기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A9D5658-F457-4754-BE4F-B470F1126B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열</a:t>
            </a:r>
            <a:r>
              <a:rPr lang="en-US" altLang="ko-KR"/>
              <a:t>(</a:t>
            </a:r>
            <a:r>
              <a:rPr lang="ko-KR" altLang="en-US"/>
              <a:t>컬럼</a:t>
            </a:r>
            <a:r>
              <a:rPr lang="en-US" altLang="ko-KR"/>
              <a:t>)</a:t>
            </a:r>
            <a:r>
              <a:rPr lang="ko-KR" altLang="en-US"/>
              <a:t> 선택하기</a:t>
            </a:r>
            <a:endParaRPr lang="en-US" altLang="ko-KR"/>
          </a:p>
          <a:p>
            <a:pPr lvl="1"/>
            <a:r>
              <a:rPr lang="ko-KR" altLang="en-US"/>
              <a:t>하나의 열을 선택하면 하나의 </a:t>
            </a:r>
            <a:r>
              <a:rPr lang="en-US" altLang="ko-KR"/>
              <a:t>Series</a:t>
            </a:r>
            <a:r>
              <a:rPr lang="ko-KR" altLang="en-US"/>
              <a:t>를 만든다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column </a:t>
            </a:r>
            <a:r>
              <a:rPr lang="ko-KR" altLang="en-US"/>
              <a:t>이름이 숫자로 시작하지 않고</a:t>
            </a:r>
            <a:r>
              <a:rPr lang="en-US" altLang="ko-KR"/>
              <a:t>,   </a:t>
            </a:r>
            <a:r>
              <a:rPr lang="ko-KR" altLang="en-US"/>
              <a:t>공백이나 특수문자 등 포함하지 않아야</a:t>
            </a:r>
            <a:r>
              <a:rPr lang="en-US" altLang="ko-KR"/>
              <a:t>.</a:t>
            </a:r>
          </a:p>
          <a:p>
            <a:pPr marL="357188" lvl="1" indent="0">
              <a:buNone/>
            </a:pPr>
            <a:r>
              <a:rPr lang="en-US" altLang="ko-KR" sz="2000">
                <a:solidFill>
                  <a:srgbClr val="0070C0"/>
                </a:solidFill>
              </a:rPr>
              <a:t>.loc()</a:t>
            </a:r>
          </a:p>
          <a:p>
            <a:pPr marL="357188" lvl="1" indent="0">
              <a:buNone/>
            </a:pPr>
            <a:endParaRPr lang="en-US" altLang="ko-KR" sz="2000">
              <a:solidFill>
                <a:srgbClr val="0070C0"/>
              </a:solidFill>
            </a:endParaRPr>
          </a:p>
          <a:p>
            <a:pPr marL="357188" lvl="1" indent="0">
              <a:buNone/>
            </a:pPr>
            <a:r>
              <a:rPr lang="en-US" altLang="ko-KR" sz="2000">
                <a:solidFill>
                  <a:srgbClr val="C00000"/>
                </a:solidFill>
              </a:rPr>
              <a:t>.iloc()</a:t>
            </a:r>
          </a:p>
          <a:p>
            <a:pPr marL="357188" lvl="1" indent="0">
              <a:buNone/>
            </a:pPr>
            <a:endParaRPr lang="en-US" altLang="ko-KR" sz="2000">
              <a:solidFill>
                <a:srgbClr val="0070C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22578A-4ACA-4510-B49E-DC865E71C2F0}"/>
              </a:ext>
            </a:extLst>
          </p:cNvPr>
          <p:cNvSpPr/>
          <p:nvPr/>
        </p:nvSpPr>
        <p:spPr>
          <a:xfrm>
            <a:off x="1325027" y="1711626"/>
            <a:ext cx="185691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bank.</a:t>
            </a:r>
            <a:r>
              <a:rPr lang="en-US" altLang="ko-KR"/>
              <a:t>job </a:t>
            </a:r>
            <a:r>
              <a:rPr lang="ko-KR" altLang="en-US"/>
              <a:t>이거나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D0085F-51DF-45F9-BB0D-1E23F9CE4724}"/>
              </a:ext>
            </a:extLst>
          </p:cNvPr>
          <p:cNvSpPr/>
          <p:nvPr/>
        </p:nvSpPr>
        <p:spPr>
          <a:xfrm>
            <a:off x="3181946" y="1693818"/>
            <a:ext cx="134998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bank['job']</a:t>
            </a:r>
            <a:r>
              <a:rPr lang="ko-KR" altLang="en-US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F0A4A-FA7A-4209-9B19-8C3D98AA84B7}"/>
              </a:ext>
            </a:extLst>
          </p:cNvPr>
          <p:cNvSpPr/>
          <p:nvPr/>
        </p:nvSpPr>
        <p:spPr>
          <a:xfrm>
            <a:off x="5713783" y="1693818"/>
            <a:ext cx="242765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bank[ [ 'job’, ‘age’ ] ]</a:t>
            </a:r>
            <a:r>
              <a:rPr lang="ko-KR" altLang="en-US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A60D6E-250B-44DC-A04D-89502D87FD62}"/>
              </a:ext>
            </a:extLst>
          </p:cNvPr>
          <p:cNvSpPr/>
          <p:nvPr/>
        </p:nvSpPr>
        <p:spPr>
          <a:xfrm>
            <a:off x="1325027" y="2654432"/>
            <a:ext cx="2530180" cy="369332"/>
          </a:xfrm>
          <a:prstGeom prst="rect">
            <a:avLst/>
          </a:prstGeom>
          <a:solidFill>
            <a:srgbClr val="DEEAF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bank.loc[ : , ['job’] ]    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77BD41-478C-436B-9DB2-6AA06E6E980C}"/>
              </a:ext>
            </a:extLst>
          </p:cNvPr>
          <p:cNvSpPr/>
          <p:nvPr/>
        </p:nvSpPr>
        <p:spPr>
          <a:xfrm>
            <a:off x="4514514" y="2671459"/>
            <a:ext cx="2530180" cy="369332"/>
          </a:xfrm>
          <a:prstGeom prst="rect">
            <a:avLst/>
          </a:prstGeom>
          <a:solidFill>
            <a:srgbClr val="DEEAF6"/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bank.loc[:,['job', 'age']]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01A4-E3BB-4E06-A310-4B6FAE9F94D9}"/>
              </a:ext>
            </a:extLst>
          </p:cNvPr>
          <p:cNvSpPr/>
          <p:nvPr/>
        </p:nvSpPr>
        <p:spPr>
          <a:xfrm>
            <a:off x="4511017" y="3481813"/>
            <a:ext cx="22897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bank.iloc[ : , [ 1,0 ] ]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CADD1-EC0D-4487-BEEC-98E99B38CE91}"/>
              </a:ext>
            </a:extLst>
          </p:cNvPr>
          <p:cNvSpPr/>
          <p:nvPr/>
        </p:nvSpPr>
        <p:spPr>
          <a:xfrm>
            <a:off x="1325027" y="3469481"/>
            <a:ext cx="216309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bank.iloc[ : , [ 0 ] ]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265960-BB05-46EE-AB07-ACCCE2EE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693" y="2936724"/>
            <a:ext cx="1885468" cy="35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35286"/>
      </p:ext>
    </p:extLst>
  </p:cSld>
  <p:clrMapOvr>
    <a:masterClrMapping/>
  </p:clrMapOvr>
  <p:transition/>
  <p:timing/>
</p:sld>
</file>

<file path=ppt/slides/slide1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CC57A82-49E5-406D-80E8-5BAB4415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선택하기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A9D5658-F457-4754-BE4F-B470F1126B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4773655"/>
          </a:xfrm>
        </p:spPr>
        <p:txBody>
          <a:bodyPr/>
          <a:lstStyle/>
          <a:p>
            <a:r>
              <a:rPr lang="ko-KR" altLang="en-US"/>
              <a:t>행</a:t>
            </a:r>
            <a:r>
              <a:rPr lang="en-US" altLang="ko-KR"/>
              <a:t>(</a:t>
            </a:r>
            <a:r>
              <a:rPr lang="ko-KR" altLang="en-US"/>
              <a:t>로우</a:t>
            </a:r>
            <a:r>
              <a:rPr lang="en-US" altLang="ko-KR"/>
              <a:t>)</a:t>
            </a:r>
            <a:r>
              <a:rPr lang="ko-KR" altLang="en-US"/>
              <a:t> 선택하기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특정 행 범위 선택하기</a:t>
            </a:r>
            <a:endParaRPr lang="en-US" altLang="ko-KR"/>
          </a:p>
          <a:p>
            <a:pPr lvl="1"/>
            <a:endParaRPr lang="en-US" altLang="ko-KR"/>
          </a:p>
          <a:p>
            <a:pPr marL="357188" lvl="1" indent="0">
              <a:buNone/>
            </a:pPr>
            <a:endParaRPr lang="en-US" altLang="ko-KR" sz="2000">
              <a:solidFill>
                <a:srgbClr val="0070C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2FE2E8-F5EB-4E40-880A-898DEA0B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04" y="1936094"/>
            <a:ext cx="6481484" cy="18447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C2B903-4B7E-4FFC-8F00-0AE62F8AC803}"/>
              </a:ext>
            </a:extLst>
          </p:cNvPr>
          <p:cNvSpPr/>
          <p:nvPr/>
        </p:nvSpPr>
        <p:spPr>
          <a:xfrm>
            <a:off x="1118020" y="1947593"/>
            <a:ext cx="113518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bank</a:t>
            </a:r>
            <a:r>
              <a:rPr lang="en-US" altLang="ko-KR"/>
              <a:t>[0:3]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42165A-1369-49B6-BC17-38C8AEB1F6FE}"/>
              </a:ext>
            </a:extLst>
          </p:cNvPr>
          <p:cNvSpPr/>
          <p:nvPr/>
        </p:nvSpPr>
        <p:spPr>
          <a:xfrm>
            <a:off x="1118020" y="4328202"/>
            <a:ext cx="13776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bank</a:t>
            </a:r>
            <a:r>
              <a:rPr lang="en-US" altLang="ko-KR"/>
              <a:t>.iloc[2]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792FAD-4EAB-4B54-A690-4F02771AA2A2}"/>
              </a:ext>
            </a:extLst>
          </p:cNvPr>
          <p:cNvSpPr/>
          <p:nvPr/>
        </p:nvSpPr>
        <p:spPr>
          <a:xfrm>
            <a:off x="3425792" y="4328202"/>
            <a:ext cx="4974439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iloc() </a:t>
            </a:r>
            <a:r>
              <a:rPr lang="ko-KR" altLang="en-US"/>
              <a:t>이용하여  위와 동일한 결과를 얻으려면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en-US" altLang="ko-KR"/>
              <a:t>  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54616"/>
      </p:ext>
    </p:extLst>
  </p:cSld>
  <p:clrMapOvr>
    <a:masterClrMapping/>
  </p:clrMapOvr>
  <p:transition/>
  <p:timing/>
</p:sld>
</file>

<file path=ppt/slides/slide1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6E49-08FC-4D2C-978E-F8C3B4CC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54AC-C7EA-46A8-83E5-C26C8FE14C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특정 행과 열 선택 </a:t>
            </a:r>
            <a:r>
              <a:rPr lang="en-US" altLang="ko-KR"/>
              <a:t>: </a:t>
            </a:r>
            <a:r>
              <a:rPr lang="ko-KR" altLang="en-US"/>
              <a:t>슬라이싱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30D2BF-059A-494B-A3CC-03641B24081F}"/>
              </a:ext>
            </a:extLst>
          </p:cNvPr>
          <p:cNvSpPr/>
          <p:nvPr/>
        </p:nvSpPr>
        <p:spPr>
          <a:xfrm>
            <a:off x="971551" y="1354574"/>
            <a:ext cx="199317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bank.iloc[1:3, 0:4]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2418D-BE28-4239-B5A3-ECFB7D90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17" t="74863" r="50000" b="15302"/>
          <a:stretch>
            <a:fillRect/>
          </a:stretch>
        </p:blipFill>
        <p:spPr>
          <a:xfrm>
            <a:off x="3478698" y="1354574"/>
            <a:ext cx="3318092" cy="10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1371"/>
      </p:ext>
    </p:extLst>
  </p:cSld>
  <p:clrMapOvr>
    <a:masterClrMapping/>
  </p:clrMapOvr>
  <p:transition/>
  <p:timing/>
</p:sld>
</file>

<file path=ppt/slides/slide1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6E49-08FC-4D2C-978E-F8C3B4CC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54AC-C7EA-46A8-83E5-C26C8FE14C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값을 기준으로  조건을 만족하는 데이터를 선택하기</a:t>
            </a:r>
            <a:endParaRPr lang="en-US" altLang="ko-KR"/>
          </a:p>
          <a:p>
            <a:pPr lvl="1"/>
            <a:r>
              <a:rPr lang="en-US" altLang="ko-KR"/>
              <a:t>age</a:t>
            </a:r>
            <a:r>
              <a:rPr lang="ko-KR" altLang="en-US"/>
              <a:t>가 </a:t>
            </a:r>
            <a:r>
              <a:rPr lang="en-US" altLang="ko-KR"/>
              <a:t>60</a:t>
            </a:r>
            <a:r>
              <a:rPr lang="ko-KR" altLang="en-US"/>
              <a:t>보다 큰 데이터 추출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balane</a:t>
            </a:r>
            <a:r>
              <a:rPr lang="ko-KR" altLang="en-US"/>
              <a:t>가 가장 많은 계좌의 데이터를 추출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marital</a:t>
            </a:r>
            <a:r>
              <a:rPr lang="ko-KR" altLang="en-US"/>
              <a:t>이 </a:t>
            </a:r>
            <a:r>
              <a:rPr lang="en-US" altLang="ko-KR"/>
              <a:t>single </a:t>
            </a:r>
            <a:r>
              <a:rPr lang="ko-KR" altLang="en-US"/>
              <a:t>이고  </a:t>
            </a:r>
            <a:r>
              <a:rPr lang="en-US" altLang="ko-KR"/>
              <a:t>age</a:t>
            </a:r>
            <a:r>
              <a:rPr lang="ko-KR" altLang="en-US"/>
              <a:t>가 </a:t>
            </a:r>
            <a:r>
              <a:rPr lang="en-US" altLang="ko-KR"/>
              <a:t>40</a:t>
            </a:r>
            <a:r>
              <a:rPr lang="ko-KR" altLang="en-US"/>
              <a:t>보다 작은 데이터를 추출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30D2BF-059A-494B-A3CC-03641B24081F}"/>
              </a:ext>
            </a:extLst>
          </p:cNvPr>
          <p:cNvSpPr/>
          <p:nvPr/>
        </p:nvSpPr>
        <p:spPr>
          <a:xfrm>
            <a:off x="1546949" y="1702916"/>
            <a:ext cx="273766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senior = bank['age']&gt;60</a:t>
            </a:r>
          </a:p>
          <a:p>
            <a:r>
              <a:rPr lang="en-US" altLang="ko-KR"/>
              <a:t>bank[senior]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CC535B-3139-4C48-9878-C80C3F669D6D}"/>
              </a:ext>
            </a:extLst>
          </p:cNvPr>
          <p:cNvSpPr/>
          <p:nvPr/>
        </p:nvSpPr>
        <p:spPr>
          <a:xfrm>
            <a:off x="1546949" y="3105834"/>
            <a:ext cx="674361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vip = bank['balance']==bank['balance'].max()</a:t>
            </a:r>
          </a:p>
          <a:p>
            <a:r>
              <a:rPr lang="en-US" altLang="ko-KR"/>
              <a:t>bank[vip]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48215-A464-4C28-82EC-6A4C92EF12E8}"/>
              </a:ext>
            </a:extLst>
          </p:cNvPr>
          <p:cNvSpPr/>
          <p:nvPr/>
        </p:nvSpPr>
        <p:spPr>
          <a:xfrm>
            <a:off x="1546948" y="4451582"/>
            <a:ext cx="674361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meeting = (bank['marital']=='single') &amp; (bank['age']&lt;40)</a:t>
            </a:r>
          </a:p>
          <a:p>
            <a:r>
              <a:rPr lang="en-US" altLang="ko-KR"/>
              <a:t>bank[meeting]</a:t>
            </a:r>
          </a:p>
        </p:txBody>
      </p:sp>
    </p:spTree>
    <p:extLst>
      <p:ext uri="{BB962C8B-B14F-4D97-AF65-F5344CB8AC3E}">
        <p14:creationId xmlns:p14="http://schemas.microsoft.com/office/powerpoint/2010/main" val="1413001536"/>
      </p:ext>
    </p:extLst>
  </p:cSld>
  <p:clrMapOvr>
    <a:masterClrMapping/>
  </p:clrMapOvr>
  <p:transition/>
  <p:timing/>
</p:sld>
</file>

<file path=ppt/slides/slide1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FF09561-B103-4CE6-889D-262D775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가공하기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03D997A-A1F9-4746-B926-0E9322CA3E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컬럼 삭제하기</a:t>
            </a:r>
            <a:endParaRPr lang="en-US" altLang="ko-KR"/>
          </a:p>
          <a:p>
            <a:pPr lvl="1" fontAlgn="ctr"/>
            <a:r>
              <a:rPr lang="ko-KR" altLang="en-US"/>
              <a:t>데이터 분석에 필요없는  </a:t>
            </a:r>
            <a:r>
              <a:rPr lang="en-US" altLang="ko-KR"/>
              <a:t>‘WindGustDir’ 'WindDir9am’  'WindDir3pm’  </a:t>
            </a:r>
            <a:r>
              <a:rPr lang="ko-KR" altLang="en-US"/>
              <a:t>컬럼 삭제하기</a:t>
            </a:r>
            <a:endParaRPr lang="en-US" altLang="ko-KR"/>
          </a:p>
          <a:p>
            <a:pPr lvl="1" fontAlgn="ctr"/>
            <a:endParaRPr lang="en-US" altLang="ko-KR" b="0"/>
          </a:p>
          <a:p>
            <a:pPr lvl="1" fontAlgn="ctr"/>
            <a:endParaRPr lang="en-US" altLang="ko-KR"/>
          </a:p>
          <a:p>
            <a:pPr lvl="1" fontAlgn="ctr"/>
            <a:endParaRPr lang="en-US" altLang="ko-KR" b="0"/>
          </a:p>
          <a:p>
            <a:pPr lvl="1" fontAlgn="ctr"/>
            <a:endParaRPr lang="en-US" altLang="ko-KR"/>
          </a:p>
          <a:p>
            <a:pPr lvl="1" fontAlgn="ctr"/>
            <a:endParaRPr lang="en-US" altLang="ko-KR" b="0"/>
          </a:p>
          <a:p>
            <a:pPr lvl="1" fontAlgn="ctr"/>
            <a:endParaRPr lang="en-US" altLang="ko-KR"/>
          </a:p>
          <a:p>
            <a:pPr fontAlgn="ctr"/>
            <a:r>
              <a:rPr lang="ko-KR" altLang="en-US"/>
              <a:t>그 밖에</a:t>
            </a:r>
            <a:endParaRPr lang="en-US" altLang="ko-KR"/>
          </a:p>
          <a:p>
            <a:pPr lvl="1" fontAlgn="ctr"/>
            <a:r>
              <a:rPr lang="ko-KR" altLang="en-US" b="0"/>
              <a:t>데이터 형 변환</a:t>
            </a:r>
            <a:endParaRPr lang="en-US" altLang="ko-KR" b="0"/>
          </a:p>
          <a:p>
            <a:pPr lvl="2" fontAlgn="ctr"/>
            <a:r>
              <a:rPr lang="ko-KR" altLang="en-US" b="0"/>
              <a:t>숫자와 문자열  변환</a:t>
            </a:r>
            <a:endParaRPr lang="en-US" altLang="ko-KR" b="0"/>
          </a:p>
          <a:p>
            <a:pPr lvl="2" fontAlgn="ctr"/>
            <a:r>
              <a:rPr lang="ko-KR" altLang="en-US"/>
              <a:t>문자열과 날짜형 변환</a:t>
            </a:r>
            <a:endParaRPr lang="en-US" altLang="ko-KR"/>
          </a:p>
          <a:p>
            <a:pPr lvl="2" fontAlgn="ctr"/>
            <a:r>
              <a:rPr lang="ko-KR" altLang="en-US"/>
              <a:t>날짜 형식</a:t>
            </a:r>
            <a:endParaRPr lang="en-US" altLang="ko-KR"/>
          </a:p>
          <a:p>
            <a:pPr lvl="1" fontAlgn="ctr"/>
            <a:r>
              <a:rPr lang="ko-KR" altLang="en-US"/>
              <a:t>데이터 병합   </a:t>
            </a:r>
            <a:r>
              <a:rPr lang="en-US" altLang="ko-KR"/>
              <a:t>.merge()</a:t>
            </a:r>
          </a:p>
          <a:p>
            <a:pPr lvl="1" fontAlgn="ctr"/>
            <a:r>
              <a:rPr lang="ko-KR" altLang="en-US"/>
              <a:t>데이터 그룹화하기  </a:t>
            </a:r>
            <a:r>
              <a:rPr lang="en-US" altLang="ko-KR"/>
              <a:t>.groupby()</a:t>
            </a:r>
          </a:p>
          <a:p>
            <a:pPr lvl="1" fontAlgn="ctr"/>
            <a:r>
              <a:rPr lang="ko-KR" altLang="en-US"/>
              <a:t>통계량 관련 </a:t>
            </a:r>
            <a:r>
              <a:rPr lang="en-US" altLang="ko-KR"/>
              <a:t>:   mean(),  std(),  var(),  … </a:t>
            </a:r>
            <a:r>
              <a:rPr lang="ko-KR" altLang="en-US"/>
              <a:t>등등등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B34CDF-2514-458B-9B32-EAD779D90349}"/>
              </a:ext>
            </a:extLst>
          </p:cNvPr>
          <p:cNvSpPr/>
          <p:nvPr/>
        </p:nvSpPr>
        <p:spPr>
          <a:xfrm>
            <a:off x="1028700" y="1972894"/>
            <a:ext cx="7340600" cy="1200329"/>
          </a:xfrm>
          <a:prstGeom prst="rect">
            <a:avLst/>
          </a:prstGeom>
          <a:solidFill>
            <a:srgbClr val="FEF4CA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buNone/>
            </a:pPr>
            <a:r>
              <a:rPr lang="en-US" altLang="ko-KR"/>
              <a:t>df = df.drop(['WindGustDir','WindDir9am'], axis=1)</a:t>
            </a:r>
          </a:p>
          <a:p>
            <a:pPr marL="357188" lvl="1" indent="0">
              <a:buNone/>
            </a:pPr>
            <a:r>
              <a:rPr lang="en-US" altLang="ko-KR"/>
              <a:t>df</a:t>
            </a:r>
          </a:p>
          <a:p>
            <a:pPr marL="357188" lvl="1" indent="0">
              <a:buNone/>
            </a:pPr>
            <a:endParaRPr lang="en-US" altLang="ko-KR"/>
          </a:p>
          <a:p>
            <a:pPr marL="357188" lvl="1" indent="0">
              <a:buNone/>
            </a:pPr>
            <a:r>
              <a:rPr lang="en-US" altLang="ko-KR"/>
              <a:t>                                                 axis=1  </a:t>
            </a:r>
            <a:r>
              <a:rPr lang="ko-KR" altLang="en-US"/>
              <a:t>이어야 컬럼 삭제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7475862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79D2D96-8A82-4CA6-9BB0-C3713EF8DF18}"/>
              </a:ext>
            </a:extLst>
          </p:cNvPr>
          <p:cNvSpPr/>
          <p:nvPr/>
        </p:nvSpPr>
        <p:spPr>
          <a:xfrm>
            <a:off x="6057166" y="1201000"/>
            <a:ext cx="225025" cy="4411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2D38A7-CF58-451E-9207-FD5372769D68}"/>
              </a:ext>
            </a:extLst>
          </p:cNvPr>
          <p:cNvSpPr/>
          <p:nvPr/>
        </p:nvSpPr>
        <p:spPr>
          <a:xfrm>
            <a:off x="6414488" y="1178750"/>
            <a:ext cx="407762" cy="4411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FCA02D-FAA8-40DC-B6C1-EFAF891F1B8B}"/>
              </a:ext>
            </a:extLst>
          </p:cNvPr>
          <p:cNvSpPr/>
          <p:nvPr/>
        </p:nvSpPr>
        <p:spPr>
          <a:xfrm>
            <a:off x="6954546" y="1147531"/>
            <a:ext cx="275465" cy="4411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9B32B5-9719-4C46-8208-A37BB7830416}"/>
              </a:ext>
            </a:extLst>
          </p:cNvPr>
          <p:cNvSpPr/>
          <p:nvPr/>
        </p:nvSpPr>
        <p:spPr>
          <a:xfrm>
            <a:off x="7379262" y="1173603"/>
            <a:ext cx="407762" cy="4411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CDD6586-A179-46CD-B5E8-20F706E65B1A}"/>
              </a:ext>
            </a:extLst>
          </p:cNvPr>
          <p:cNvSpPr/>
          <p:nvPr/>
        </p:nvSpPr>
        <p:spPr>
          <a:xfrm>
            <a:off x="7963284" y="1173603"/>
            <a:ext cx="903861" cy="4411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C481CC-3FF7-4697-61E6-30B03947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계산기 프로그램 기반 구축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71C8B-FF0E-F9DC-D1D0-2086285452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0" y="773706"/>
            <a:ext cx="5138569" cy="5669959"/>
          </a:xfrm>
        </p:spPr>
        <p:txBody>
          <a:bodyPr/>
          <a:lstStyle/>
          <a:p>
            <a:r>
              <a:rPr lang="ko-KR" altLang="en-US"/>
              <a:t>더한 결과 출력</a:t>
            </a:r>
            <a:endParaRPr lang="en-US" altLang="ko-KR"/>
          </a:p>
          <a:p>
            <a:pPr lvl="2"/>
            <a:r>
              <a:rPr lang="en-US" altLang="ko-KR"/>
              <a:t>result </a:t>
            </a:r>
            <a:r>
              <a:rPr lang="ko-KR" altLang="en-US"/>
              <a:t>그릇의 내용과</a:t>
            </a:r>
            <a:r>
              <a:rPr lang="en-US" altLang="ko-KR"/>
              <a:t> </a:t>
            </a:r>
            <a:r>
              <a:rPr lang="ko-KR" altLang="en-US"/>
              <a:t>계산식도 출력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0C500C-B44E-A188-EB4B-2ABD4AF3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75932"/>
            <a:ext cx="2700300" cy="3131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9FF39D-5A0C-5F34-994C-2B48646B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69" y="2168860"/>
            <a:ext cx="2927810" cy="2303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4AF95-4E54-4DBA-9F24-7DD1FCE88E92}"/>
              </a:ext>
            </a:extLst>
          </p:cNvPr>
          <p:cNvSpPr txBox="1"/>
          <p:nvPr/>
        </p:nvSpPr>
        <p:spPr>
          <a:xfrm>
            <a:off x="5112062" y="1178750"/>
            <a:ext cx="4045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print( </a:t>
            </a:r>
            <a:r>
              <a:rPr lang="en-US" altLang="ko-KR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a, ‘+’, b, ‘=‘, result </a:t>
            </a:r>
            <a:r>
              <a:rPr lang="en-US" altLang="ko-KR" sz="2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979031"/>
      </p:ext>
    </p:extLst>
  </p:cSld>
  <p:clrMapOvr>
    <a:masterClrMapping/>
  </p:clrMapOvr>
  <p:transition/>
  <p:timing/>
</p:sld>
</file>

<file path=ppt/slides/slide1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4191152651"/>
      </p:ext>
    </p:extLst>
  </p:cSld>
  <p:clrMapOvr>
    <a:masterClrMapping/>
  </p:clrMapOvr>
  <p:transition/>
  <p:timing/>
</p:sld>
</file>

<file path=ppt/slides/slide1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PART 02 </a:t>
            </a:r>
            <a:r>
              <a:rPr lang="ko-KR" altLang="en-US"/>
              <a:t>데이터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C28BD-3B2E-DE22-0F6D-B218A5969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CHAPTER 10   </a:t>
            </a:r>
            <a:r>
              <a:rPr lang="ko-KR" altLang="en-US" err="1"/>
              <a:t>넘파이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  <p:transition/>
  <p:timing/>
</p:sld>
</file>

<file path=ppt/slides/slide1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err="1"/>
              <a:t>넘파이 배열과 파이썬 리스트의 차이를 이해한다</a:t>
            </a:r>
            <a:r>
              <a:rPr lang="en-US" altLang="ko-KR" b="0"/>
              <a:t>.</a:t>
            </a:r>
          </a:p>
          <a:p>
            <a:r>
              <a:rPr lang="ko-KR" altLang="en-US" b="0" err="1"/>
              <a:t>넘파이 배열의 장점과 간편성을 학습한다</a:t>
            </a:r>
            <a:r>
              <a:rPr lang="en-US" altLang="ko-KR" b="0"/>
              <a:t>.</a:t>
            </a:r>
          </a:p>
          <a:p>
            <a:r>
              <a:rPr lang="ko-KR" altLang="en-US" b="0" err="1"/>
              <a:t>넘파이의 데이터 형식과 함수들의 사용법을 익힌다</a:t>
            </a:r>
            <a:r>
              <a:rPr lang="en-US" altLang="ko-KR" b="0"/>
              <a:t>.</a:t>
            </a:r>
          </a:p>
          <a:p>
            <a:r>
              <a:rPr lang="ko-KR" altLang="en-US" b="0" err="1"/>
              <a:t>넘파이를 활용한 다양한 프로그램을 작성한다</a:t>
            </a:r>
            <a:r>
              <a:rPr lang="en-US" altLang="ko-KR" b="0"/>
              <a:t>.</a:t>
            </a:r>
            <a:endParaRPr lang="ko-KR" altLang="en-US" b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  <p:transition/>
  <p:timing/>
</p:sld>
</file>

<file path=ppt/slides/slide1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개념</a:t>
            </a:r>
            <a:endParaRPr lang="en-US" altLang="ko-KR"/>
          </a:p>
          <a:p>
            <a:pPr lvl="1"/>
            <a:r>
              <a:rPr lang="en-US" altLang="ko-KR"/>
              <a:t>Numerical Python</a:t>
            </a:r>
            <a:r>
              <a:rPr lang="ko-KR" altLang="en-US"/>
              <a:t>의 약자</a:t>
            </a:r>
            <a:endParaRPr lang="en-US" altLang="ko-KR"/>
          </a:p>
          <a:p>
            <a:pPr lvl="1"/>
            <a:r>
              <a:rPr lang="ko-KR" altLang="en-US" err="1"/>
              <a:t>파이썬에서 배열을 처리할 때 널리 사용되는 유용하고 필수적인 라이브러리</a:t>
            </a:r>
            <a:endParaRPr lang="en-US" altLang="ko-KR"/>
          </a:p>
          <a:p>
            <a:pPr lvl="1"/>
            <a:r>
              <a:rPr lang="ko-KR" altLang="en-US"/>
              <a:t>특히 배열 계산에 최적화된 방식과 빠른 처리 속도를 자랑함</a:t>
            </a:r>
            <a:endParaRPr lang="en-US" altLang="ko-KR"/>
          </a:p>
          <a:p>
            <a:endParaRPr lang="en-US" altLang="ko-KR"/>
          </a:p>
          <a:p>
            <a:r>
              <a:rPr lang="ko-KR" altLang="en-US" err="1"/>
              <a:t>넘파이 특징</a:t>
            </a:r>
            <a:endParaRPr lang="en-US" altLang="ko-KR"/>
          </a:p>
          <a:p>
            <a:pPr lvl="1"/>
            <a:r>
              <a:rPr lang="ko-KR" altLang="en-US"/>
              <a:t>처리 속도가 빠름</a:t>
            </a:r>
            <a:endParaRPr lang="en-US" altLang="ko-KR"/>
          </a:p>
          <a:p>
            <a:pPr lvl="1"/>
            <a:r>
              <a:rPr lang="ko-KR" altLang="en-US"/>
              <a:t>유연한 연산 제공</a:t>
            </a:r>
            <a:endParaRPr lang="en-US" altLang="ko-KR"/>
          </a:p>
          <a:p>
            <a:pPr lvl="1"/>
            <a:r>
              <a:rPr lang="ko-KR" altLang="en-US"/>
              <a:t>배열의 내용을 한번에 디스크에 저장하고</a:t>
            </a:r>
            <a:r>
              <a:rPr lang="en-US" altLang="ko-KR"/>
              <a:t>, </a:t>
            </a:r>
            <a:r>
              <a:rPr lang="ko-KR" altLang="en-US"/>
              <a:t>다시 불러오는 기능을 제공</a:t>
            </a:r>
            <a:endParaRPr lang="en-US" altLang="ko-KR"/>
          </a:p>
          <a:p>
            <a:pPr lvl="1"/>
            <a:r>
              <a:rPr lang="en-US" altLang="ko-KR"/>
              <a:t>C/C++</a:t>
            </a:r>
            <a:r>
              <a:rPr lang="ko-KR" altLang="en-US"/>
              <a:t>로 작성한 코드와 연결 가능</a:t>
            </a:r>
            <a:endParaRPr lang="en-US" altLang="ko-KR"/>
          </a:p>
          <a:p>
            <a:pPr lvl="1"/>
            <a:r>
              <a:rPr lang="ko-KR" altLang="en-US" err="1"/>
              <a:t>판다스</a:t>
            </a:r>
            <a:r>
              <a:rPr lang="en-US" altLang="ko-KR"/>
              <a:t>, OpenCV </a:t>
            </a:r>
            <a:r>
              <a:rPr lang="ko-KR" altLang="en-US"/>
              <a:t>등 유명한 라이브러리가 넘파이 기반</a:t>
            </a:r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8239386"/>
      </p:ext>
    </p:extLst>
  </p:cSld>
  <p:clrMapOvr>
    <a:masterClrMapping/>
  </p:clrMapOvr>
  <p:transition/>
  <p:timing/>
</p:sld>
</file>

<file path=ppt/slides/slide1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개념</a:t>
            </a:r>
            <a:endParaRPr lang="en-US" altLang="ko-KR"/>
          </a:p>
          <a:p>
            <a:pPr lvl="1"/>
            <a:r>
              <a:rPr lang="ko-KR" altLang="en-US"/>
              <a:t>정수를 저장하기 위해 </a:t>
            </a:r>
            <a:r>
              <a:rPr lang="en-US" altLang="ko-KR"/>
              <a:t>5×5 </a:t>
            </a:r>
            <a:r>
              <a:rPr lang="ko-KR" altLang="en-US"/>
              <a:t>크기의 랜덤값으로 초기화된 </a:t>
            </a:r>
            <a:r>
              <a:rPr lang="en-US" altLang="ko-KR"/>
              <a:t>2</a:t>
            </a:r>
            <a:r>
              <a:rPr lang="ko-KR" altLang="en-US"/>
              <a:t>차원 리스트를 만들고</a:t>
            </a:r>
            <a:r>
              <a:rPr lang="en-US" altLang="ko-KR"/>
              <a:t>, </a:t>
            </a:r>
            <a:r>
              <a:rPr lang="ko-KR" altLang="en-US"/>
              <a:t>리스트의 모든 값에 </a:t>
            </a:r>
            <a:r>
              <a:rPr lang="en-US" altLang="ko-KR"/>
              <a:t>100</a:t>
            </a:r>
            <a:r>
              <a:rPr lang="ko-KR" altLang="en-US"/>
              <a:t>을 더하는 코드</a:t>
            </a: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8A0373-54AE-EECF-DFA2-F34695B98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23480"/>
              </p:ext>
            </p:extLst>
          </p:nvPr>
        </p:nvGraphicFramePr>
        <p:xfrm>
          <a:off x="296525" y="2078850"/>
          <a:ext cx="8550949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14590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Code10-01.py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92176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random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리스트 생성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SIZE = 5</a:t>
                      </a:r>
                    </a:p>
                    <a:p>
                      <a:pPr latinLnBrk="1"/>
                      <a:r>
                        <a:rPr lang="en-US" altLang="ko-KR" sz="150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 = [ [random.randint(0,255) for _ in range(SIZE)] for _ in range(SIZE)]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리스트를 출력하기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i in range(SIZE) :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range(SIZE) :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print("%3d" % pythonList[i][k], end=' ')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더하기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i in range(SIZE) :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range(SIZE) :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pythonList[i][k] += 100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425697"/>
      </p:ext>
    </p:extLst>
  </p:cSld>
  <p:clrMapOvr>
    <a:masterClrMapping/>
  </p:clrMapOvr>
  <p:transition/>
  <p:timing/>
</p:sld>
</file>

<file path=ppt/slides/slide1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개념</a:t>
            </a:r>
            <a:endParaRPr lang="en-US" altLang="ko-KR"/>
          </a:p>
          <a:p>
            <a:pPr lvl="1"/>
            <a:r>
              <a:rPr lang="ko-KR" altLang="en-US"/>
              <a:t>정수를 저장하기 위해 </a:t>
            </a:r>
            <a:r>
              <a:rPr lang="en-US" altLang="ko-KR"/>
              <a:t>5×5 </a:t>
            </a:r>
            <a:r>
              <a:rPr lang="ko-KR" altLang="en-US"/>
              <a:t>크기의 랜덤값으로 초기화된 </a:t>
            </a:r>
            <a:r>
              <a:rPr lang="en-US" altLang="ko-KR"/>
              <a:t>2</a:t>
            </a:r>
            <a:r>
              <a:rPr lang="ko-KR" altLang="en-US"/>
              <a:t>차원 리스트를 만들고</a:t>
            </a:r>
            <a:r>
              <a:rPr lang="en-US" altLang="ko-KR"/>
              <a:t>, </a:t>
            </a:r>
            <a:r>
              <a:rPr lang="ko-KR" altLang="en-US"/>
              <a:t>리스트의 모든 값에 </a:t>
            </a:r>
            <a:r>
              <a:rPr lang="en-US" altLang="ko-KR"/>
              <a:t>100</a:t>
            </a:r>
            <a:r>
              <a:rPr lang="ko-KR" altLang="en-US"/>
              <a:t>을 더하는 코드</a:t>
            </a: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8A0373-54AE-EECF-DFA2-F34695B98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974788"/>
              </p:ext>
            </p:extLst>
          </p:nvPr>
        </p:nvGraphicFramePr>
        <p:xfrm>
          <a:off x="971600" y="2477056"/>
          <a:ext cx="6255695" cy="1908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5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1563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Code10-01.py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58449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endParaRPr lang="en-US" altLang="ko-KR" sz="150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리스트를 출력하기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i in range(SIZE) :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range(SIZE) :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print("%3d" % pythonList[i][k], end=' ')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print()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9171B5B-66EE-5979-BC62-11650989A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328"/>
          <a:stretch>
            <a:fillRect/>
          </a:stretch>
        </p:blipFill>
        <p:spPr>
          <a:xfrm>
            <a:off x="6417205" y="3338990"/>
            <a:ext cx="1845205" cy="27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2240"/>
      </p:ext>
    </p:extLst>
  </p:cSld>
  <p:clrMapOvr>
    <a:masterClrMapping/>
  </p:clrMapOvr>
  <p:transition/>
  <p:timing/>
</p:sld>
</file>

<file path=ppt/slides/slide1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개념</a:t>
            </a:r>
            <a:endParaRPr lang="en-US" altLang="ko-KR"/>
          </a:p>
          <a:p>
            <a:pPr lvl="1"/>
            <a:r>
              <a:rPr lang="ko-KR" altLang="en-US" err="1"/>
              <a:t>넘파이 라이브러리를 사용하려면 외부 라이브러리를 설치해야 함</a:t>
            </a:r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36" y="1583795"/>
            <a:ext cx="2844443" cy="85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100507"/>
      </p:ext>
    </p:extLst>
  </p:cSld>
  <p:clrMapOvr>
    <a:masterClrMapping/>
  </p:clrMapOvr>
  <p:transition/>
  <p:timing/>
</p:sld>
</file>

<file path=ppt/slides/slide1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개념</a:t>
            </a:r>
            <a:endParaRPr lang="en-US" altLang="ko-KR"/>
          </a:p>
          <a:p>
            <a:pPr lvl="1"/>
            <a:r>
              <a:rPr lang="en-US" altLang="ko-KR"/>
              <a:t>Code10-01.py</a:t>
            </a:r>
            <a:r>
              <a:rPr lang="ko-KR" altLang="en-US"/>
              <a:t>와 동일한 결과를 넘파이를 사용해서 작성</a:t>
            </a:r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91C988-3D7D-6C78-B8F8-D2509EA7A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58989"/>
              </p:ext>
            </p:extLst>
          </p:nvPr>
        </p:nvGraphicFramePr>
        <p:xfrm>
          <a:off x="1421651" y="1790201"/>
          <a:ext cx="6255695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Code10-02.py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7472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numpy as np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 생성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SIZE = 5</a:t>
                      </a:r>
                    </a:p>
                    <a:p>
                      <a:pPr latinLnBrk="1"/>
                      <a:r>
                        <a:rPr lang="en-US" altLang="ko-KR" sz="150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 = np.random.randint(0, 255, size=(SIZE, SIZE))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배열을 출력하기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배열에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더하기</a:t>
                      </a:r>
                    </a:p>
                    <a:p>
                      <a:pPr latinLnBrk="1"/>
                      <a:r>
                        <a:rPr lang="en-US" altLang="ko-KR" sz="150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 += 100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배열을 출력하기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5562109" y="3668691"/>
            <a:ext cx="1935215" cy="3000669"/>
            <a:chOff x="3356865" y="2706513"/>
            <a:chExt cx="1543546" cy="22505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AD6485-9D05-5865-5E11-8E7F4126C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9659"/>
            <a:stretch>
              <a:fillRect/>
            </a:stretch>
          </p:blipFill>
          <p:spPr>
            <a:xfrm>
              <a:off x="3356865" y="2706513"/>
              <a:ext cx="1543546" cy="8106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4E49532-C2F7-D918-6268-1CC7CBD01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069" r="69765"/>
            <a:stretch>
              <a:fillRect/>
            </a:stretch>
          </p:blipFill>
          <p:spPr>
            <a:xfrm>
              <a:off x="3356865" y="3477438"/>
              <a:ext cx="1543546" cy="1479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632596"/>
      </p:ext>
    </p:extLst>
  </p:cSld>
  <p:clrMapOvr>
    <a:masterClrMapping/>
  </p:clrMapOvr>
  <p:transition/>
  <p:timing/>
</p:sld>
</file>

<file path=ppt/slides/slide1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개념</a:t>
            </a:r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1620" y="1826653"/>
            <a:ext cx="6120759" cy="320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689858"/>
      </p:ext>
    </p:extLst>
  </p:cSld>
  <p:clrMapOvr>
    <a:masterClrMapping/>
  </p:clrMapOvr>
  <p:transition/>
  <p:timing/>
</p:sld>
</file>

<file path=ppt/slides/slide1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4000" b="1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Numpy</a:t>
            </a:r>
            <a:endParaRPr lang="ko-KR" altLang="en-US" sz="4000" b="1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Numpy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en-US" altLang="ko-KR" sz="2400"/>
              <a:t>n</a:t>
            </a:r>
            <a:r>
              <a:rPr lang="ko-KR" altLang="en-US" sz="2400"/>
              <a:t>차원 배열의 객체</a:t>
            </a:r>
            <a:endParaRPr lang="en-US" altLang="ko-KR" sz="2400"/>
          </a:p>
          <a:p>
            <a:pPr lvl="1"/>
            <a:r>
              <a:rPr lang="ko-KR" altLang="en-US" sz="2400"/>
              <a:t>이산수학과 무작위 수 생성 등 수많은 작업을 할 수 있는기능이 제공됨</a:t>
            </a:r>
            <a:endParaRPr lang="en-US" altLang="ko-KR" sz="2400"/>
          </a:p>
          <a:p>
            <a:pPr lvl="1"/>
            <a:r>
              <a:rPr lang="ko-KR" altLang="en-US" sz="2400"/>
              <a:t>벡터와 행렬을 위한 특수한 배열 형식을 제공</a:t>
            </a:r>
            <a:endParaRPr lang="en-US" altLang="ko-KR" sz="2400"/>
          </a:p>
          <a:p>
            <a:pPr lvl="1"/>
            <a:r>
              <a:rPr lang="ko-KR" altLang="en-US" sz="2400"/>
              <a:t>생성될 때 크기가 정해짐</a:t>
            </a:r>
            <a:endParaRPr lang="en-US" altLang="ko-KR" sz="2400"/>
          </a:p>
          <a:p>
            <a:pPr lvl="1"/>
            <a:r>
              <a:rPr lang="ko-KR" altLang="en-US" sz="2400" err="1"/>
              <a:t>텐서플로우와 잘 어울림</a:t>
            </a:r>
            <a:endParaRPr lang="en-US" altLang="ko-KR" sz="2400"/>
          </a:p>
        </p:txBody>
      </p: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609C9-7A75-E616-0CAA-F980721B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계산기 프로그램 기반 구축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01A5D-21E1-6B23-B39E-1E3EEDB3D3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빼기</a:t>
            </a:r>
            <a:r>
              <a:rPr lang="en-US" altLang="ko-KR"/>
              <a:t>(-), </a:t>
            </a:r>
            <a:r>
              <a:rPr lang="ko-KR" altLang="en-US"/>
              <a:t>곱하기</a:t>
            </a:r>
            <a:r>
              <a:rPr lang="en-US" altLang="ko-KR"/>
              <a:t>(</a:t>
            </a:r>
            <a:r>
              <a:rPr lang="ko-KR" altLang="en-US"/>
              <a:t>*</a:t>
            </a:r>
            <a:r>
              <a:rPr lang="en-US" altLang="ko-KR"/>
              <a:t>), </a:t>
            </a:r>
            <a:r>
              <a:rPr lang="ko-KR" altLang="en-US"/>
              <a:t>나누기</a:t>
            </a:r>
            <a:r>
              <a:rPr lang="en-US" altLang="ko-KR"/>
              <a:t>(/)</a:t>
            </a:r>
            <a:r>
              <a:rPr lang="ko-KR" altLang="en-US"/>
              <a:t> 기능도 구현해보자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2A247D-34DC-0B68-3DF8-5614DBD1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50" y="1628801"/>
            <a:ext cx="5940660" cy="364342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9DEB913-1BF2-47EA-9B73-728BAFA8B43E}"/>
              </a:ext>
            </a:extLst>
          </p:cNvPr>
          <p:cNvGrpSpPr/>
          <p:nvPr/>
        </p:nvGrpSpPr>
        <p:grpSpPr>
          <a:xfrm>
            <a:off x="1151621" y="3158970"/>
            <a:ext cx="3150350" cy="1173320"/>
            <a:chOff x="1376645" y="3158970"/>
            <a:chExt cx="2295255" cy="117332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DA236B9-2E83-4678-AC55-972FAFC79141}"/>
                </a:ext>
              </a:extLst>
            </p:cNvPr>
            <p:cNvSpPr/>
            <p:nvPr/>
          </p:nvSpPr>
          <p:spPr>
            <a:xfrm>
              <a:off x="1376645" y="3158970"/>
              <a:ext cx="2295255" cy="27003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>
                  <a:solidFill>
                    <a:srgbClr val="0000FF"/>
                  </a:solidFill>
                </a:rPr>
                <a:t>클릭하면 코드볼 수 있어요</a:t>
              </a:r>
              <a:r>
                <a:rPr lang="en-US" altLang="ko-KR" sz="1400">
                  <a:solidFill>
                    <a:srgbClr val="0000FF"/>
                  </a:solidFill>
                </a:rPr>
                <a:t>.</a:t>
              </a:r>
              <a:endParaRPr lang="ko-KR" altLang="en-US" sz="1400">
                <a:solidFill>
                  <a:srgbClr val="0000FF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FB5BC7E-84DD-441A-BB01-71863517E0E3}"/>
                </a:ext>
              </a:extLst>
            </p:cNvPr>
            <p:cNvSpPr/>
            <p:nvPr/>
          </p:nvSpPr>
          <p:spPr>
            <a:xfrm>
              <a:off x="1376645" y="3611554"/>
              <a:ext cx="2295255" cy="27003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rgbClr val="0000FF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EE9DBEA-CC04-4242-902A-B14FAE957EB4}"/>
                </a:ext>
              </a:extLst>
            </p:cNvPr>
            <p:cNvSpPr/>
            <p:nvPr/>
          </p:nvSpPr>
          <p:spPr>
            <a:xfrm>
              <a:off x="1376645" y="4062260"/>
              <a:ext cx="2295255" cy="27003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269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dur="125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배열</a:t>
            </a:r>
            <a:endParaRPr lang="en-US" altLang="ko-KR"/>
          </a:p>
          <a:p>
            <a:pPr lvl="1"/>
            <a:r>
              <a:rPr lang="ko-KR" altLang="en-US" err="1"/>
              <a:t>넘파이는 주로 </a:t>
            </a:r>
            <a:r>
              <a:rPr lang="en-US" altLang="ko-KR"/>
              <a:t>1</a:t>
            </a:r>
            <a:r>
              <a:rPr lang="ko-KR" altLang="en-US"/>
              <a:t>차원</a:t>
            </a:r>
            <a:r>
              <a:rPr lang="en-US" altLang="ko-KR"/>
              <a:t>, 2</a:t>
            </a:r>
            <a:r>
              <a:rPr lang="ko-KR" altLang="en-US"/>
              <a:t>차원</a:t>
            </a:r>
            <a:r>
              <a:rPr lang="en-US" altLang="ko-KR"/>
              <a:t>, 3</a:t>
            </a:r>
            <a:r>
              <a:rPr lang="ko-KR" altLang="en-US"/>
              <a:t>차원 등의 배열을 처리하기 위한 용도로 만들어짐</a:t>
            </a:r>
            <a:endParaRPr lang="en-US" altLang="ko-KR"/>
          </a:p>
          <a:p>
            <a:pPr lvl="1"/>
            <a:r>
              <a:rPr lang="ko-KR" altLang="en-US"/>
              <a:t>주로 넘파이 배열을 생성할 때는 다음과 같은 함수들을 많이 사용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F6D-0472-D713-9FC9-F1A4B4EF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21" y="2168860"/>
            <a:ext cx="6992072" cy="40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89792"/>
      </p:ext>
    </p:extLst>
  </p:cSld>
  <p:clrMapOvr>
    <a:masterClrMapping/>
  </p:clrMapOvr>
  <p:transition/>
  <p:timing/>
</p:sld>
</file>

<file path=ppt/slides/slide1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D2B9B7-C572-4FF6-A434-62A5D5F9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생성하기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C8E4781-AA49-4433-AAF8-B878B72353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배열</a:t>
            </a:r>
            <a:r>
              <a:rPr lang="en-US" altLang="ko-KR"/>
              <a:t>(</a:t>
            </a:r>
            <a:r>
              <a:rPr lang="ko-KR" altLang="en-US"/>
              <a:t>리스트</a:t>
            </a:r>
            <a:r>
              <a:rPr lang="en-US" altLang="ko-KR"/>
              <a:t>)</a:t>
            </a:r>
            <a:r>
              <a:rPr lang="ko-KR" altLang="en-US"/>
              <a:t>로 </a:t>
            </a:r>
            <a:r>
              <a:rPr lang="en-US" altLang="ko-KR"/>
              <a:t>NumPy </a:t>
            </a:r>
            <a:r>
              <a:rPr lang="ko-KR" altLang="en-US"/>
              <a:t>배열 생성</a:t>
            </a:r>
            <a:endParaRPr lang="en-US" altLang="ko-KR"/>
          </a:p>
          <a:p>
            <a:pPr lvl="1"/>
            <a:r>
              <a:rPr lang="en-US" altLang="ko-KR"/>
              <a:t>np.array()</a:t>
            </a:r>
          </a:p>
          <a:p>
            <a:pPr lvl="1"/>
            <a:endParaRPr lang="en-US" altLang="ko-KR"/>
          </a:p>
          <a:p>
            <a:r>
              <a:rPr lang="en-US" altLang="ko-KR"/>
              <a:t>NumPy </a:t>
            </a:r>
            <a:r>
              <a:rPr lang="ko-KR" altLang="en-US"/>
              <a:t>배열 생성 및 초기화</a:t>
            </a:r>
            <a:endParaRPr lang="en-US" altLang="ko-KR"/>
          </a:p>
          <a:p>
            <a:pPr lvl="1"/>
            <a:r>
              <a:rPr lang="ko-KR" altLang="en-US"/>
              <a:t>배열을 효과적으로 초기화 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zeros()  </a:t>
            </a:r>
          </a:p>
          <a:p>
            <a:pPr lvl="2"/>
            <a:r>
              <a:rPr lang="ko-KR" altLang="en-US"/>
              <a:t>괄호 안에 입력된 숫자만큼의 원소를 생성하고 </a:t>
            </a:r>
            <a:r>
              <a:rPr lang="en-US" altLang="ko-KR"/>
              <a:t>0.</a:t>
            </a:r>
            <a:r>
              <a:rPr lang="ko-KR" altLang="en-US"/>
              <a:t>으로 초기화</a:t>
            </a:r>
          </a:p>
          <a:p>
            <a:pPr lvl="1"/>
            <a:r>
              <a:rPr lang="en-US" altLang="ko-KR"/>
              <a:t>ones()</a:t>
            </a:r>
          </a:p>
          <a:p>
            <a:pPr lvl="2"/>
            <a:r>
              <a:rPr lang="ko-KR" altLang="en-US"/>
              <a:t>배열을 </a:t>
            </a:r>
            <a:r>
              <a:rPr lang="en-US" altLang="ko-KR"/>
              <a:t>1.</a:t>
            </a:r>
            <a:r>
              <a:rPr lang="ko-KR" altLang="en-US"/>
              <a:t>의 값들로 채움</a:t>
            </a:r>
            <a:endParaRPr lang="en-US" altLang="ko-KR"/>
          </a:p>
          <a:p>
            <a:pPr lvl="1"/>
            <a:r>
              <a:rPr lang="en-US" altLang="ko-KR"/>
              <a:t>full()   </a:t>
            </a:r>
          </a:p>
          <a:p>
            <a:pPr lvl="2"/>
            <a:r>
              <a:rPr lang="ko-KR" altLang="en-US"/>
              <a:t>모든 요소를 지정한 값으로 초기화</a:t>
            </a:r>
            <a:endParaRPr lang="en-US" altLang="ko-KR"/>
          </a:p>
          <a:p>
            <a:pPr lvl="2"/>
            <a:r>
              <a:rPr lang="en-US" altLang="ko-KR"/>
              <a:t>np.full(shape, fill_value, dtype=None, order=‘C’)</a:t>
            </a:r>
          </a:p>
          <a:p>
            <a:pPr lvl="1"/>
            <a:r>
              <a:rPr lang="en-US" altLang="ko-KR"/>
              <a:t>eye()</a:t>
            </a:r>
          </a:p>
          <a:p>
            <a:pPr lvl="2"/>
            <a:r>
              <a:rPr lang="ko-KR" altLang="en-US"/>
              <a:t>단위행렬</a:t>
            </a:r>
            <a:r>
              <a:rPr lang="en-US" altLang="ko-KR"/>
              <a:t>(</a:t>
            </a:r>
            <a:r>
              <a:rPr lang="ko-KR" altLang="en-US"/>
              <a:t>정사각형행렬</a:t>
            </a:r>
            <a:r>
              <a:rPr lang="en-US" altLang="ko-KR"/>
              <a:t>) </a:t>
            </a:r>
            <a:r>
              <a:rPr lang="ko-KR" altLang="en-US"/>
              <a:t>생성하고</a:t>
            </a:r>
            <a:r>
              <a:rPr lang="en-US" altLang="ko-KR"/>
              <a:t>,  </a:t>
            </a:r>
            <a:r>
              <a:rPr lang="ko-KR" altLang="en-US"/>
              <a:t>주대각선의 원소가 모두 </a:t>
            </a:r>
            <a:r>
              <a:rPr lang="en-US" altLang="ko-KR"/>
              <a:t>1, </a:t>
            </a:r>
            <a:r>
              <a:rPr lang="ko-KR" altLang="en-US"/>
              <a:t>나머지 원소는 모두 </a:t>
            </a:r>
            <a:r>
              <a:rPr lang="en-US" altLang="ko-KR"/>
              <a:t>0</a:t>
            </a:r>
          </a:p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52A7EA-ED36-4C18-85F3-D6261404EF33}"/>
              </a:ext>
            </a:extLst>
          </p:cNvPr>
          <p:cNvSpPr/>
          <p:nvPr/>
        </p:nvSpPr>
        <p:spPr>
          <a:xfrm>
            <a:off x="3942758" y="1268760"/>
            <a:ext cx="4572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arr2 = np.array([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arr3 = np.array([ 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 ])</a:t>
            </a:r>
            <a:endParaRPr lang="en-US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F287D1-92E1-419B-B366-FD015EE41B92}"/>
              </a:ext>
            </a:extLst>
          </p:cNvPr>
          <p:cNvSpPr/>
          <p:nvPr/>
        </p:nvSpPr>
        <p:spPr>
          <a:xfrm>
            <a:off x="5796776" y="3291902"/>
            <a:ext cx="271798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 = np.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ones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b = np.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ones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pt-BR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60C30-5AC2-4C44-A131-0F3CF06F69E6}"/>
              </a:ext>
            </a:extLst>
          </p:cNvPr>
          <p:cNvSpPr/>
          <p:nvPr/>
        </p:nvSpPr>
        <p:spPr>
          <a:xfrm>
            <a:off x="5796776" y="2667529"/>
            <a:ext cx="271798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 = np.zeros(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b = np.zeros((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pt-BR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4DC1AF-7B07-4B61-BB2C-68B1E6B89646}"/>
              </a:ext>
            </a:extLst>
          </p:cNvPr>
          <p:cNvSpPr/>
          <p:nvPr/>
        </p:nvSpPr>
        <p:spPr>
          <a:xfrm>
            <a:off x="5796776" y="3955556"/>
            <a:ext cx="27179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= np.full((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0243BF-96BE-4462-AA95-4CC1190B790E}"/>
              </a:ext>
            </a:extLst>
          </p:cNvPr>
          <p:cNvSpPr/>
          <p:nvPr/>
        </p:nvSpPr>
        <p:spPr>
          <a:xfrm>
            <a:off x="5786140" y="4882711"/>
            <a:ext cx="27179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= np.full((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00BA5D-BE85-4064-A7E6-AA34C815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40" y="5499659"/>
            <a:ext cx="1379578" cy="12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42062"/>
      </p:ext>
    </p:extLst>
  </p:cSld>
  <p:clrMapOvr>
    <a:masterClrMapping/>
  </p:clrMapOvr>
  <p:transition/>
  <p:timing/>
</p:sld>
</file>

<file path=ppt/slides/slide1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7A7FF-5C97-4190-B87D-B5B1D56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C7B8-1E01-4756-B7B8-CB7225F9D4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생성한 값으로 배열 생성</a:t>
            </a:r>
            <a:endParaRPr lang="en-US" altLang="ko-KR"/>
          </a:p>
          <a:p>
            <a:pPr lvl="1"/>
            <a:r>
              <a:rPr lang="ko-KR" altLang="en-US"/>
              <a:t>연속적인 숫자들을 만들어내는 함수 </a:t>
            </a:r>
            <a:r>
              <a:rPr lang="en-US" altLang="ko-KR"/>
              <a:t>:   </a:t>
            </a:r>
            <a:r>
              <a:rPr lang="ko-KR" altLang="en-US"/>
              <a:t>파이썬의         </a:t>
            </a:r>
            <a:r>
              <a:rPr lang="en-US" altLang="ko-KR"/>
              <a:t>range()</a:t>
            </a:r>
          </a:p>
          <a:p>
            <a:pPr marL="357188" lvl="1" indent="0">
              <a:buNone/>
            </a:pPr>
            <a:r>
              <a:rPr lang="en-US" altLang="ko-KR"/>
              <a:t>                                                     NumPy</a:t>
            </a:r>
            <a:r>
              <a:rPr lang="ko-KR" altLang="en-US"/>
              <a:t>에서는  </a:t>
            </a:r>
            <a:r>
              <a:rPr lang="en-US" altLang="ko-KR"/>
              <a:t>np.arange()  </a:t>
            </a:r>
          </a:p>
          <a:p>
            <a:pPr lvl="1"/>
            <a:r>
              <a:rPr lang="ko-KR" altLang="en-US"/>
              <a:t>시작과 끝 값을 주면</a:t>
            </a:r>
            <a:r>
              <a:rPr lang="en-US" altLang="ko-KR"/>
              <a:t>, </a:t>
            </a:r>
            <a:r>
              <a:rPr lang="ko-KR" altLang="en-US"/>
              <a:t>그 사이의 값을 균등하게 배분하는 기능 </a:t>
            </a:r>
            <a:r>
              <a:rPr lang="en-US" altLang="ko-KR"/>
              <a:t>:  linspace(),  logsapce()</a:t>
            </a:r>
          </a:p>
          <a:p>
            <a:pPr lvl="1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0A0C6E-469B-4235-B109-227F3EAC35BF}"/>
              </a:ext>
            </a:extLst>
          </p:cNvPr>
          <p:cNvSpPr/>
          <p:nvPr/>
        </p:nvSpPr>
        <p:spPr>
          <a:xfrm>
            <a:off x="566555" y="2618910"/>
            <a:ext cx="28039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np.arange(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61AB77-15C2-456F-B032-A5AE35246930}"/>
              </a:ext>
            </a:extLst>
          </p:cNvPr>
          <p:cNvSpPr/>
          <p:nvPr/>
        </p:nvSpPr>
        <p:spPr>
          <a:xfrm>
            <a:off x="566555" y="2926976"/>
            <a:ext cx="585609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>
                <a:solidFill>
                  <a:srgbClr val="000000"/>
                </a:solidFill>
                <a:latin typeface="Courier New" panose="02070309020205020404" pitchFamily="49" charset="0"/>
              </a:rPr>
              <a:t>[ 1  2  3  4  5  6  7  8  9 10 11 12 13 14 15 16 17 18 19 20]</a:t>
            </a:r>
            <a:endParaRPr lang="en-US" altLang="ko-K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5F4EF8-5008-4ED9-8EDF-89C805654CE9}"/>
              </a:ext>
            </a:extLst>
          </p:cNvPr>
          <p:cNvSpPr/>
          <p:nvPr/>
        </p:nvSpPr>
        <p:spPr>
          <a:xfrm>
            <a:off x="566555" y="3630715"/>
            <a:ext cx="335540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np.linspace(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B947D2-4382-4561-9A4C-FA1C530B77E2}"/>
              </a:ext>
            </a:extLst>
          </p:cNvPr>
          <p:cNvSpPr/>
          <p:nvPr/>
        </p:nvSpPr>
        <p:spPr>
          <a:xfrm>
            <a:off x="566555" y="3990546"/>
            <a:ext cx="307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[ 0. 2.5 5. 7.5 10. ]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435D56-D491-48F7-A316-C550DDF94A2F}"/>
              </a:ext>
            </a:extLst>
          </p:cNvPr>
          <p:cNvSpPr/>
          <p:nvPr/>
        </p:nvSpPr>
        <p:spPr>
          <a:xfrm>
            <a:off x="552988" y="5122499"/>
            <a:ext cx="321754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np.logspace(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3AF26-15CA-455A-8B97-731B7E92BDCE}"/>
              </a:ext>
            </a:extLst>
          </p:cNvPr>
          <p:cNvSpPr/>
          <p:nvPr/>
        </p:nvSpPr>
        <p:spPr>
          <a:xfrm>
            <a:off x="556745" y="5491831"/>
            <a:ext cx="79360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[ 10. 17.7827941 31.6227766 56.23413252 100. ]</a:t>
            </a:r>
            <a:endParaRPr lang="ko-KR" altLang="en-US" sz="1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3EB510-4EA0-47C1-9594-2D6744C42BC7}"/>
              </a:ext>
            </a:extLst>
          </p:cNvPr>
          <p:cNvSpPr/>
          <p:nvPr/>
        </p:nvSpPr>
        <p:spPr>
          <a:xfrm>
            <a:off x="549413" y="6058944"/>
            <a:ext cx="647146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np.logspace(np.log10(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), np.log10(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369807"/>
      </p:ext>
    </p:extLst>
  </p:cSld>
  <p:clrMapOvr>
    <a:masterClrMapping/>
  </p:clrMapOvr>
  <p:transition/>
  <p:timing/>
</p:sld>
</file>

<file path=ppt/slides/slide1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7A7FF-5C97-4190-B87D-B5B1D56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C7B8-1E01-4756-B7B8-CB7225F9D4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넘파이 난수 발생 모듈 </a:t>
            </a:r>
            <a:r>
              <a:rPr lang="en-US" altLang="ko-KR"/>
              <a:t>: numpy.random </a:t>
            </a:r>
            <a:r>
              <a:rPr lang="ko-KR" altLang="en-US"/>
              <a:t>모듈</a:t>
            </a:r>
            <a:endParaRPr lang="en-US" altLang="ko-KR"/>
          </a:p>
          <a:p>
            <a:r>
              <a:rPr lang="ko-KR" altLang="en-US"/>
              <a:t>난수 기반으로 배열 생성</a:t>
            </a:r>
            <a:endParaRPr lang="en-US" altLang="ko-KR"/>
          </a:p>
          <a:p>
            <a:pPr lvl="1"/>
            <a:r>
              <a:rPr lang="en-US" altLang="ko-KR"/>
              <a:t>random() : </a:t>
            </a:r>
            <a:r>
              <a:rPr lang="ko-KR" altLang="en-US"/>
              <a:t>랜덤한 수의 배열 생성</a:t>
            </a:r>
            <a:endParaRPr lang="en-US" altLang="ko-KR"/>
          </a:p>
          <a:p>
            <a:pPr lvl="1"/>
            <a:r>
              <a:rPr lang="en-US" altLang="ko-KR"/>
              <a:t>              0,1 </a:t>
            </a:r>
            <a:r>
              <a:rPr lang="ko-KR" altLang="en-US"/>
              <a:t>균등분포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randint() : </a:t>
            </a:r>
            <a:r>
              <a:rPr lang="ko-KR" altLang="en-US"/>
              <a:t>지정한 </a:t>
            </a:r>
            <a:r>
              <a:rPr lang="en-US" altLang="ko-KR"/>
              <a:t>shape</a:t>
            </a:r>
            <a:r>
              <a:rPr lang="ko-KR" altLang="en-US"/>
              <a:t>으로 배열 만들고</a:t>
            </a:r>
            <a:r>
              <a:rPr lang="en-US" altLang="ko-KR"/>
              <a:t>,</a:t>
            </a:r>
          </a:p>
          <a:p>
            <a:pPr lvl="1"/>
            <a:r>
              <a:rPr lang="en-US" altLang="ko-KR"/>
              <a:t>             </a:t>
            </a:r>
            <a:r>
              <a:rPr lang="ko-KR" altLang="en-US"/>
              <a:t>지정한 범위에서 랜덤 정수 추출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rand() :  </a:t>
            </a:r>
            <a:r>
              <a:rPr lang="ko-KR" altLang="en-US"/>
              <a:t>랜덤한 수의 배열 생성</a:t>
            </a:r>
            <a:endParaRPr lang="en-US" altLang="ko-KR"/>
          </a:p>
          <a:p>
            <a:pPr lvl="1"/>
            <a:r>
              <a:rPr lang="en-US" altLang="ko-KR"/>
              <a:t>            random()</a:t>
            </a:r>
            <a:r>
              <a:rPr lang="ko-KR" altLang="en-US"/>
              <a:t>과 유사</a:t>
            </a:r>
            <a:endParaRPr lang="en-US" altLang="ko-KR"/>
          </a:p>
          <a:p>
            <a:pPr lvl="1"/>
            <a:r>
              <a:rPr lang="en-US" altLang="ko-KR"/>
              <a:t>randn() : </a:t>
            </a:r>
            <a:r>
              <a:rPr lang="ko-KR" altLang="en-US"/>
              <a:t>표준 정규분포를 고려한 랜덤한 수 배열 생성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599A9-F570-4FFD-8DBF-1087B122E88B}"/>
              </a:ext>
            </a:extLst>
          </p:cNvPr>
          <p:cNvSpPr/>
          <p:nvPr/>
        </p:nvSpPr>
        <p:spPr>
          <a:xfrm>
            <a:off x="4346975" y="1583795"/>
            <a:ext cx="290015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np.random.random()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019D41-B5AC-4389-A7C8-15F3BAFA128D}"/>
              </a:ext>
            </a:extLst>
          </p:cNvPr>
          <p:cNvSpPr/>
          <p:nvPr/>
        </p:nvSpPr>
        <p:spPr>
          <a:xfrm>
            <a:off x="4331290" y="2258870"/>
            <a:ext cx="351731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np.random.random((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it-IT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F922AC-0C95-47D2-969C-B2B2C453468D}"/>
              </a:ext>
            </a:extLst>
          </p:cNvPr>
          <p:cNvSpPr/>
          <p:nvPr/>
        </p:nvSpPr>
        <p:spPr>
          <a:xfrm>
            <a:off x="6462210" y="2597424"/>
            <a:ext cx="2286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[[0.38160225 0.53605472 0.99310553]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[0.28223806 0.81305384 0.08547808]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[0.64391209 0.99788373 0.95721016]]</a:t>
            </a:r>
            <a:endParaRPr lang="ko-KR" altLang="en-US" sz="8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91F134-0D63-435A-B325-50D67644E923}"/>
              </a:ext>
            </a:extLst>
          </p:cNvPr>
          <p:cNvSpPr/>
          <p:nvPr/>
        </p:nvSpPr>
        <p:spPr>
          <a:xfrm>
            <a:off x="6462210" y="1899265"/>
            <a:ext cx="1627369" cy="253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>
                <a:solidFill>
                  <a:srgbClr val="212121"/>
                </a:solidFill>
                <a:latin typeface="Courier New" panose="02070309020205020404" pitchFamily="49" charset="0"/>
              </a:rPr>
              <a:t>0.8795195321433732</a:t>
            </a:r>
            <a:endParaRPr lang="ko-KR" altLang="en-US" sz="10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E26433-6C34-43E3-8D27-D90720CE55F4}"/>
              </a:ext>
            </a:extLst>
          </p:cNvPr>
          <p:cNvSpPr/>
          <p:nvPr/>
        </p:nvSpPr>
        <p:spPr>
          <a:xfrm>
            <a:off x="4256965" y="3397643"/>
            <a:ext cx="351731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np.random.randint(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it-IT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E435D1-FDC7-4578-84AD-378B2B5EA7DD}"/>
              </a:ext>
            </a:extLst>
          </p:cNvPr>
          <p:cNvSpPr/>
          <p:nvPr/>
        </p:nvSpPr>
        <p:spPr>
          <a:xfrm>
            <a:off x="4211960" y="4074269"/>
            <a:ext cx="42578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np.random.randint(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it-IT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1B0AA-1B40-4595-BBCC-D193D91DA18D}"/>
              </a:ext>
            </a:extLst>
          </p:cNvPr>
          <p:cNvSpPr/>
          <p:nvPr/>
        </p:nvSpPr>
        <p:spPr>
          <a:xfrm>
            <a:off x="6462210" y="3724171"/>
            <a:ext cx="1800200" cy="2527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>
                <a:solidFill>
                  <a:srgbClr val="212121"/>
                </a:solidFill>
                <a:latin typeface="Courier New" panose="02070309020205020404" pitchFamily="49" charset="0"/>
              </a:rPr>
              <a:t>6</a:t>
            </a:r>
            <a:endParaRPr lang="ko-KR" altLang="en-US" sz="105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5998BF-1337-4A27-A297-729A89A6D71A}"/>
              </a:ext>
            </a:extLst>
          </p:cNvPr>
          <p:cNvSpPr/>
          <p:nvPr/>
        </p:nvSpPr>
        <p:spPr>
          <a:xfrm>
            <a:off x="6439565" y="4379388"/>
            <a:ext cx="2308645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>
                <a:solidFill>
                  <a:srgbClr val="212121"/>
                </a:solidFill>
                <a:latin typeface="Courier New" panose="02070309020205020404" pitchFamily="49" charset="0"/>
              </a:rPr>
              <a:t>[[4 7 7] [5 4 4] [3 3 2]]</a:t>
            </a:r>
            <a:endParaRPr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54E46B-4328-41E2-8CC8-7208EF79E07F}"/>
              </a:ext>
            </a:extLst>
          </p:cNvPr>
          <p:cNvSpPr/>
          <p:nvPr/>
        </p:nvSpPr>
        <p:spPr>
          <a:xfrm>
            <a:off x="4211960" y="4764317"/>
            <a:ext cx="30235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8B7138-3B43-46D5-8B91-7F49B1255520}"/>
              </a:ext>
            </a:extLst>
          </p:cNvPr>
          <p:cNvSpPr/>
          <p:nvPr/>
        </p:nvSpPr>
        <p:spPr>
          <a:xfrm>
            <a:off x="6417785" y="5080666"/>
            <a:ext cx="2286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[[0.38160225 0.53605472 0.99310553]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[0.28223806 0.81305384 0.08547808]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[0.64391209 0.99788373 0.95721016]]</a:t>
            </a:r>
            <a:endParaRPr lang="ko-KR" altLang="en-US" sz="8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AC5AF-B984-465B-B62C-A5D4DB094829}"/>
              </a:ext>
            </a:extLst>
          </p:cNvPr>
          <p:cNvSpPr/>
          <p:nvPr/>
        </p:nvSpPr>
        <p:spPr>
          <a:xfrm>
            <a:off x="4211960" y="5669118"/>
            <a:ext cx="314701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np.random.randn(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18E1ED-D413-44DB-AC6B-D938A16BD6D0}"/>
              </a:ext>
            </a:extLst>
          </p:cNvPr>
          <p:cNvSpPr/>
          <p:nvPr/>
        </p:nvSpPr>
        <p:spPr>
          <a:xfrm>
            <a:off x="5928063" y="5997493"/>
            <a:ext cx="2793775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>
                <a:solidFill>
                  <a:srgbClr val="212121"/>
                </a:solidFill>
                <a:latin typeface="Courier New" panose="02070309020205020404" pitchFamily="49" charset="0"/>
              </a:rPr>
              <a:t>[[-0.25327116 -1.54778137 0.96225818] [ 1.18317687 -1.84714516 0.14398823] </a:t>
            </a:r>
          </a:p>
          <a:p>
            <a:r>
              <a:rPr lang="en-US" altLang="ko-KR" sz="900">
                <a:solidFill>
                  <a:srgbClr val="212121"/>
                </a:solidFill>
                <a:latin typeface="Courier New" panose="02070309020205020404" pitchFamily="49" charset="0"/>
              </a:rPr>
              <a:t>[-1.21098555 0.10090834 0.71131441]]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013545476"/>
      </p:ext>
    </p:extLst>
  </p:cSld>
  <p:clrMapOvr>
    <a:masterClrMapping/>
  </p:clrMapOvr>
  <p:transition/>
  <p:timing/>
</p:sld>
</file>

<file path=ppt/slides/slide1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배열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표 </a:t>
            </a:r>
            <a:r>
              <a:rPr lang="en-US" altLang="ko-KR"/>
              <a:t>10-1]</a:t>
            </a:r>
            <a:r>
              <a:rPr lang="ko-KR" altLang="en-US"/>
              <a:t>의 함수들을 사용해서 넘파이 배열을 생성하는 코드를 작성</a:t>
            </a: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EC3DA2-16AC-BE8E-0E49-C1FA92365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1563"/>
              </p:ext>
            </p:extLst>
          </p:nvPr>
        </p:nvGraphicFramePr>
        <p:xfrm>
          <a:off x="1421651" y="1978841"/>
          <a:ext cx="6255695" cy="413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Code10-03.py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9824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numpy as np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random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 = [ random.randint(0,255) for _ in range(5)]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파이썬 리스트 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--&gt; ', pythonList)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numpyAry1 = np.array(pythonList)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array(pythonList) --&gt; ', numpyAry1)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numpyAry2 = np.arange(5)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arange(5) --&gt; ', numpyAry2)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numpyAry3 = np.arange(3, 8)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arange(3, 8) --&gt; ', numpyAry3)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numpyAry3 = np.arange(0, 100, 20)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arange(0, 100, 20) --&gt; ', numpyAry3)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519056"/>
      </p:ext>
    </p:extLst>
  </p:cSld>
  <p:clrMapOvr>
    <a:masterClrMapping/>
  </p:clrMapOvr>
  <p:transition/>
  <p:timing/>
</p:sld>
</file>

<file path=ppt/slides/slide1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배열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표 </a:t>
            </a:r>
            <a:r>
              <a:rPr lang="en-US" altLang="ko-KR"/>
              <a:t>10-1]</a:t>
            </a:r>
            <a:r>
              <a:rPr lang="ko-KR" altLang="en-US"/>
              <a:t>의 함수들을 사용해서 넘파이 배열을 생성하는 코드를 작성</a:t>
            </a: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EC3DA2-16AC-BE8E-0E49-C1FA92365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84850"/>
              </p:ext>
            </p:extLst>
          </p:nvPr>
        </p:nvGraphicFramePr>
        <p:xfrm>
          <a:off x="1421651" y="1978841"/>
          <a:ext cx="6255695" cy="413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4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80564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Code10-03.py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9824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numpyAry4 = np.ones(5)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ones(5) --&gt; \n', numpyAry4)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numpyAry5 = np.ones((3,4))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ones((3,4)) )--&gt; \n', numpyAry5)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numpyAry6 = np.zeros(5)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zeros(5)--&gt; ', numpyAry6)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numpyAry7 = np.empty(6)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empty(6)--&gt; ', numpyAry7)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numpyAry8 = np.full(5, 33)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full(5, 33) --&gt; ', numpyAry8)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numpyAry9 = np.identity(5)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identity(5)--&gt; \n', numpyAry9)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683122"/>
      </p:ext>
    </p:extLst>
  </p:cSld>
  <p:clrMapOvr>
    <a:masterClrMapping/>
  </p:clrMapOvr>
  <p:transition/>
  <p:timing/>
</p:sld>
</file>

<file path=ppt/slides/slide1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배열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표 </a:t>
            </a:r>
            <a:r>
              <a:rPr lang="en-US" altLang="ko-KR"/>
              <a:t>10-1]</a:t>
            </a:r>
            <a:r>
              <a:rPr lang="ko-KR" altLang="en-US"/>
              <a:t>의 함수들을 사용해서 넘파이 배열을 생성하는 코드를 작성</a:t>
            </a:r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9187" y="1943835"/>
            <a:ext cx="5625625" cy="433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661718"/>
      </p:ext>
    </p:extLst>
  </p:cSld>
  <p:clrMapOvr>
    <a:masterClrMapping/>
  </p:clrMapOvr>
  <p:transition/>
  <p:timing/>
</p:sld>
</file>

<file path=ppt/slides/slide1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데이터 형식</a:t>
            </a:r>
            <a:endParaRPr lang="en-US" altLang="ko-KR"/>
          </a:p>
          <a:p>
            <a:pPr lvl="1"/>
            <a:r>
              <a:rPr lang="ko-KR" altLang="en-US" err="1"/>
              <a:t>파이썬 리스트와 달리 넘파이 배열은 데이터 형식을 지정</a:t>
            </a:r>
            <a:endParaRPr lang="en-US" altLang="ko-KR"/>
          </a:p>
          <a:p>
            <a:pPr lvl="1"/>
            <a:r>
              <a:rPr lang="ko-KR" altLang="en-US" err="1"/>
              <a:t>넘파이의 데이터 형식을 </a:t>
            </a:r>
            <a:r>
              <a:rPr lang="en-US" altLang="ko-KR" err="1"/>
              <a:t>dtype</a:t>
            </a:r>
            <a:r>
              <a:rPr lang="ko-KR" altLang="en-US"/>
              <a:t>으로 표현하는데</a:t>
            </a:r>
            <a:r>
              <a:rPr lang="en-US" altLang="ko-KR"/>
              <a:t>, </a:t>
            </a:r>
            <a:r>
              <a:rPr lang="ko-KR" altLang="en-US"/>
              <a:t>정수</a:t>
            </a:r>
            <a:r>
              <a:rPr lang="en-US" altLang="ko-KR"/>
              <a:t>, </a:t>
            </a:r>
            <a:r>
              <a:rPr lang="ko-KR" altLang="en-US"/>
              <a:t>실수</a:t>
            </a:r>
            <a:r>
              <a:rPr lang="en-US" altLang="ko-KR"/>
              <a:t>, </a:t>
            </a:r>
            <a:r>
              <a:rPr lang="ko-KR" altLang="en-US" err="1"/>
              <a:t>불리언</a:t>
            </a:r>
            <a:r>
              <a:rPr lang="en-US" altLang="ko-KR"/>
              <a:t>, </a:t>
            </a:r>
            <a:r>
              <a:rPr lang="ko-KR" altLang="en-US"/>
              <a:t>복소수</a:t>
            </a:r>
            <a:r>
              <a:rPr lang="en-US" altLang="ko-KR"/>
              <a:t>, </a:t>
            </a:r>
            <a:r>
              <a:rPr lang="ko-KR" altLang="en-US"/>
              <a:t>문자열 등 다양한 형식이 지원됨</a:t>
            </a:r>
            <a:endParaRPr lang="en-US" altLang="ko-KR"/>
          </a:p>
          <a:p>
            <a:pPr lvl="1"/>
            <a:r>
              <a:rPr lang="ko-KR" altLang="en-US"/>
              <a:t>정수형도 </a:t>
            </a:r>
            <a:r>
              <a:rPr lang="en-US" altLang="ko-KR"/>
              <a:t>8bit, 16bit, 32bit, 64bit </a:t>
            </a:r>
            <a:r>
              <a:rPr lang="ko-KR" altLang="en-US"/>
              <a:t>등을 지원하는데</a:t>
            </a:r>
            <a:r>
              <a:rPr lang="en-US" altLang="ko-KR"/>
              <a:t>, int8, int16, int32, int64 </a:t>
            </a:r>
            <a:r>
              <a:rPr lang="ko-KR" altLang="en-US"/>
              <a:t>등으로 부름</a:t>
            </a:r>
            <a:endParaRPr lang="en-US" altLang="ko-KR"/>
          </a:p>
          <a:p>
            <a:pPr lvl="1"/>
            <a:r>
              <a:rPr lang="ko-KR" altLang="en-US"/>
              <a:t>부호가 없는 정수형도 지원하는데</a:t>
            </a:r>
            <a:r>
              <a:rPr lang="en-US" altLang="ko-KR"/>
              <a:t>, </a:t>
            </a:r>
            <a:r>
              <a:rPr lang="ko-KR" altLang="en-US"/>
              <a:t>앞에 </a:t>
            </a:r>
            <a:r>
              <a:rPr lang="en-US" altLang="ko-KR"/>
              <a:t>u</a:t>
            </a:r>
            <a:r>
              <a:rPr lang="ko-KR" altLang="en-US"/>
              <a:t>를 붙이면 됨</a:t>
            </a:r>
            <a:endParaRPr lang="en-US" altLang="ko-KR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67ECC9-1A56-41FB-91DE-03EFF1DD2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18241"/>
              </p:ext>
            </p:extLst>
          </p:nvPr>
        </p:nvGraphicFramePr>
        <p:xfrm>
          <a:off x="1524000" y="3519010"/>
          <a:ext cx="48932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60">
                  <a:extLst>
                    <a:ext uri="{9D8B030D-6E8A-4147-A177-3AD203B41FA5}">
                      <a16:colId xmlns:a16="http://schemas.microsoft.com/office/drawing/2014/main" val="1367043518"/>
                    </a:ext>
                  </a:extLst>
                </a:gridCol>
                <a:gridCol w="3105345">
                  <a:extLst>
                    <a:ext uri="{9D8B030D-6E8A-4147-A177-3AD203B41FA5}">
                      <a16:colId xmlns:a16="http://schemas.microsoft.com/office/drawing/2014/main" val="4229680995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ko-KR" altLang="en-US" sz="1200"/>
                        <a:t>데이터 타입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ko-KR" altLang="en-US" sz="120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645774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200"/>
                        <a:t>np.int32/64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200"/>
                        <a:t>32/64</a:t>
                      </a:r>
                      <a:r>
                        <a:rPr lang="ko-KR" altLang="en-US" sz="1200"/>
                        <a:t>비트 정수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652156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200"/>
                        <a:t>np.float32/64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200"/>
                        <a:t>32/64</a:t>
                      </a:r>
                      <a:r>
                        <a:rPr lang="ko-KR" altLang="en-US" sz="1200"/>
                        <a:t>비트 부동 소수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94404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200"/>
                        <a:t>np.bool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200"/>
                        <a:t>bool </a:t>
                      </a:r>
                      <a:r>
                        <a:rPr lang="ko-KR" altLang="en-US" sz="1200"/>
                        <a:t>타입 </a:t>
                      </a:r>
                      <a:r>
                        <a:rPr lang="en-US" altLang="ko-KR" sz="1200"/>
                        <a:t>(True, False)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1769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200"/>
                        <a:t>np.object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ko-KR" altLang="en-US" sz="1200"/>
                        <a:t>파이썬 객체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656849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200"/>
                        <a:t>np.complex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ko-KR" altLang="en-US" sz="1200"/>
                        <a:t>복소수 </a:t>
                      </a:r>
                      <a:r>
                        <a:rPr lang="en-US" altLang="ko-KR" sz="1200"/>
                        <a:t>(128float)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34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99859"/>
      </p:ext>
    </p:extLst>
  </p:cSld>
  <p:clrMapOvr>
    <a:masterClrMapping/>
  </p:clrMapOvr>
  <p:transition/>
  <p:timing/>
</p:sld>
</file>

<file path=ppt/slides/slide1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데이터 형식</a:t>
            </a:r>
            <a:endParaRPr lang="en-US" altLang="ko-KR"/>
          </a:p>
          <a:p>
            <a:pPr lvl="1"/>
            <a:r>
              <a:rPr lang="ko-KR" altLang="en-US" err="1"/>
              <a:t>넘파이 배열을 생성하면서 데이터 형식</a:t>
            </a:r>
            <a:r>
              <a:rPr lang="en-US" altLang="ko-KR"/>
              <a:t>(dtype)</a:t>
            </a:r>
            <a:r>
              <a:rPr lang="ko-KR" altLang="en-US"/>
              <a:t>을 지정할 수 있음</a:t>
            </a:r>
            <a:endParaRPr lang="en-US" altLang="ko-KR"/>
          </a:p>
          <a:p>
            <a:pPr lvl="1"/>
            <a:r>
              <a:rPr lang="ko-KR" altLang="en-US"/>
              <a:t>이미 지정된 데이터 형식을 </a:t>
            </a:r>
            <a:r>
              <a:rPr lang="en-US" altLang="ko-KR" err="1">
                <a:highlight>
                  <a:srgbClr val="FFFF00"/>
                </a:highlight>
              </a:rPr>
              <a:t>astype() </a:t>
            </a:r>
            <a:r>
              <a:rPr lang="ko-KR" altLang="en-US">
                <a:highlight>
                  <a:srgbClr val="FFFF00"/>
                </a:highlight>
              </a:rPr>
              <a:t>함수로 변경할 </a:t>
            </a:r>
            <a:r>
              <a:rPr lang="ko-KR" altLang="en-US"/>
              <a:t>수도 있음</a:t>
            </a:r>
            <a:endParaRPr lang="en-US" altLang="ko-KR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E8DF3C-1F3D-1E42-4353-F3CE1CD2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57674"/>
              </p:ext>
            </p:extLst>
          </p:nvPr>
        </p:nvGraphicFramePr>
        <p:xfrm>
          <a:off x="1421651" y="2468893"/>
          <a:ext cx="6255695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Code10-04.py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7472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numpy as np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random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pList1 = [10, 20, 30, 40]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pList2 = [10, 20, 30, 40.0]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numpyAry1 = np.array(pList1)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print(numpyAry1, numpyAry1.dtype)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numpyAry1 = np.array(pList2)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print(numpyAry1, numpyAry1.dtype)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numpyAry2 = np.array(pList1, dtype=np.float32)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print(numpyAry2, numpyAry2.dtype)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38727"/>
      </p:ext>
    </p:extLst>
  </p:cSld>
  <p:clrMapOvr>
    <a:masterClrMapping/>
  </p:clrMapOvr>
  <p:transition/>
  <p:timing/>
</p:sld>
</file>

<file path=ppt/slides/slide1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데이터 형식</a:t>
            </a:r>
            <a:endParaRPr lang="en-US" altLang="ko-KR"/>
          </a:p>
          <a:p>
            <a:pPr lvl="1"/>
            <a:r>
              <a:rPr lang="ko-KR" altLang="en-US" err="1"/>
              <a:t>넘파이 배열을 생성하면서 데이터 형식</a:t>
            </a:r>
            <a:r>
              <a:rPr lang="en-US" altLang="ko-KR"/>
              <a:t>(dtype)</a:t>
            </a:r>
            <a:r>
              <a:rPr lang="ko-KR" altLang="en-US"/>
              <a:t>을 지정할 수 있음</a:t>
            </a:r>
            <a:endParaRPr lang="en-US" altLang="ko-KR"/>
          </a:p>
          <a:p>
            <a:pPr lvl="1"/>
            <a:r>
              <a:rPr lang="ko-KR" altLang="en-US"/>
              <a:t>이미 지정된 데이터 형식을 </a:t>
            </a:r>
            <a:r>
              <a:rPr lang="en-US" altLang="ko-KR" err="1"/>
              <a:t>astype() </a:t>
            </a:r>
            <a:r>
              <a:rPr lang="ko-KR" altLang="en-US"/>
              <a:t>함수로 변경할 수도 있음</a:t>
            </a:r>
            <a:endParaRPr lang="en-US" altLang="ko-KR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E8DF3C-1F3D-1E42-4353-F3CE1CD2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836543"/>
              </p:ext>
            </p:extLst>
          </p:nvPr>
        </p:nvGraphicFramePr>
        <p:xfrm>
          <a:off x="1421651" y="2483140"/>
          <a:ext cx="6255695" cy="298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Code10-04.py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8064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numpyAry3 = np.arange(5)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print(numpyAry3, numpyAry3.dtype)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numpyAry4 = np.ones(5)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print(numpyAry4, numpyAry4.dtype)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numpyAry5 = np.ones(5, dtype=np.uint8)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print(numpyAry5, numpyAry5.dtype)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numpyAry6 = numpyAry5.astype(np.float16)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print(numpyAry6, numpyAry6.dtype)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061698D-8084-709A-DA72-B3535F53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57"/>
          <a:stretch>
            <a:fillRect/>
          </a:stretch>
        </p:blipFill>
        <p:spPr>
          <a:xfrm>
            <a:off x="6147175" y="4194085"/>
            <a:ext cx="2048151" cy="20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6419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b="0"/>
              <a:t>CSV </a:t>
            </a:r>
            <a:r>
              <a:rPr lang="ko-KR" altLang="en-US" b="0"/>
              <a:t>파일의 구조에 대해서 이해한다</a:t>
            </a:r>
            <a:r>
              <a:rPr lang="en-US" altLang="ko-KR" b="0"/>
              <a:t>.</a:t>
            </a:r>
            <a:endParaRPr lang="en-US" altLang="ko-KR" b="0"/>
          </a:p>
          <a:p>
            <a:r>
              <a:rPr lang="en-US" altLang="ko-KR" b="0"/>
              <a:t>CSV </a:t>
            </a:r>
            <a:r>
              <a:rPr lang="ko-KR" altLang="en-US" b="0"/>
              <a:t>라이브러리를 이용해서 읽거나 쓰는 기능을 배운다</a:t>
            </a:r>
            <a:r>
              <a:rPr lang="en-US" altLang="ko-KR" b="0"/>
              <a:t>.</a:t>
            </a:r>
            <a:endParaRPr lang="ko-KR" altLang="en-US" b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A9A50-F0A0-D48E-E66B-3527FD8C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 </a:t>
            </a:r>
            <a:r>
              <a:rPr lang="ko-KR" altLang="en-US" sz="2200"/>
              <a:t>계산기 프로그램 기반 구축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E3E44-00D7-2003-4714-B962108335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IDLE </a:t>
            </a:r>
            <a:r>
              <a:rPr lang="ko-KR" altLang="en-US"/>
              <a:t>종료</a:t>
            </a:r>
            <a:endParaRPr lang="en-US" altLang="ko-KR"/>
          </a:p>
          <a:p>
            <a:pPr lvl="1"/>
            <a:r>
              <a:rPr lang="en-US" altLang="ko-KR"/>
              <a:t>exit() </a:t>
            </a:r>
            <a:r>
              <a:rPr lang="ko-KR" altLang="en-US"/>
              <a:t>코드를 입력한 후 </a:t>
            </a:r>
            <a:r>
              <a:rPr lang="en-US" altLang="ko-KR"/>
              <a:t>Kill? </a:t>
            </a:r>
            <a:r>
              <a:rPr lang="ko-KR" altLang="en-US"/>
              <a:t>메시지창에서 </a:t>
            </a:r>
            <a:r>
              <a:rPr lang="en-US" altLang="ko-KR"/>
              <a:t>&lt;</a:t>
            </a:r>
            <a:r>
              <a:rPr lang="ko-KR" altLang="en-US"/>
              <a:t>확인</a:t>
            </a:r>
            <a:r>
              <a:rPr lang="en-US" altLang="ko-KR"/>
              <a:t>&gt; </a:t>
            </a:r>
            <a:r>
              <a:rPr lang="ko-KR" altLang="en-US"/>
              <a:t>버튼 클릭</a:t>
            </a:r>
            <a:r>
              <a:rPr lang="en-US" altLang="ko-KR"/>
              <a:t>(</a:t>
            </a:r>
            <a:r>
              <a:rPr lang="ko-KR" altLang="en-US"/>
              <a:t>또는 </a:t>
            </a:r>
            <a:r>
              <a:rPr lang="en-US" altLang="ko-KR"/>
              <a:t>[File]-[Exit] </a:t>
            </a:r>
            <a:r>
              <a:rPr lang="ko-KR" altLang="en-US"/>
              <a:t>메뉴 선택</a:t>
            </a:r>
            <a:r>
              <a:rPr lang="en-US" altLang="ko-KR"/>
              <a:t>)</a:t>
            </a:r>
          </a:p>
          <a:p>
            <a:pPr marL="357188" lvl="1" indent="0">
              <a:buNone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5A1E89-5D8B-50CD-097A-526124736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34" y="1998208"/>
            <a:ext cx="5399733" cy="33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13563"/>
      </p:ext>
    </p:extLst>
  </p:cSld>
  <p:clrMapOvr>
    <a:masterClrMapping/>
  </p:clrMapOvr>
  <p:transition/>
  <p:timing/>
</p:sld>
</file>

<file path=ppt/slides/slide2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ACB823A-5F2D-4232-AAD3-50A57B9F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속성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7F4BB88-3D11-4E67-8FAB-D375FE2FC6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배열의 속성</a:t>
            </a:r>
            <a:endParaRPr lang="en-US" altLang="ko-KR"/>
          </a:p>
          <a:p>
            <a:pPr lvl="1"/>
            <a:r>
              <a:rPr lang="en-US" altLang="ko-KR"/>
              <a:t>ndim : </a:t>
            </a:r>
            <a:r>
              <a:rPr lang="ko-KR" altLang="en-US"/>
              <a:t>배열의 차원 수 또는 배열의 축 수</a:t>
            </a:r>
            <a:endParaRPr lang="en-US" altLang="ko-KR"/>
          </a:p>
          <a:p>
            <a:pPr lvl="1"/>
            <a:r>
              <a:rPr lang="en-US" altLang="ko-KR"/>
              <a:t>shape : </a:t>
            </a:r>
            <a:r>
              <a:rPr lang="ko-KR" altLang="en-US"/>
              <a:t>배열 각 차원의 크기를 튜플 형태로</a:t>
            </a:r>
            <a:endParaRPr lang="en-US" altLang="ko-KR"/>
          </a:p>
          <a:p>
            <a:pPr lvl="1"/>
            <a:r>
              <a:rPr lang="en-US" altLang="ko-KR"/>
              <a:t>size : </a:t>
            </a:r>
            <a:r>
              <a:rPr lang="ko-KR" altLang="en-US"/>
              <a:t>배열 원소의 개수</a:t>
            </a:r>
            <a:endParaRPr lang="en-US" altLang="ko-KR"/>
          </a:p>
          <a:p>
            <a:pPr lvl="1"/>
            <a:r>
              <a:rPr lang="en-US" altLang="ko-KR"/>
              <a:t>dtype : </a:t>
            </a:r>
            <a:r>
              <a:rPr lang="ko-KR" altLang="en-US"/>
              <a:t>배열 내의 원소의 데이터형</a:t>
            </a:r>
            <a:endParaRPr lang="en-US" altLang="ko-KR"/>
          </a:p>
          <a:p>
            <a:pPr lvl="1"/>
            <a:r>
              <a:rPr lang="en-US" altLang="ko-KR"/>
              <a:t>itemsize : </a:t>
            </a:r>
            <a:r>
              <a:rPr lang="ko-KR" altLang="en-US"/>
              <a:t>배열 내의 원소의 크기를 바이트 단위로 기술</a:t>
            </a:r>
            <a:endParaRPr lang="en-US" altLang="ko-KR"/>
          </a:p>
          <a:p>
            <a:pPr lvl="1"/>
            <a:r>
              <a:rPr lang="en-US" altLang="ko-KR"/>
              <a:t>nbytes : </a:t>
            </a:r>
            <a:r>
              <a:rPr lang="ko-KR" altLang="en-US"/>
              <a:t>배열 전체 바이트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FE7885-BE0F-4618-8729-546ABB533236}"/>
              </a:ext>
            </a:extLst>
          </p:cNvPr>
          <p:cNvSpPr/>
          <p:nvPr/>
        </p:nvSpPr>
        <p:spPr>
          <a:xfrm>
            <a:off x="4937743" y="771508"/>
            <a:ext cx="4140460" cy="184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'ndim 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arr.ndim)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'shape: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arr.shape)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'dtype: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arr.dtype)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'size 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arr.size)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'itemsize:'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arr.itemsize)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'nbytes: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arr.nbytes)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E11D8-C61D-4F3C-9621-4DA79B2A90FF}"/>
              </a:ext>
            </a:extLst>
          </p:cNvPr>
          <p:cNvSpPr/>
          <p:nvPr/>
        </p:nvSpPr>
        <p:spPr>
          <a:xfrm>
            <a:off x="476545" y="3429000"/>
            <a:ext cx="31503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arr = np.arange(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7BBF9-A821-4236-84EA-F3426C06B95A}"/>
              </a:ext>
            </a:extLst>
          </p:cNvPr>
          <p:cNvSpPr/>
          <p:nvPr/>
        </p:nvSpPr>
        <p:spPr>
          <a:xfrm>
            <a:off x="457573" y="4266303"/>
            <a:ext cx="3150350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[1 2 3 4 5]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ndim : 1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shape: (5,)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dtype: int64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size : 5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itemsize: 8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nbytes: 40</a:t>
            </a:r>
            <a:endParaRPr lang="ko-KR" altLang="en-US" sz="16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494110-A542-4603-9F35-10EB1C2BD99C}"/>
              </a:ext>
            </a:extLst>
          </p:cNvPr>
          <p:cNvSpPr/>
          <p:nvPr/>
        </p:nvSpPr>
        <p:spPr>
          <a:xfrm>
            <a:off x="4301970" y="3429000"/>
            <a:ext cx="422121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arr = np.arange(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).reshape((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3EDA15-A02E-4D33-B0C9-9C930657FB59}"/>
              </a:ext>
            </a:extLst>
          </p:cNvPr>
          <p:cNvSpPr/>
          <p:nvPr/>
        </p:nvSpPr>
        <p:spPr>
          <a:xfrm>
            <a:off x="4301970" y="4266303"/>
            <a:ext cx="4025429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[[0 1 2] [3 4 5] [6 7 8]]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ndim : 2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shape: (3, 3)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dtype: int64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size : 9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itemsize: 8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nbytes: 72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23214386"/>
      </p:ext>
    </p:extLst>
  </p:cSld>
  <p:clrMapOvr>
    <a:masterClrMapping/>
  </p:clrMapOvr>
  <p:transition/>
  <p:timing/>
</p:sld>
</file>

<file path=ppt/slides/slide2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배열 크기와 데이터 형식</a:t>
            </a:r>
            <a:endParaRPr lang="en-US" altLang="ko-KR"/>
          </a:p>
          <a:p>
            <a:pPr lvl="2"/>
            <a:r>
              <a:rPr lang="en-US" altLang="ko-KR"/>
              <a:t>2×3 </a:t>
            </a:r>
            <a:r>
              <a:rPr lang="ko-KR" altLang="en-US"/>
              <a:t>크기의 배열을 만듦</a:t>
            </a:r>
            <a:r>
              <a:rPr lang="en-US" altLang="ko-KR"/>
              <a:t> </a:t>
            </a:r>
          </a:p>
          <a:p>
            <a:pPr lvl="2"/>
            <a:r>
              <a:rPr lang="ko-KR" altLang="en-US"/>
              <a:t>배열의 값은 </a:t>
            </a:r>
            <a:r>
              <a:rPr lang="en-US" altLang="ko-KR"/>
              <a:t>0</a:t>
            </a:r>
            <a:r>
              <a:rPr lang="ko-KR" altLang="en-US"/>
              <a:t>부터 </a:t>
            </a:r>
            <a:r>
              <a:rPr lang="en-US" altLang="ko-KR"/>
              <a:t>255 </a:t>
            </a:r>
            <a:r>
              <a:rPr lang="ko-KR" altLang="en-US"/>
              <a:t>사이의 임의의 값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776" y="2401722"/>
            <a:ext cx="4005444" cy="241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829089"/>
      </p:ext>
    </p:extLst>
  </p:cSld>
  <p:clrMapOvr>
    <a:masterClrMapping/>
  </p:clrMapOvr>
  <p:transition/>
  <p:timing/>
</p:sld>
</file>

<file path=ppt/slides/slide2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배열 크기와 데이터 형식  </a:t>
            </a:r>
            <a:r>
              <a:rPr lang="en-US" altLang="ko-KR"/>
              <a:t>- </a:t>
            </a:r>
            <a:r>
              <a:rPr lang="ko-KR" altLang="en-US" b="1">
                <a:solidFill>
                  <a:srgbClr val="FF0000"/>
                </a:solidFill>
              </a:rPr>
              <a:t>속성</a:t>
            </a:r>
            <a:endParaRPr lang="en-US" altLang="ko-KR" b="1">
              <a:solidFill>
                <a:srgbClr val="FF0000"/>
              </a:solidFill>
            </a:endParaRPr>
          </a:p>
          <a:p>
            <a:pPr lvl="2"/>
            <a:r>
              <a:rPr lang="ko-KR" altLang="en-US"/>
              <a:t>배열의 데이터 형식은 </a:t>
            </a:r>
            <a:r>
              <a:rPr lang="en-US" altLang="ko-KR" err="1"/>
              <a:t>dtype </a:t>
            </a:r>
            <a:r>
              <a:rPr lang="ko-KR" altLang="en-US"/>
              <a:t>속성으로 알 수 있음</a:t>
            </a:r>
            <a:endParaRPr lang="en-US" altLang="ko-KR"/>
          </a:p>
          <a:p>
            <a:pPr lvl="2"/>
            <a:r>
              <a:rPr lang="ko-KR" altLang="en-US"/>
              <a:t>배열의 차원은 </a:t>
            </a:r>
            <a:r>
              <a:rPr lang="en-US" altLang="ko-KR" err="1"/>
              <a:t>ndim </a:t>
            </a:r>
            <a:r>
              <a:rPr lang="ko-KR" altLang="en-US"/>
              <a:t>속성으로</a:t>
            </a:r>
            <a:r>
              <a:rPr lang="en-US" altLang="ko-KR"/>
              <a:t>, </a:t>
            </a:r>
            <a:r>
              <a:rPr lang="ko-KR" altLang="en-US"/>
              <a:t>배열의 크기는 </a:t>
            </a:r>
            <a:r>
              <a:rPr lang="en-US" altLang="ko-KR"/>
              <a:t>shape </a:t>
            </a:r>
            <a:r>
              <a:rPr lang="ko-KR" altLang="en-US"/>
              <a:t>속성으로 확인할 수 있음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589" y="2303875"/>
            <a:ext cx="4095455" cy="320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899769"/>
      </p:ext>
    </p:extLst>
  </p:cSld>
  <p:clrMapOvr>
    <a:masterClrMapping/>
  </p:clrMapOvr>
  <p:transition/>
  <p:timing/>
</p:sld>
</file>

<file path=ppt/slides/slide2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산술 연산과 브로드캐스팅</a:t>
            </a:r>
            <a:endParaRPr lang="en-US" altLang="ko-KR"/>
          </a:p>
          <a:p>
            <a:pPr lvl="2"/>
            <a:r>
              <a:rPr lang="ko-KR" altLang="en-US"/>
              <a:t>배열에 숫자 </a:t>
            </a:r>
            <a:r>
              <a:rPr lang="en-US" altLang="ko-KR"/>
              <a:t>100</a:t>
            </a:r>
            <a:r>
              <a:rPr lang="ko-KR" altLang="en-US"/>
              <a:t>을 빼자 </a:t>
            </a:r>
            <a:r>
              <a:rPr lang="ko-KR" altLang="en-US" b="1" u="sng">
                <a:solidFill>
                  <a:srgbClr val="FF0000"/>
                </a:solidFill>
              </a:rPr>
              <a:t>모든 배열 항목 하나하나에 </a:t>
            </a:r>
            <a:r>
              <a:rPr lang="en-US" altLang="ko-KR"/>
              <a:t>100</a:t>
            </a:r>
            <a:r>
              <a:rPr lang="ko-KR" altLang="en-US"/>
              <a:t>을 뺀 효과가 나타남</a:t>
            </a:r>
            <a:endParaRPr lang="en-US" altLang="ko-KR"/>
          </a:p>
          <a:p>
            <a:pPr lvl="2"/>
            <a:r>
              <a:rPr lang="ko-KR" altLang="en-US"/>
              <a:t>배열끼리 더하면 각 자릿수끼리 더해짐</a:t>
            </a:r>
            <a:endParaRPr lang="en-US" altLang="ko-KR"/>
          </a:p>
          <a:p>
            <a:pPr lvl="2"/>
            <a:r>
              <a:rPr lang="ko-KR" altLang="en-US"/>
              <a:t>이를 브로드캐스팅</a:t>
            </a:r>
            <a:r>
              <a:rPr lang="en-US" altLang="ko-KR"/>
              <a:t>(Broadcasting)</a:t>
            </a:r>
            <a:r>
              <a:rPr lang="ko-KR" altLang="en-US"/>
              <a:t>이라고 함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093" y="2678503"/>
            <a:ext cx="3600399" cy="34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135659"/>
      </p:ext>
    </p:extLst>
  </p:cSld>
  <p:clrMapOvr>
    <a:masterClrMapping/>
  </p:clrMapOvr>
  <p:transition/>
  <p:timing/>
</p:sld>
</file>

<file path=ppt/slides/slide2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산술 연산과 브로드캐스팅</a:t>
            </a:r>
            <a:endParaRPr lang="en-US" altLang="ko-KR"/>
          </a:p>
          <a:p>
            <a:pPr lvl="2"/>
            <a:r>
              <a:rPr lang="ko-KR" altLang="en-US"/>
              <a:t>모든 값에 </a:t>
            </a:r>
            <a:r>
              <a:rPr lang="en-US" altLang="ko-KR"/>
              <a:t>10</a:t>
            </a:r>
            <a:r>
              <a:rPr lang="ko-KR" altLang="en-US"/>
              <a:t>을 더하는 브로드캐스팅</a:t>
            </a:r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589" y="1943835"/>
            <a:ext cx="3555395" cy="222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A43D0B-5EFE-4CBA-B9BE-57E50590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8" y="2033845"/>
            <a:ext cx="3666436" cy="12601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B86C0B-3CD2-4CFC-B169-AA1295A830AB}"/>
              </a:ext>
            </a:extLst>
          </p:cNvPr>
          <p:cNvSpPr/>
          <p:nvPr/>
        </p:nvSpPr>
        <p:spPr>
          <a:xfrm>
            <a:off x="116505" y="4824038"/>
            <a:ext cx="8415935" cy="9224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lvl="1" indent="-177800">
              <a:lnSpc>
                <a:spcPct val="120000"/>
              </a:lnSpc>
              <a:spcBef>
                <a:spcPct val="20000"/>
              </a:spcBef>
              <a:buClr>
                <a:srgbClr val="FFE45B"/>
              </a:buClr>
              <a:buFont typeface="Wingdings" panose="05000000000000000000" pitchFamily="2" charset="2"/>
              <a:buChar char="§"/>
            </a:pPr>
            <a:r>
              <a:rPr lang="ko-KR" altLang="en-US" sz="1600">
                <a:solidFill>
                  <a:prstClr val="black"/>
                </a:solidFill>
                <a:latin typeface="맑은 고딕" panose="020b0503020000020004" pitchFamily="50" charset="-127"/>
              </a:rPr>
              <a:t>산술 연산과 </a:t>
            </a:r>
            <a:r>
              <a:rPr lang="ko-KR" altLang="en-US" sz="1600" u="sng" err="1">
                <a:solidFill>
                  <a:srgbClr val="FF0000"/>
                </a:solidFill>
                <a:latin typeface="맑은 고딕" panose="020b0503020000020004" pitchFamily="50" charset="-127"/>
              </a:rPr>
              <a:t>브로드캐스팅</a:t>
            </a:r>
            <a:endParaRPr lang="en-US" altLang="ko-KR" sz="1600" u="sng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 marL="720725" lvl="2" indent="-185738">
              <a:lnSpc>
                <a:spcPct val="120000"/>
              </a:lnSpc>
              <a:spcBef>
                <a:spcPct val="20000"/>
              </a:spcBef>
              <a:buClr>
                <a:srgbClr val="FFE45B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</a:rPr>
              <a:t>원래 배열과 숫자는 연산이 될 수 없지만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err="1">
                <a:solidFill>
                  <a:prstClr val="black"/>
                </a:solidFill>
                <a:latin typeface="맑은 고딕" panose="020b0503020000020004" pitchFamily="50" charset="-127"/>
              </a:rPr>
              <a:t>넘파이가 다음과 같이 숫자를 동일한 크기의 배열로 만든 후에 연산을 함</a:t>
            </a:r>
            <a:endParaRPr lang="en-US" altLang="ko-KR" sz="140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035448"/>
      </p:ext>
    </p:extLst>
  </p:cSld>
  <p:clrMapOvr>
    <a:masterClrMapping/>
  </p:clrMapOvr>
  <p:transition/>
  <p:timing/>
</p:sld>
</file>

<file path=ppt/slides/slide2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산술 연산과 브로드캐스팅</a:t>
            </a:r>
            <a:endParaRPr lang="en-US" altLang="ko-KR"/>
          </a:p>
          <a:p>
            <a:pPr lvl="2"/>
            <a:r>
              <a:rPr lang="ko-KR" altLang="en-US"/>
              <a:t>배열의 크기가 다른 경우의 연산</a:t>
            </a:r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585" y="2213865"/>
            <a:ext cx="2567114" cy="256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E684A2-8A14-4B7F-8D3B-6C94CA0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43" y="2213865"/>
            <a:ext cx="4833457" cy="11594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C32784-C0D4-4238-BDC4-4892DF92150B}"/>
              </a:ext>
            </a:extLst>
          </p:cNvPr>
          <p:cNvSpPr/>
          <p:nvPr/>
        </p:nvSpPr>
        <p:spPr>
          <a:xfrm>
            <a:off x="3735415" y="4027110"/>
            <a:ext cx="4572000" cy="58394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2" indent="-185738">
              <a:lnSpc>
                <a:spcPct val="120000"/>
              </a:lnSpc>
              <a:spcBef>
                <a:spcPct val="20000"/>
              </a:spcBef>
              <a:buClr>
                <a:srgbClr val="FFE45B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</a:rPr>
              <a:t>앞 배열의 크기 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</a:rPr>
              <a:t>2×2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</a:rPr>
              <a:t>에 맞춰서 뒤쪽 배열도 </a:t>
            </a:r>
            <a:r>
              <a:rPr lang="en-US" altLang="ko-KR" sz="1400">
                <a:solidFill>
                  <a:prstClr val="black"/>
                </a:solidFill>
                <a:latin typeface="맑은 고딕" panose="020b0503020000020004" pitchFamily="50" charset="-127"/>
              </a:rPr>
              <a:t>2×2 </a:t>
            </a:r>
            <a:r>
              <a:rPr lang="ko-KR" altLang="en-US" sz="1400">
                <a:solidFill>
                  <a:prstClr val="black"/>
                </a:solidFill>
                <a:latin typeface="맑은 고딕" panose="020b0503020000020004" pitchFamily="50" charset="-127"/>
              </a:rPr>
              <a:t>크기로 확장된 후 연산을 진행함</a:t>
            </a:r>
            <a:endParaRPr lang="en-US" altLang="ko-KR" sz="140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014699"/>
      </p:ext>
    </p:extLst>
  </p:cSld>
  <p:clrMapOvr>
    <a:masterClrMapping/>
  </p:clrMapOvr>
  <p:transition/>
  <p:timing/>
</p:sld>
</file>

<file path=ppt/slides/slide2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산술 연산과 브로드캐스팅</a:t>
            </a:r>
            <a:endParaRPr lang="en-US" altLang="ko-KR"/>
          </a:p>
          <a:p>
            <a:pPr lvl="2"/>
            <a:r>
              <a:rPr lang="ko-KR" altLang="en-US"/>
              <a:t>배열을 숫자와 나누거나 제곱해도 됨</a:t>
            </a:r>
            <a:endParaRPr lang="en-US" altLang="ko-KR"/>
          </a:p>
        </p:txBody>
      </p:sp>
      <p:grpSp>
        <p:nvGrpSpPr>
          <p:cNvPr id="6" name="그룹 5"/>
          <p:cNvGrpSpPr/>
          <p:nvPr/>
        </p:nvGrpSpPr>
        <p:grpSpPr>
          <a:xfrm>
            <a:off x="844114" y="2018577"/>
            <a:ext cx="4672991" cy="3393857"/>
            <a:chOff x="3039650" y="1754400"/>
            <a:chExt cx="3547867" cy="2545393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39650" y="3786885"/>
              <a:ext cx="3547867" cy="512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3039650" y="1754400"/>
              <a:ext cx="3547867" cy="2139949"/>
              <a:chOff x="3039650" y="1754400"/>
              <a:chExt cx="3547867" cy="2139949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39650" y="1754400"/>
                <a:ext cx="3064701" cy="2139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085"/>
              <a:stretch>
                <a:fillRect/>
              </a:stretch>
            </p:blipFill>
            <p:spPr bwMode="auto">
              <a:xfrm>
                <a:off x="6066684" y="1754400"/>
                <a:ext cx="520833" cy="2139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19978925"/>
      </p:ext>
    </p:extLst>
  </p:cSld>
  <p:clrMapOvr>
    <a:masterClrMapping/>
  </p:clrMapOvr>
  <p:transition/>
  <p:timing/>
</p:sld>
</file>

<file path=ppt/slides/slide2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 b="1" u="sng">
                <a:solidFill>
                  <a:srgbClr val="FF0000"/>
                </a:solidFill>
              </a:rPr>
              <a:t>첨자와 슬라이싱</a:t>
            </a:r>
            <a:endParaRPr lang="en-US" altLang="ko-KR" b="1" u="sng">
              <a:solidFill>
                <a:srgbClr val="FF0000"/>
              </a:solidFill>
            </a:endParaRPr>
          </a:p>
          <a:p>
            <a:pPr lvl="2"/>
            <a:r>
              <a:rPr lang="ko-KR" altLang="en-US" err="1"/>
              <a:t>파이썬의 리스트와 마찬가지로 </a:t>
            </a:r>
            <a:r>
              <a:rPr lang="ko-KR" altLang="en-US" b="1"/>
              <a:t>인덱스</a:t>
            </a:r>
            <a:r>
              <a:rPr lang="ko-KR" altLang="en-US"/>
              <a:t>를 통해서 처리할 수 있음</a:t>
            </a:r>
            <a:endParaRPr lang="en-US" altLang="ko-K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580" y="2124776"/>
            <a:ext cx="4548902" cy="260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985482"/>
      </p:ext>
    </p:extLst>
  </p:cSld>
  <p:clrMapOvr>
    <a:masterClrMapping/>
  </p:clrMapOvr>
  <p:transition/>
  <p:timing/>
</p:sld>
</file>

<file path=ppt/slides/slide2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첨자와 슬라이싱</a:t>
            </a:r>
            <a:endParaRPr lang="en-US" altLang="ko-KR"/>
          </a:p>
          <a:p>
            <a:pPr lvl="2"/>
            <a:r>
              <a:rPr lang="ko-KR" altLang="en-US" err="1"/>
              <a:t>배열명</a:t>
            </a:r>
            <a:r>
              <a:rPr lang="en-US" altLang="ko-KR"/>
              <a:t>[</a:t>
            </a:r>
            <a:r>
              <a:rPr lang="ko-KR" altLang="en-US"/>
              <a:t>첨자</a:t>
            </a:r>
            <a:r>
              <a:rPr lang="en-US" altLang="ko-KR"/>
              <a:t>]</a:t>
            </a:r>
            <a:r>
              <a:rPr lang="ko-KR" altLang="en-US"/>
              <a:t>를 사용하여 값에 접근할 수 있음</a:t>
            </a:r>
            <a:endParaRPr lang="en-US" altLang="ko-KR"/>
          </a:p>
          <a:p>
            <a:pPr lvl="2"/>
            <a:r>
              <a:rPr lang="ko-KR" altLang="en-US"/>
              <a:t>배열의 부분집합은 배열명</a:t>
            </a:r>
            <a:r>
              <a:rPr lang="en-US" altLang="ko-KR"/>
              <a:t>[</a:t>
            </a:r>
            <a:r>
              <a:rPr lang="ko-KR" altLang="en-US"/>
              <a:t>시작</a:t>
            </a:r>
            <a:r>
              <a:rPr lang="en-US" altLang="ko-KR"/>
              <a:t>:</a:t>
            </a:r>
            <a:r>
              <a:rPr lang="ko-KR" altLang="en-US"/>
              <a:t>끝</a:t>
            </a:r>
            <a:r>
              <a:rPr lang="en-US" altLang="ko-KR"/>
              <a:t>+1] </a:t>
            </a:r>
            <a:r>
              <a:rPr lang="ko-KR" altLang="en-US"/>
              <a:t>형식으로 파이썬 리스트와 마찬가지로 조작 가능</a:t>
            </a:r>
            <a:endParaRPr lang="en-US" altLang="ko-KR"/>
          </a:p>
          <a:p>
            <a:pPr lvl="2"/>
            <a:r>
              <a:rPr lang="ko-KR" altLang="en-US"/>
              <a:t>첨자를 </a:t>
            </a:r>
            <a:r>
              <a:rPr lang="en-US" altLang="ko-KR"/>
              <a:t>–1, -2, … </a:t>
            </a:r>
            <a:r>
              <a:rPr lang="ko-KR" altLang="en-US"/>
              <a:t>방식으로 사용하면 마지막 위치부터 접근</a:t>
            </a:r>
            <a:r>
              <a:rPr lang="en-US" altLang="ko-KR"/>
              <a:t>, </a:t>
            </a:r>
            <a:r>
              <a:rPr lang="ko-KR" altLang="en-US" err="1"/>
              <a:t>배열명</a:t>
            </a:r>
            <a:r>
              <a:rPr lang="en-US" altLang="ko-KR"/>
              <a:t>[:]</a:t>
            </a:r>
            <a:r>
              <a:rPr lang="ko-KR" altLang="en-US"/>
              <a:t>은 배열 자체를 의미</a:t>
            </a:r>
            <a:endParaRPr lang="en-US" altLang="ko-K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765" y="2708920"/>
            <a:ext cx="4886365" cy="347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45150"/>
      </p:ext>
    </p:extLst>
  </p:cSld>
  <p:clrMapOvr>
    <a:masterClrMapping/>
  </p:clrMapOvr>
  <p:transition/>
  <p:timing/>
</p:sld>
</file>

<file path=ppt/slides/slide2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첨자와 슬라이싱</a:t>
            </a:r>
            <a:endParaRPr lang="en-US" altLang="ko-KR"/>
          </a:p>
          <a:p>
            <a:pPr lvl="2"/>
            <a:r>
              <a:rPr lang="ko-KR" altLang="en-US" err="1"/>
              <a:t>슬라이싱 방식으로 </a:t>
            </a:r>
            <a:r>
              <a:rPr lang="ko-KR" altLang="en-US" b="1" u="sng">
                <a:solidFill>
                  <a:srgbClr val="FF0000"/>
                </a:solidFill>
              </a:rPr>
              <a:t>부분집합을 먼저 추출한 후 그 값을 변경하는 코드</a:t>
            </a:r>
            <a:endParaRPr lang="en-US" altLang="ko-KR" b="1" u="sng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488" y="2078850"/>
            <a:ext cx="5343691" cy="422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F7CEE6-FC0B-4C3F-9BB4-B40146F6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08"/>
          <a:stretch>
            <a:fillRect/>
          </a:stretch>
        </p:blipFill>
        <p:spPr>
          <a:xfrm>
            <a:off x="4577563" y="2213864"/>
            <a:ext cx="4013030" cy="13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3976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A1353-EBE0-671C-ED9B-8FC448AE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/>
              <a:t>계산기 프로그램 저장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D6CF5-42D1-3B4D-A359-28B42D973C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저장의 필요성</a:t>
            </a:r>
            <a:endParaRPr lang="en-US" altLang="ko-KR"/>
          </a:p>
          <a:p>
            <a:pPr lvl="1"/>
            <a:r>
              <a:rPr lang="ko-KR" altLang="en-US"/>
              <a:t>변수는 메모리에 저장되는데</a:t>
            </a:r>
            <a:r>
              <a:rPr lang="en-US" altLang="ko-KR"/>
              <a:t>, </a:t>
            </a:r>
            <a:r>
              <a:rPr lang="ko-KR" altLang="en-US"/>
              <a:t>메모리에 저장된 것은 </a:t>
            </a:r>
            <a:r>
              <a:rPr lang="en-US" altLang="ko-KR"/>
              <a:t>IDLE</a:t>
            </a:r>
            <a:r>
              <a:rPr lang="ko-KR" altLang="en-US"/>
              <a:t>을 종료하면 모두 사라짐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저장할  폴더를  결정하자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책은 </a:t>
            </a:r>
            <a:r>
              <a:rPr lang="en-US" altLang="ko-KR"/>
              <a:t>C </a:t>
            </a:r>
            <a:r>
              <a:rPr lang="ko-KR" altLang="en-US"/>
              <a:t>드라이브 </a:t>
            </a:r>
            <a:r>
              <a:rPr lang="en-US" altLang="ko-KR"/>
              <a:t>(C:\) </a:t>
            </a:r>
            <a:r>
              <a:rPr lang="ko-KR" altLang="en-US"/>
              <a:t>바로 아래에 </a:t>
            </a:r>
            <a:r>
              <a:rPr lang="en-US" altLang="ko-KR" err="1"/>
              <a:t>CookAnalysis</a:t>
            </a:r>
            <a:r>
              <a:rPr lang="ko-KR" altLang="en-US"/>
              <a:t>라는 폴더를 만들어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AE4F1E-BBC1-36F4-B973-0A8D2177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753921"/>
            <a:ext cx="5918238" cy="2330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4B703F-713E-0F6D-7D2C-DB29946F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18" y="2772567"/>
            <a:ext cx="4175478" cy="34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58507"/>
      </p:ext>
    </p:extLst>
  </p:cSld>
  <p:clrMapOvr>
    <a:masterClrMapping/>
  </p:clrMapOvr>
  <p:transition/>
  <p:timing/>
</p:sld>
</file>

<file path=ppt/slides/slide2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첨자와 슬라이싱</a:t>
            </a:r>
            <a:endParaRPr lang="en-US" altLang="ko-KR"/>
          </a:p>
          <a:p>
            <a:pPr lvl="2"/>
            <a:r>
              <a:rPr lang="ko-KR" altLang="en-US"/>
              <a:t>실행 결과에 따르면 배열의 부분집합을 추출했을 때 부분집합에 새로운 값이 복사되는 것이 아니라</a:t>
            </a:r>
            <a:r>
              <a:rPr lang="en-US" altLang="ko-KR"/>
              <a:t>, </a:t>
            </a:r>
            <a:r>
              <a:rPr lang="ko-KR" altLang="en-US"/>
              <a:t>부분집합이 원래 배열과 메모리를 공유하는 것을 알 수 있음</a:t>
            </a:r>
            <a:endParaRPr lang="en-US" altLang="ko-KR"/>
          </a:p>
          <a:p>
            <a:pPr lvl="2"/>
            <a:r>
              <a:rPr lang="ko-KR" altLang="en-US"/>
              <a:t>따라서</a:t>
            </a:r>
            <a:r>
              <a:rPr lang="en-US" altLang="ko-KR"/>
              <a:t> </a:t>
            </a:r>
            <a:r>
              <a:rPr lang="ko-KR" altLang="en-US"/>
              <a:t>부분집합의 값을 변경했는데 원래 배열의 값이 변경되었음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1CB35-4C07-0864-0147-73829031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08"/>
          <a:stretch>
            <a:fillRect/>
          </a:stretch>
        </p:blipFill>
        <p:spPr>
          <a:xfrm>
            <a:off x="1624173" y="2843935"/>
            <a:ext cx="5895654" cy="20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8365"/>
      </p:ext>
    </p:extLst>
  </p:cSld>
  <p:clrMapOvr>
    <a:masterClrMapping/>
  </p:clrMapOvr>
  <p:transition/>
  <p:timing/>
</p:sld>
</file>

<file path=ppt/slides/slide2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첨자와 슬라이싱</a:t>
            </a:r>
            <a:endParaRPr lang="en-US" altLang="ko-KR"/>
          </a:p>
          <a:p>
            <a:pPr lvl="2"/>
            <a:r>
              <a:rPr lang="en-US" altLang="ko-KR"/>
              <a:t>ary_sub1</a:t>
            </a:r>
            <a:r>
              <a:rPr lang="ko-KR" altLang="en-US"/>
              <a:t>을 모두 </a:t>
            </a:r>
            <a:r>
              <a:rPr lang="en-US" altLang="ko-KR"/>
              <a:t>77</a:t>
            </a:r>
            <a:r>
              <a:rPr lang="ko-KR" altLang="en-US"/>
              <a:t>로 변경하면 </a:t>
            </a:r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10-5]</a:t>
            </a:r>
            <a:r>
              <a:rPr lang="ko-KR" altLang="en-US"/>
              <a:t>와 같이 변경되기 때문에 </a:t>
            </a:r>
            <a:r>
              <a:rPr lang="en-US" altLang="ko-KR" err="1"/>
              <a:t>ary</a:t>
            </a:r>
            <a:r>
              <a:rPr lang="ko-KR" altLang="en-US"/>
              <a:t>를 출력하면 </a:t>
            </a:r>
            <a:r>
              <a:rPr lang="en-US" altLang="ko-KR"/>
              <a:t>77</a:t>
            </a:r>
            <a:r>
              <a:rPr lang="ko-KR" altLang="en-US"/>
              <a:t>이 보이는 것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ABC6DC-C850-2510-D2E0-DA42AF89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65"/>
          <a:stretch>
            <a:fillRect/>
          </a:stretch>
        </p:blipFill>
        <p:spPr>
          <a:xfrm>
            <a:off x="1462536" y="2528900"/>
            <a:ext cx="6218927" cy="257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2375"/>
      </p:ext>
    </p:extLst>
  </p:cSld>
  <p:clrMapOvr>
    <a:masterClrMapping/>
  </p:clrMapOvr>
  <p:transition/>
  <p:timing/>
</p:sld>
</file>

<file path=ppt/slides/slide2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첨자와 슬라이싱</a:t>
            </a:r>
            <a:endParaRPr lang="en-US" altLang="ko-KR"/>
          </a:p>
          <a:p>
            <a:pPr lvl="2"/>
            <a:r>
              <a:rPr lang="ko-KR" altLang="en-US" b="1">
                <a:solidFill>
                  <a:srgbClr val="FF0000"/>
                </a:solidFill>
              </a:rPr>
              <a:t>완전히 분리된 부분집합을 </a:t>
            </a:r>
            <a:r>
              <a:rPr lang="ko-KR" altLang="en-US" b="1"/>
              <a:t>만들고 싶다면 부분집합을 만들 때 </a:t>
            </a:r>
            <a:r>
              <a:rPr lang="ko-KR" altLang="en-US" b="1">
                <a:solidFill>
                  <a:srgbClr val="FF0000"/>
                </a:solidFill>
              </a:rPr>
              <a:t>복사하는 방식을 </a:t>
            </a:r>
            <a:r>
              <a:rPr lang="ko-KR" altLang="en-US" b="1"/>
              <a:t>사용해야 함</a:t>
            </a:r>
            <a:endParaRPr lang="en-US" altLang="ko-KR" b="1"/>
          </a:p>
          <a:p>
            <a:pPr lvl="1"/>
            <a:endParaRPr lang="en-US" altLang="ko-K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590" y="2033845"/>
            <a:ext cx="4050450" cy="400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A15C22-93E5-44DF-9949-6C4D0FBF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90" y="2618910"/>
            <a:ext cx="3960921" cy="133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61944"/>
      </p:ext>
    </p:extLst>
  </p:cSld>
  <p:clrMapOvr>
    <a:masterClrMapping/>
  </p:clrMapOvr>
  <p:transition/>
  <p:timing/>
</p:sld>
</file>

<file path=ppt/slides/slide2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첨자와 슬라이싱</a:t>
            </a:r>
            <a:endParaRPr lang="en-US" altLang="ko-KR"/>
          </a:p>
          <a:p>
            <a:pPr lvl="2"/>
            <a:r>
              <a:rPr lang="ko-KR" altLang="en-US"/>
              <a:t>이전 코드의 세 번째 행은 </a:t>
            </a:r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10-6]</a:t>
            </a:r>
            <a:r>
              <a:rPr lang="ko-KR" altLang="en-US"/>
              <a:t>과 같이 새로운 공간에 복사되어 </a:t>
            </a:r>
            <a:r>
              <a:rPr lang="en-US" altLang="ko-KR"/>
              <a:t>ary_sub2</a:t>
            </a:r>
            <a:r>
              <a:rPr lang="ko-KR" altLang="en-US"/>
              <a:t>가 만들어짐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90FAC5-8487-DBB6-9BCD-E0C6F16A6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29" y="2768927"/>
            <a:ext cx="6208541" cy="20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7567"/>
      </p:ext>
    </p:extLst>
  </p:cSld>
  <p:clrMapOvr>
    <a:masterClrMapping/>
  </p:clrMapOvr>
  <p:transition/>
  <p:timing/>
</p:sld>
</file>

<file path=ppt/slides/slide2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/>
              <a:t>첨자와 슬라이싱</a:t>
            </a:r>
            <a:endParaRPr lang="en-US" altLang="ko-KR"/>
          </a:p>
          <a:p>
            <a:pPr lvl="2"/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10-7]</a:t>
            </a:r>
            <a:r>
              <a:rPr lang="ko-KR" altLang="en-US"/>
              <a:t>과 같이 </a:t>
            </a:r>
            <a:r>
              <a:rPr lang="en-US" altLang="ko-KR"/>
              <a:t>ary_sub2</a:t>
            </a:r>
            <a:r>
              <a:rPr lang="ko-KR" altLang="en-US"/>
              <a:t>를 변경해도 원 배열인 </a:t>
            </a:r>
            <a:r>
              <a:rPr lang="en-US" altLang="ko-KR" err="1"/>
              <a:t>ary</a:t>
            </a:r>
            <a:r>
              <a:rPr lang="ko-KR" altLang="en-US"/>
              <a:t>는 변경되지 않았음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AE991-0C41-D3F4-5831-5227A62F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12" y="2528900"/>
            <a:ext cx="5795576" cy="24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17"/>
      </p:ext>
    </p:extLst>
  </p:cSld>
  <p:clrMapOvr>
    <a:masterClrMapping/>
  </p:clrMapOvr>
  <p:transition/>
  <p:timing/>
</p:sld>
</file>

<file path=ppt/slides/slide2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 err="1"/>
              <a:t>파이썬 리스트와 넘파이 배열의 슬라이싱 비교</a:t>
            </a:r>
            <a:endParaRPr lang="en-US" altLang="ko-KR"/>
          </a:p>
          <a:p>
            <a:pPr lvl="2"/>
            <a:r>
              <a:rPr lang="ko-KR" altLang="en-US"/>
              <a:t>파이썬 리스트에서 </a:t>
            </a:r>
            <a:r>
              <a:rPr lang="en-US" altLang="ko-KR"/>
              <a:t>2</a:t>
            </a:r>
            <a:r>
              <a:rPr lang="ko-KR" altLang="en-US"/>
              <a:t>차원 배열 일부를 추출하기 위해서는 다소 복잡한 과정을 거침</a:t>
            </a:r>
            <a:endParaRPr lang="en-US" altLang="ko-KR"/>
          </a:p>
          <a:p>
            <a:pPr lvl="2"/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10-8]</a:t>
            </a:r>
            <a:r>
              <a:rPr lang="ko-KR" altLang="en-US"/>
              <a:t>과 같이 </a:t>
            </a:r>
            <a:r>
              <a:rPr lang="en-US" altLang="ko-KR"/>
              <a:t>2</a:t>
            </a:r>
            <a:r>
              <a:rPr lang="ko-KR" altLang="en-US"/>
              <a:t>차원 리스트 일부를 추출하는 코드를 작성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634F3C-6124-F457-1D44-F1154AA7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2618910"/>
            <a:ext cx="4782060" cy="2746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F05004-BC0A-4D66-BB0C-461A3E31C360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참고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647656"/>
      </p:ext>
    </p:extLst>
  </p:cSld>
  <p:clrMapOvr>
    <a:masterClrMapping/>
  </p:clrMapOvr>
  <p:transition/>
  <p:timing/>
</p:sld>
</file>

<file path=ppt/slides/slide2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넘파이 배열 사용 방법</a:t>
            </a:r>
          </a:p>
          <a:p>
            <a:pPr lvl="1">
              <a:defRPr/>
            </a:pPr>
            <a:r>
              <a:rPr lang="ko-KR" altLang="en-US"/>
              <a:t>파이썬 리스트와 넘파이 배열의 슬라이싱 비교</a:t>
            </a:r>
          </a:p>
          <a:p>
            <a:pPr marL="357188" lvl="1" indent="0">
              <a:buNone/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50359" y="1718810"/>
          <a:ext cx="7043282" cy="481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6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Code10-05.py</a:t>
                      </a:r>
                      <a:endParaRPr lang="ko-KR" altLang="en-US" sz="1500">
                        <a:latin typeface="D2Coding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800"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import random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SIZE = 5   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원본 크기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startRow,startCol = 1, 1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새로운 리스트의 시작 위치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nSIZE = 3  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새로운 리스트의 크기</a:t>
                      </a:r>
                    </a:p>
                    <a:p>
                      <a:pPr lvl="0" latinLnBrk="1">
                        <a:defRPr/>
                      </a:pPr>
                      <a:endParaRPr lang="ko-KR" altLang="en-US" sz="1500"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차원 리스트 생성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value = 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myList1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for _ in range(SIZE)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tmpList=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for _ in range(SIZE)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    tmpList.append(value)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    value += 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myList1.append(tmpList)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차원 리스트의 출력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for i in range(SIZE)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[ print("%3d" % myList1[i][k], end=' ') for k in range(SIZE) 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print()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7E4A694-6E57-44DA-8D5B-919634B17DE8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참고</a:t>
            </a:r>
            <a:endParaRPr lang="ko-KR" altLang="en-US"/>
          </a:p>
        </p:txBody>
      </p:sp>
    </p:spTree>
  </p:cSld>
  <p:clrMapOvr>
    <a:masterClrMapping/>
  </p:clrMapOvr>
  <p:transition/>
  <p:timing/>
</p:sld>
</file>

<file path=ppt/slides/slide2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넘파이 배열 사용 방법</a:t>
            </a:r>
          </a:p>
          <a:p>
            <a:pPr lvl="1">
              <a:defRPr/>
            </a:pPr>
            <a:r>
              <a:rPr lang="ko-KR" altLang="en-US"/>
              <a:t>파이썬 리스트와 넘파이 배열의 슬라이싱 비교</a:t>
            </a:r>
          </a:p>
          <a:p>
            <a:pPr marL="357188" lvl="1" indent="0">
              <a:buNone/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51620" y="1928833"/>
          <a:ext cx="6975774" cy="39518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3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49">
                <a:tc gridSpan="2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Code10-05.py</a:t>
                      </a:r>
                      <a:endParaRPr lang="ko-KR" altLang="en-US" sz="1500">
                        <a:latin typeface="D2Coding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287"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29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30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31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32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33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34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print()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차원 리스트의 슬라이싱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myList2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for i in range(startRow, startRow+nSIZE)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tmpList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for k in range(startCol, startCol+nSIZE)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    tmpList.append(myList1[i][k])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myList2.append(tmpList)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 panose="020b0609020101020101"/>
                        </a:rPr>
                        <a:t>차원 리스트의 출력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for i in range(nSIZE)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[ print("%3d" % myList2[i][k], end=' ') for k in range(nSIZE) 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    print()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print()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230" y="1448779"/>
            <a:ext cx="1925160" cy="28153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C6F64A-6497-4F0B-8783-749472D53314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참고</a:t>
            </a:r>
            <a:endParaRPr lang="ko-KR" altLang="en-US"/>
          </a:p>
        </p:txBody>
      </p:sp>
    </p:spTree>
  </p:cSld>
  <p:clrMapOvr>
    <a:masterClrMapping/>
  </p:clrMapOvr>
  <p:transition/>
  <p:timing/>
</p:sld>
</file>

<file path=ppt/slides/slide2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 err="1"/>
              <a:t>파이썬 리스트와 넘파이 배열의 슬라이싱 비교</a:t>
            </a:r>
            <a:endParaRPr lang="en-US" altLang="ko-KR"/>
          </a:p>
          <a:p>
            <a:pPr lvl="2"/>
            <a:r>
              <a:rPr lang="ko-KR" altLang="en-US" err="1"/>
              <a:t>넘파이 배열의 슬라이싱 기능을 사용하면 훨씬 간단함</a:t>
            </a:r>
            <a:endParaRPr lang="en-US" altLang="ko-KR"/>
          </a:p>
          <a:p>
            <a:pPr lvl="2"/>
            <a:r>
              <a:rPr lang="en-US" altLang="ko-KR"/>
              <a:t>1</a:t>
            </a:r>
            <a:r>
              <a:rPr lang="ko-KR" altLang="en-US"/>
              <a:t>차원 배열을 </a:t>
            </a:r>
            <a:r>
              <a:rPr lang="en-US" altLang="ko-KR"/>
              <a:t>2</a:t>
            </a:r>
            <a:r>
              <a:rPr lang="ko-KR" altLang="en-US"/>
              <a:t>차원 배열로 만드는 </a:t>
            </a:r>
            <a:r>
              <a:rPr lang="en-US" altLang="ko-KR" b="1" u="sng">
                <a:solidFill>
                  <a:srgbClr val="FF0000"/>
                </a:solidFill>
              </a:rPr>
              <a:t>reshape()</a:t>
            </a:r>
            <a:r>
              <a:rPr lang="ko-KR" altLang="en-US"/>
              <a:t>의 기능을 사용</a:t>
            </a:r>
            <a:endParaRPr lang="en-US" altLang="ko-K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021" y="2348880"/>
            <a:ext cx="2910380" cy="353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564695"/>
      </p:ext>
    </p:extLst>
  </p:cSld>
  <p:clrMapOvr>
    <a:masterClrMapping/>
  </p:clrMapOvr>
  <p:transition/>
  <p:timing/>
</p:sld>
</file>

<file path=ppt/slides/slide2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ko-KR" altLang="en-US" err="1"/>
              <a:t>파이썬 리스트와 넘파이 배열의 슬라이싱 비교</a:t>
            </a:r>
            <a:endParaRPr lang="en-US" altLang="ko-KR"/>
          </a:p>
          <a:p>
            <a:pPr lvl="2"/>
            <a:r>
              <a:rPr lang="ko-KR" altLang="en-US"/>
              <a:t>‘</a:t>
            </a:r>
            <a:r>
              <a:rPr lang="en-US" altLang="ko-KR"/>
              <a:t>1</a:t>
            </a:r>
            <a:r>
              <a:rPr lang="ko-KR" altLang="en-US"/>
              <a:t>차원배열</a:t>
            </a:r>
            <a:r>
              <a:rPr lang="en-US" altLang="ko-KR"/>
              <a:t>.reshape(</a:t>
            </a:r>
            <a:r>
              <a:rPr lang="ko-KR" altLang="en-US"/>
              <a:t>행</a:t>
            </a:r>
            <a:r>
              <a:rPr lang="en-US" altLang="ko-KR"/>
              <a:t>,</a:t>
            </a:r>
            <a:r>
              <a:rPr lang="ko-KR" altLang="en-US"/>
              <a:t>열</a:t>
            </a:r>
            <a:r>
              <a:rPr lang="en-US" altLang="ko-KR"/>
              <a:t>)’</a:t>
            </a:r>
            <a:r>
              <a:rPr lang="ko-KR" altLang="en-US"/>
              <a:t>을 사용하면 </a:t>
            </a:r>
            <a:r>
              <a:rPr lang="en-US" altLang="ko-KR"/>
              <a:t>1</a:t>
            </a:r>
            <a:r>
              <a:rPr lang="ko-KR" altLang="en-US"/>
              <a:t>차원 배열이 간단히 </a:t>
            </a:r>
            <a:r>
              <a:rPr lang="en-US" altLang="ko-KR"/>
              <a:t>2</a:t>
            </a:r>
            <a:r>
              <a:rPr lang="ko-KR" altLang="en-US"/>
              <a:t>차원 배열로 변경됨</a:t>
            </a: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차원 배열도 ‘</a:t>
            </a:r>
            <a:r>
              <a:rPr lang="en-US" altLang="ko-KR"/>
              <a:t>2</a:t>
            </a:r>
            <a:r>
              <a:rPr lang="ko-KR" altLang="en-US"/>
              <a:t>차원배열</a:t>
            </a:r>
            <a:r>
              <a:rPr lang="en-US" altLang="ko-KR"/>
              <a:t>.reshape(</a:t>
            </a:r>
            <a:r>
              <a:rPr lang="ko-KR" altLang="en-US"/>
              <a:t>크기</a:t>
            </a:r>
            <a:r>
              <a:rPr lang="en-US" altLang="ko-KR"/>
              <a:t>)’</a:t>
            </a:r>
            <a:r>
              <a:rPr lang="ko-KR" altLang="en-US"/>
              <a:t>를 사용하면 </a:t>
            </a:r>
            <a:r>
              <a:rPr lang="en-US" altLang="ko-KR"/>
              <a:t>1</a:t>
            </a:r>
            <a:r>
              <a:rPr lang="ko-KR" altLang="en-US"/>
              <a:t>차원 배열로 변경됨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171" y="2348880"/>
            <a:ext cx="7448243" cy="251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540836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B9A36-8F96-9A94-60C0-4DE4B355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/>
              <a:t>계산기 프로그램 저장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BFC1A-7ACC-FA94-7B03-48E19A4289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저장 방법</a:t>
            </a:r>
            <a:endParaRPr lang="en-US" altLang="ko-KR"/>
          </a:p>
          <a:p>
            <a:pPr lvl="1"/>
            <a:r>
              <a:rPr lang="ko-KR" altLang="en-US"/>
              <a:t>코드가 수십 줄인 경우는 스크립트 모드 사용</a:t>
            </a:r>
            <a:r>
              <a:rPr lang="en-US" altLang="ko-KR"/>
              <a:t>(IDLE</a:t>
            </a:r>
            <a:r>
              <a:rPr lang="ko-KR" altLang="en-US"/>
              <a:t>에서 </a:t>
            </a:r>
            <a:r>
              <a:rPr lang="en-US" altLang="ko-KR"/>
              <a:t>[File]-[New File] </a:t>
            </a:r>
            <a:r>
              <a:rPr lang="ko-KR" altLang="en-US"/>
              <a:t>메뉴 선택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메모장 같은 창인 스크립트 모드에서 코드를 여러 줄 입력 가능</a:t>
            </a:r>
            <a:r>
              <a:rPr lang="en-US" altLang="ko-KR"/>
              <a:t>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실행은 되지 않음</a:t>
            </a:r>
            <a:r>
              <a:rPr lang="en-US" altLang="ko-KR"/>
              <a:t>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A82002D-39DB-0BEB-18CA-397F268D5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711340"/>
              </p:ext>
            </p:extLst>
          </p:nvPr>
        </p:nvGraphicFramePr>
        <p:xfrm>
          <a:off x="1417651" y="2468894"/>
          <a:ext cx="6255695" cy="26391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30036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Code02-01.py</a:t>
                      </a:r>
                      <a:endParaRPr lang="ko-KR" altLang="en-US" sz="14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03873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R" altLang="en-US" sz="140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100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50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+ b 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"+", b, "=", result) 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- b 6 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"-", b, "=", result) 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* b 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"*", b, "=", result) 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/ b 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"/", b, "=", result) </a:t>
                      </a:r>
                      <a:endParaRPr lang="ko-KR" altLang="en-US" sz="14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940861"/>
      </p:ext>
    </p:extLst>
  </p:cSld>
  <p:clrMapOvr>
    <a:masterClrMapping/>
  </p:clrMapOvr>
  <p:transition/>
  <p:timing/>
</p:sld>
</file>

<file path=ppt/slides/slide2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en-US" altLang="ko-KR"/>
              <a:t>2</a:t>
            </a:r>
            <a:r>
              <a:rPr lang="ko-KR" altLang="en-US"/>
              <a:t>차원 넘파이 배열의 슬라이싱</a:t>
            </a:r>
            <a:endParaRPr lang="en-US" altLang="ko-KR"/>
          </a:p>
          <a:p>
            <a:pPr lvl="2"/>
            <a:r>
              <a:rPr lang="ko-KR" altLang="en-US"/>
              <a:t>다양한 </a:t>
            </a:r>
            <a:r>
              <a:rPr lang="en-US" altLang="ko-KR"/>
              <a:t>2</a:t>
            </a:r>
            <a:r>
              <a:rPr lang="ko-KR" altLang="en-US"/>
              <a:t>차원 넘파이 배열의 슬라이싱 방법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3259E5-D941-5C18-09DB-76725D109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7" y="2281491"/>
            <a:ext cx="7965885" cy="35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45214"/>
      </p:ext>
    </p:extLst>
  </p:cSld>
  <p:clrMapOvr>
    <a:masterClrMapping/>
  </p:clrMapOvr>
  <p:transition/>
  <p:timing/>
</p:sld>
</file>

<file path=ppt/slides/slide2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lvl="1"/>
            <a:r>
              <a:rPr lang="en-US" altLang="ko-KR"/>
              <a:t>2</a:t>
            </a:r>
            <a:r>
              <a:rPr lang="ko-KR" altLang="en-US"/>
              <a:t>차원 넘파이 배열의 슬라이싱</a:t>
            </a:r>
            <a:endParaRPr lang="en-US" altLang="ko-KR"/>
          </a:p>
          <a:p>
            <a:pPr lvl="2"/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10-9]</a:t>
            </a:r>
            <a:r>
              <a:rPr lang="ko-KR" altLang="en-US"/>
              <a:t>의 </a:t>
            </a:r>
            <a:r>
              <a:rPr lang="en-US" altLang="ko-KR"/>
              <a:t>4×4 </a:t>
            </a:r>
            <a:r>
              <a:rPr lang="ko-KR" altLang="en-US"/>
              <a:t>크기의 </a:t>
            </a:r>
            <a:r>
              <a:rPr lang="en-US" altLang="ko-KR"/>
              <a:t>2</a:t>
            </a:r>
            <a:r>
              <a:rPr lang="ko-KR" altLang="en-US"/>
              <a:t>차원 배열에서 행을 추출하는 다양한 방법</a:t>
            </a:r>
            <a:endParaRPr lang="en-US" altLang="ko-KR"/>
          </a:p>
          <a:p>
            <a:pPr lvl="2"/>
            <a:r>
              <a:rPr lang="ko-KR" altLang="en-US"/>
              <a:t>먼저 간단히 </a:t>
            </a:r>
            <a:r>
              <a:rPr lang="en-US" altLang="ko-KR"/>
              <a:t>4×4 </a:t>
            </a:r>
            <a:r>
              <a:rPr lang="ko-KR" altLang="en-US"/>
              <a:t>크기의 배열을 준비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75" y="2393885"/>
            <a:ext cx="2655294" cy="317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799955"/>
      </p:ext>
    </p:extLst>
  </p:cSld>
  <p:clrMapOvr>
    <a:masterClrMapping/>
  </p:clrMapOvr>
  <p:transition/>
  <p:timing/>
</p:sld>
</file>

<file path=ppt/slides/slide2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marL="355600" lvl="1" indent="-261938">
              <a:buSzPct val="130000"/>
            </a:pPr>
            <a:r>
              <a:rPr lang="en-US" altLang="ko-KR"/>
              <a:t>2</a:t>
            </a:r>
            <a:r>
              <a:rPr lang="ko-KR" altLang="en-US"/>
              <a:t>차원 넘파이 배열의 슬라이싱</a:t>
            </a:r>
            <a:endParaRPr lang="en-US" altLang="ko-KR"/>
          </a:p>
          <a:p>
            <a:pPr marL="541337" lvl="2" indent="-261938">
              <a:buSzPct val="130000"/>
            </a:pPr>
            <a:r>
              <a:rPr lang="en-US" altLang="ko-KR" b="1"/>
              <a:t>1</a:t>
            </a:r>
            <a:r>
              <a:rPr lang="ko-KR" altLang="en-US" b="1"/>
              <a:t>개 행을 추출할 경우</a:t>
            </a:r>
            <a:endParaRPr lang="en-US" altLang="ko-KR" b="1"/>
          </a:p>
          <a:p>
            <a:pPr marL="719137" lvl="3" indent="-261938">
              <a:buSzPct val="130000"/>
            </a:pPr>
            <a:r>
              <a:rPr lang="en-US" altLang="ko-KR"/>
              <a:t>2</a:t>
            </a:r>
            <a:r>
              <a:rPr lang="ko-KR" altLang="en-US"/>
              <a:t>차원 넘파이 배열에서 슬라이싱을 할 때는 원칙적으로 </a:t>
            </a:r>
            <a:r>
              <a:rPr lang="en-US" altLang="ko-KR"/>
              <a:t>[</a:t>
            </a:r>
            <a:r>
              <a:rPr lang="ko-KR" altLang="en-US"/>
              <a:t>행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] </a:t>
            </a:r>
            <a:r>
              <a:rPr lang="ko-KR" altLang="en-US"/>
              <a:t>형식을 사용</a:t>
            </a:r>
            <a:endParaRPr lang="en-US" altLang="ko-KR"/>
          </a:p>
          <a:p>
            <a:pPr marL="719137" lvl="3" indent="-261938">
              <a:buSzPct val="130000"/>
            </a:pPr>
            <a:r>
              <a:rPr lang="ko-KR" altLang="en-US"/>
              <a:t>하지만 행만 표시한다면 열은 모든 열인 ‘</a:t>
            </a:r>
            <a:r>
              <a:rPr lang="en-US" altLang="ko-KR"/>
              <a:t>:’ </a:t>
            </a:r>
            <a:r>
              <a:rPr lang="ko-KR" altLang="en-US"/>
              <a:t>또는 ‘</a:t>
            </a:r>
            <a:r>
              <a:rPr lang="en-US" altLang="ko-KR"/>
              <a:t>0:</a:t>
            </a:r>
            <a:r>
              <a:rPr lang="ko-KR" altLang="en-US" err="1"/>
              <a:t>열개수’를 생략한 것으로 간주</a:t>
            </a:r>
            <a:endParaRPr lang="en-US" altLang="ko-KR"/>
          </a:p>
          <a:p>
            <a:pPr marL="719137" lvl="3" indent="-261938">
              <a:buSzPct val="130000"/>
            </a:pPr>
            <a:r>
              <a:rPr lang="en-US" altLang="ko-KR"/>
              <a:t>2</a:t>
            </a:r>
            <a:r>
              <a:rPr lang="ko-KR" altLang="en-US"/>
              <a:t>차원 배열에서 행 </a:t>
            </a:r>
            <a:r>
              <a:rPr lang="en-US" altLang="ko-KR"/>
              <a:t>1</a:t>
            </a:r>
            <a:r>
              <a:rPr lang="ko-KR" altLang="en-US"/>
              <a:t>개만 추출했으므로 결과는 </a:t>
            </a:r>
            <a:r>
              <a:rPr lang="en-US" altLang="ko-KR"/>
              <a:t>1</a:t>
            </a:r>
            <a:r>
              <a:rPr lang="ko-KR" altLang="en-US"/>
              <a:t>차원 배열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181" y="2798930"/>
            <a:ext cx="2283660" cy="319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522809"/>
      </p:ext>
    </p:extLst>
  </p:cSld>
  <p:clrMapOvr>
    <a:masterClrMapping/>
  </p:clrMapOvr>
  <p:transition/>
  <p:timing/>
</p:sld>
</file>

<file path=ppt/slides/slide2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marL="355600" lvl="1" indent="-261938">
              <a:buSzPct val="130000"/>
            </a:pPr>
            <a:r>
              <a:rPr lang="en-US" altLang="ko-KR"/>
              <a:t>2</a:t>
            </a:r>
            <a:r>
              <a:rPr lang="ko-KR" altLang="en-US"/>
              <a:t>차원 넘파이 배열의 슬라이싱</a:t>
            </a:r>
            <a:endParaRPr lang="en-US" altLang="ko-KR"/>
          </a:p>
          <a:p>
            <a:pPr marL="541337" lvl="2" indent="-261938">
              <a:buSzPct val="130000"/>
            </a:pPr>
            <a:r>
              <a:rPr lang="ko-KR" altLang="en-US" b="1"/>
              <a:t>인접한 여러 개 행을 추출하는 경우</a:t>
            </a:r>
            <a:endParaRPr lang="en-US" altLang="ko-KR"/>
          </a:p>
          <a:p>
            <a:pPr lvl="2"/>
            <a:r>
              <a:rPr lang="ko-KR" altLang="en-US" sz="1200"/>
              <a:t>여러 개 행을 추출할 때는 행의 범위를 설정</a:t>
            </a:r>
            <a:endParaRPr lang="en-US" altLang="ko-KR" sz="1200"/>
          </a:p>
          <a:p>
            <a:pPr lvl="2"/>
            <a:r>
              <a:rPr lang="ko-KR" altLang="en-US" sz="1200"/>
              <a:t>열 부분은 생략하거나 모든 열로 지정할 수 있음</a:t>
            </a:r>
            <a:endParaRPr lang="en-US" altLang="ko-KR" sz="1200"/>
          </a:p>
          <a:p>
            <a:pPr lvl="2"/>
            <a:r>
              <a:rPr lang="ko-KR" altLang="en-US" sz="1200"/>
              <a:t>결과는 </a:t>
            </a:r>
            <a:r>
              <a:rPr lang="en-US" altLang="ko-KR" sz="1200"/>
              <a:t>2</a:t>
            </a:r>
            <a:r>
              <a:rPr lang="ko-KR" altLang="en-US" sz="1200"/>
              <a:t>차원 배열이 됨</a:t>
            </a:r>
            <a:endParaRPr lang="en-US" altLang="ko-KR" sz="1200"/>
          </a:p>
          <a:p>
            <a:pPr lvl="1"/>
            <a:endParaRPr lang="en-US" altLang="ko-K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247" y="1673805"/>
            <a:ext cx="2610290" cy="440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979384"/>
      </p:ext>
    </p:extLst>
  </p:cSld>
  <p:clrMapOvr>
    <a:masterClrMapping/>
  </p:clrMapOvr>
  <p:transition/>
  <p:timing/>
</p:sld>
</file>

<file path=ppt/slides/slide2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pPr marL="355600" lvl="1" indent="-261938">
              <a:buSzPct val="130000"/>
            </a:pPr>
            <a:r>
              <a:rPr lang="en-US" altLang="ko-KR"/>
              <a:t>2</a:t>
            </a:r>
            <a:r>
              <a:rPr lang="ko-KR" altLang="en-US"/>
              <a:t>차원 넘파이 배열의 슬라이싱</a:t>
            </a:r>
            <a:endParaRPr lang="en-US" altLang="ko-KR"/>
          </a:p>
          <a:p>
            <a:pPr marL="541337" lvl="2" indent="-261938">
              <a:buSzPct val="130000"/>
            </a:pPr>
            <a:r>
              <a:rPr lang="ko-KR" altLang="en-US" b="1"/>
              <a:t>한 개 열을 추출하는 경우</a:t>
            </a:r>
            <a:endParaRPr lang="en-US" altLang="ko-KR" b="1"/>
          </a:p>
          <a:p>
            <a:pPr lvl="2"/>
            <a:r>
              <a:rPr lang="ko-KR" altLang="en-US" sz="1200"/>
              <a:t>한 개 열을 추출할 때는 </a:t>
            </a:r>
            <a:r>
              <a:rPr lang="en-US" altLang="ko-KR" sz="1200"/>
              <a:t>[</a:t>
            </a:r>
            <a:r>
              <a:rPr lang="ko-KR" altLang="en-US" sz="1200"/>
              <a:t>행</a:t>
            </a:r>
            <a:r>
              <a:rPr lang="en-US" altLang="ko-KR" sz="1200"/>
              <a:t>, </a:t>
            </a:r>
            <a:r>
              <a:rPr lang="ko-KR" altLang="en-US" sz="1200"/>
              <a:t>열</a:t>
            </a:r>
            <a:r>
              <a:rPr lang="en-US" altLang="ko-KR" sz="1200"/>
              <a:t>]</a:t>
            </a:r>
            <a:r>
              <a:rPr lang="ko-KR" altLang="en-US" sz="1200"/>
              <a:t>에서 행 부분은 ‘</a:t>
            </a:r>
            <a:r>
              <a:rPr lang="en-US" altLang="ko-KR" sz="1200"/>
              <a:t>:’ </a:t>
            </a:r>
            <a:r>
              <a:rPr lang="ko-KR" altLang="en-US" sz="1200"/>
              <a:t>또는 ‘</a:t>
            </a:r>
            <a:r>
              <a:rPr lang="en-US" altLang="ko-KR" sz="1200"/>
              <a:t>0:</a:t>
            </a:r>
            <a:r>
              <a:rPr lang="ko-KR" altLang="en-US" sz="1200" err="1"/>
              <a:t>행개수’로 지정</a:t>
            </a:r>
            <a:endParaRPr lang="en-US" altLang="ko-KR" sz="1200"/>
          </a:p>
          <a:p>
            <a:pPr lvl="2"/>
            <a:r>
              <a:rPr lang="ko-KR" altLang="en-US" sz="1200"/>
              <a:t>단 </a:t>
            </a:r>
            <a:r>
              <a:rPr lang="en-US" altLang="ko-KR" sz="1200"/>
              <a:t>[ , </a:t>
            </a:r>
            <a:r>
              <a:rPr lang="ko-KR" altLang="en-US" sz="1200"/>
              <a:t>열</a:t>
            </a:r>
            <a:r>
              <a:rPr lang="en-US" altLang="ko-KR" sz="1200"/>
              <a:t>] </a:t>
            </a:r>
            <a:r>
              <a:rPr lang="ko-KR" altLang="en-US" sz="1200"/>
              <a:t>방식으로 앞부분을 비워 놓으면 오류가 발생</a:t>
            </a:r>
            <a:endParaRPr lang="en-US" altLang="ko-KR" sz="120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595" y="2573905"/>
            <a:ext cx="2790309" cy="354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305489"/>
      </p:ext>
    </p:extLst>
  </p:cSld>
  <p:clrMapOvr>
    <a:masterClrMapping/>
  </p:clrMapOvr>
  <p:transition/>
  <p:timing/>
</p:sld>
</file>

<file path=ppt/slides/slide2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r>
              <a:rPr lang="en-US" altLang="ko-KR" sz="1600" b="0"/>
              <a:t>2</a:t>
            </a:r>
            <a:r>
              <a:rPr lang="ko-KR" altLang="en-US" sz="1600" b="0"/>
              <a:t>차원 넘파이 배열의 슬라이싱</a:t>
            </a:r>
            <a:endParaRPr lang="en-US" altLang="ko-KR" sz="1600" b="0"/>
          </a:p>
          <a:p>
            <a:pPr lvl="1"/>
            <a:r>
              <a:rPr lang="ko-KR" altLang="en-US" sz="1400" b="1"/>
              <a:t>인접한 여러 개 열을 추출하는 경우</a:t>
            </a:r>
            <a:endParaRPr lang="en-US" altLang="ko-KR" sz="1400"/>
          </a:p>
          <a:p>
            <a:pPr lvl="2"/>
            <a:r>
              <a:rPr lang="ko-KR" altLang="en-US" sz="1200"/>
              <a:t>여러 개 열을 추출할 때는 열의 범위를 설정</a:t>
            </a:r>
            <a:endParaRPr lang="en-US" altLang="ko-KR" sz="1200"/>
          </a:p>
          <a:p>
            <a:pPr lvl="2"/>
            <a:r>
              <a:rPr lang="ko-KR" altLang="en-US" sz="1200"/>
              <a:t>행 부분은 모든 열로 지정</a:t>
            </a:r>
            <a:endParaRPr lang="en-US" altLang="ko-KR" sz="120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964" y="1400200"/>
            <a:ext cx="2430271" cy="465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726536"/>
      </p:ext>
    </p:extLst>
  </p:cSld>
  <p:clrMapOvr>
    <a:masterClrMapping/>
  </p:clrMapOvr>
  <p:transition/>
  <p:timing/>
</p:sld>
</file>

<file path=ppt/slides/slide2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r>
              <a:rPr lang="en-US" altLang="ko-KR" sz="1600" b="0"/>
              <a:t>2</a:t>
            </a:r>
            <a:r>
              <a:rPr lang="ko-KR" altLang="en-US" sz="1600" b="0"/>
              <a:t>차원 넘파이 배열의 슬라이싱</a:t>
            </a:r>
            <a:endParaRPr lang="en-US" altLang="ko-KR" sz="1600" b="0"/>
          </a:p>
          <a:p>
            <a:pPr lvl="1"/>
            <a:r>
              <a:rPr lang="ko-KR" altLang="en-US" sz="1400" b="1"/>
              <a:t>중간 부분을 추출하는 경우</a:t>
            </a:r>
            <a:endParaRPr lang="en-US" altLang="ko-KR" sz="1400" b="1"/>
          </a:p>
          <a:p>
            <a:pPr lvl="2"/>
            <a:r>
              <a:rPr lang="ko-KR" altLang="en-US" sz="1200"/>
              <a:t>행 및 열의 범위를 설정하면 되며 결과는 </a:t>
            </a:r>
            <a:r>
              <a:rPr lang="en-US" altLang="ko-KR" sz="1200"/>
              <a:t>2</a:t>
            </a:r>
            <a:r>
              <a:rPr lang="ko-KR" altLang="en-US" sz="1200"/>
              <a:t>차원 배열이 됨</a:t>
            </a:r>
            <a:endParaRPr lang="en-US" altLang="ko-KR" sz="1200"/>
          </a:p>
          <a:p>
            <a:pPr lvl="1"/>
            <a:endParaRPr lang="en-US" altLang="ko-K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172" y="2303875"/>
            <a:ext cx="2613112" cy="303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006703"/>
      </p:ext>
    </p:extLst>
  </p:cSld>
  <p:clrMapOvr>
    <a:masterClrMapping/>
  </p:clrMapOvr>
  <p:transition/>
  <p:timing/>
</p:sld>
</file>

<file path=ppt/slides/slide2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r>
              <a:rPr lang="en-US" altLang="ko-KR" sz="1600" b="0"/>
              <a:t>2</a:t>
            </a:r>
            <a:r>
              <a:rPr lang="ko-KR" altLang="en-US" sz="1600" b="0"/>
              <a:t>차원 넘파이 배열의 슬라이싱</a:t>
            </a:r>
            <a:endParaRPr lang="en-US" altLang="ko-KR" sz="1600" b="0"/>
          </a:p>
          <a:p>
            <a:pPr lvl="1"/>
            <a:r>
              <a:rPr lang="ko-KR" altLang="en-US" sz="1400" b="1" u="sng">
                <a:solidFill>
                  <a:srgbClr val="FF0000"/>
                </a:solidFill>
              </a:rPr>
              <a:t>인접하지 않은 행 또는 열을 추출하는 경우</a:t>
            </a:r>
            <a:endParaRPr lang="en-US" altLang="ko-KR" b="1" u="sng">
              <a:solidFill>
                <a:srgbClr val="FF0000"/>
              </a:solidFill>
            </a:endParaRPr>
          </a:p>
          <a:p>
            <a:pPr lvl="2"/>
            <a:r>
              <a:rPr lang="en-US" altLang="ko-KR" sz="1200"/>
              <a:t>[[</a:t>
            </a:r>
            <a:r>
              <a:rPr lang="ko-KR" altLang="en-US" sz="1200"/>
              <a:t>행</a:t>
            </a:r>
            <a:r>
              <a:rPr lang="en-US" altLang="ko-KR" sz="1200"/>
              <a:t>, </a:t>
            </a:r>
            <a:r>
              <a:rPr lang="ko-KR" altLang="en-US" sz="1200"/>
              <a:t>열</a:t>
            </a:r>
            <a:r>
              <a:rPr lang="en-US" altLang="ko-KR" sz="1200"/>
              <a:t>]] </a:t>
            </a:r>
            <a:r>
              <a:rPr lang="ko-KR" altLang="en-US" sz="1200"/>
              <a:t>방식으로 추출</a:t>
            </a:r>
            <a:endParaRPr lang="en-US" altLang="ko-KR" sz="1200"/>
          </a:p>
          <a:p>
            <a:pPr lvl="2"/>
            <a:r>
              <a:rPr lang="ko-KR" altLang="en-US" sz="1200"/>
              <a:t>행 및 열을 </a:t>
            </a:r>
            <a:r>
              <a:rPr lang="en-US" altLang="ko-KR" sz="1200"/>
              <a:t>1</a:t>
            </a:r>
            <a:r>
              <a:rPr lang="ko-KR" altLang="en-US" sz="1200"/>
              <a:t>개씩만 써도 되고</a:t>
            </a:r>
            <a:r>
              <a:rPr lang="en-US" altLang="ko-KR" sz="1200"/>
              <a:t>, </a:t>
            </a:r>
            <a:r>
              <a:rPr lang="ko-KR" altLang="en-US" sz="1200"/>
              <a:t>범위를 지정해도 됨</a:t>
            </a:r>
            <a:endParaRPr lang="en-US" altLang="ko-KR" sz="1200"/>
          </a:p>
          <a:p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1966" y="1808821"/>
            <a:ext cx="2690334" cy="431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938410"/>
      </p:ext>
    </p:extLst>
  </p:cSld>
  <p:clrMapOvr>
    <a:masterClrMapping/>
  </p:clrMapOvr>
  <p:transition/>
  <p:timing/>
</p:sld>
</file>

<file path=ppt/slides/slide2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r>
              <a:rPr lang="en-US" altLang="ko-KR" sz="1600" b="0"/>
              <a:t>2</a:t>
            </a:r>
            <a:r>
              <a:rPr lang="ko-KR" altLang="en-US" sz="1600" b="0"/>
              <a:t>차원 넘파이 </a:t>
            </a:r>
            <a:r>
              <a:rPr lang="ko-KR" altLang="en-US" sz="1600" u="sng">
                <a:solidFill>
                  <a:srgbClr val="FF0000"/>
                </a:solidFill>
              </a:rPr>
              <a:t>배열 연결 및 축 전환</a:t>
            </a:r>
            <a:endParaRPr lang="en-US" altLang="ko-KR" sz="1600" u="sng">
              <a:solidFill>
                <a:srgbClr val="FF0000"/>
              </a:solidFill>
            </a:endParaRPr>
          </a:p>
          <a:p>
            <a:pPr lvl="1"/>
            <a:r>
              <a:rPr lang="en-US" altLang="ko-KR" sz="1400"/>
              <a:t>2</a:t>
            </a:r>
            <a:r>
              <a:rPr lang="ko-KR" altLang="en-US" sz="1400"/>
              <a:t>차원 넘파이 배열을 연결할 때는 </a:t>
            </a:r>
            <a:r>
              <a:rPr lang="en-US" altLang="ko-KR" sz="1400" err="1"/>
              <a:t>np.concatenate((</a:t>
            </a:r>
            <a:r>
              <a:rPr lang="ko-KR" altLang="en-US" sz="1400"/>
              <a:t>배열</a:t>
            </a:r>
            <a:r>
              <a:rPr lang="en-US" altLang="ko-KR" sz="1400"/>
              <a:t>1, </a:t>
            </a:r>
            <a:r>
              <a:rPr lang="ko-KR" altLang="en-US" sz="1400"/>
              <a:t>배열</a:t>
            </a:r>
            <a:r>
              <a:rPr lang="en-US" altLang="ko-KR" sz="1400"/>
              <a:t>2)) </a:t>
            </a:r>
            <a:r>
              <a:rPr lang="ko-KR" altLang="en-US" sz="1400"/>
              <a:t>함수를 사용</a:t>
            </a:r>
            <a:endParaRPr lang="en-US" altLang="ko-KR" sz="1400"/>
          </a:p>
          <a:p>
            <a:pPr lvl="1"/>
            <a:r>
              <a:rPr lang="ko-KR" altLang="en-US" sz="1400"/>
              <a:t>옵션 </a:t>
            </a:r>
            <a:r>
              <a:rPr lang="en-US" altLang="ko-KR" sz="1400"/>
              <a:t>axis</a:t>
            </a:r>
            <a:r>
              <a:rPr lang="ko-KR" altLang="en-US" sz="1400"/>
              <a:t>를 통해서 </a:t>
            </a:r>
            <a:r>
              <a:rPr lang="en-US" altLang="ko-KR" sz="1400"/>
              <a:t>0</a:t>
            </a:r>
            <a:r>
              <a:rPr lang="ko-KR" altLang="en-US" sz="1400"/>
              <a:t>은 세로로</a:t>
            </a:r>
            <a:r>
              <a:rPr lang="en-US" altLang="ko-KR" sz="1400"/>
              <a:t>, 1</a:t>
            </a:r>
            <a:r>
              <a:rPr lang="ko-KR" altLang="en-US" sz="1400"/>
              <a:t>을 가로로 연결</a:t>
            </a:r>
            <a:endParaRPr lang="en-US" altLang="ko-KR" sz="1400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5B4B39-7546-FA1B-10F4-B3A21922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92" y="2618910"/>
            <a:ext cx="7065785" cy="19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2884"/>
      </p:ext>
    </p:extLst>
  </p:cSld>
  <p:clrMapOvr>
    <a:masterClrMapping/>
  </p:clrMapOvr>
  <p:transition/>
  <p:timing/>
</p:sld>
</file>

<file path=ppt/slides/slide2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r>
              <a:rPr lang="en-US" altLang="ko-KR" sz="1600" b="0"/>
              <a:t>2</a:t>
            </a:r>
            <a:r>
              <a:rPr lang="ko-KR" altLang="en-US" sz="1600" b="0"/>
              <a:t>차원 넘파이 배열 연결 및 축 전환</a:t>
            </a:r>
            <a:endParaRPr lang="en-US" altLang="ko-KR" sz="1600" b="0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2898265" y="1919627"/>
            <a:ext cx="3375374" cy="4389693"/>
            <a:chOff x="3263395" y="1382172"/>
            <a:chExt cx="2367393" cy="3292270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45"/>
            <a:stretch>
              <a:fillRect/>
            </a:stretch>
          </p:blipFill>
          <p:spPr bwMode="auto">
            <a:xfrm>
              <a:off x="3263395" y="1382172"/>
              <a:ext cx="2367393" cy="241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53"/>
            <a:stretch>
              <a:fillRect/>
            </a:stretch>
          </p:blipFill>
          <p:spPr bwMode="auto">
            <a:xfrm>
              <a:off x="3266855" y="3741880"/>
              <a:ext cx="2363933" cy="93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9077292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DC871-E9F8-433B-9A58-DB6CE80B7372}"/>
              </a:ext>
            </a:extLst>
          </p:cNvPr>
          <p:cNvSpPr/>
          <p:nvPr/>
        </p:nvSpPr>
        <p:spPr>
          <a:xfrm>
            <a:off x="2411760" y="1223755"/>
            <a:ext cx="1170130" cy="3150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FE2BB3-7EFD-CE10-E55C-45B78F3B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/>
              <a:t>계산기 프로그램 저장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3CE4B-D021-F307-454E-546C7EDDEE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저장 방법</a:t>
            </a:r>
            <a:endParaRPr lang="en-US" altLang="ko-KR"/>
          </a:p>
          <a:p>
            <a:pPr lvl="1"/>
            <a:r>
              <a:rPr lang="ko-KR" altLang="en-US"/>
              <a:t>스크립트 모드에서 </a:t>
            </a:r>
            <a:r>
              <a:rPr lang="en-US" altLang="ko-KR"/>
              <a:t>[File]-[Save] </a:t>
            </a:r>
            <a:r>
              <a:rPr lang="ko-KR" altLang="en-US"/>
              <a:t>메뉴를 선택해 </a:t>
            </a:r>
            <a:r>
              <a:rPr lang="en-US" altLang="ko-KR"/>
              <a:t>C:\CookPython\ </a:t>
            </a:r>
            <a:r>
              <a:rPr lang="ko-KR" altLang="en-US"/>
              <a:t>폴더에 </a:t>
            </a:r>
            <a:r>
              <a:rPr lang="en-US" altLang="ko-KR"/>
              <a:t>Code02-01</a:t>
            </a:r>
            <a:r>
              <a:rPr lang="ko-KR" altLang="en-US"/>
              <a:t>로 저장하면 확장명 *</a:t>
            </a:r>
            <a:r>
              <a:rPr lang="en-US" altLang="ko-KR"/>
              <a:t>.py</a:t>
            </a:r>
            <a:r>
              <a:rPr lang="ko-KR" altLang="en-US"/>
              <a:t>가 자동으로 붙음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3C6F9A-999A-2B3B-87BA-F6E04286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266" y="2288874"/>
            <a:ext cx="4815471" cy="36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76408"/>
      </p:ext>
    </p:extLst>
  </p:cSld>
  <p:clrMapOvr>
    <a:masterClrMapping/>
  </p:clrMapOvr>
  <p:transition/>
  <p:timing/>
</p:sld>
</file>

<file path=ppt/slides/slide2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r>
              <a:rPr lang="en-US" altLang="ko-KR" sz="1600" b="0"/>
              <a:t>2</a:t>
            </a:r>
            <a:r>
              <a:rPr lang="ko-KR" altLang="en-US" sz="1600" b="0"/>
              <a:t>차원 넘파이 배열 연결 및 축 전환</a:t>
            </a:r>
            <a:endParaRPr lang="en-US" altLang="ko-KR" sz="1600" b="0"/>
          </a:p>
          <a:p>
            <a:pPr lvl="1"/>
            <a:r>
              <a:rPr lang="ko-KR" altLang="en-US" sz="1400" err="1"/>
              <a:t>넘파이 배열의 행과 열을 바꾸려면 </a:t>
            </a:r>
            <a:r>
              <a:rPr lang="en-US" altLang="ko-KR" sz="1400"/>
              <a:t>transpose(1, 0) </a:t>
            </a:r>
            <a:r>
              <a:rPr lang="ko-KR" altLang="en-US" sz="1400"/>
              <a:t>또는 </a:t>
            </a:r>
            <a:r>
              <a:rPr lang="en-US" altLang="ko-KR" sz="1400"/>
              <a:t>T </a:t>
            </a:r>
            <a:r>
              <a:rPr lang="ko-KR" altLang="en-US" sz="1400"/>
              <a:t>속성을 사용</a:t>
            </a:r>
            <a:endParaRPr lang="en-US" altLang="ko-KR" sz="1400"/>
          </a:p>
          <a:p>
            <a:pPr lvl="1"/>
            <a:r>
              <a:rPr lang="en-US" altLang="ko-KR" sz="1400"/>
              <a:t>transpose (1, 0)</a:t>
            </a:r>
            <a:r>
              <a:rPr lang="ko-KR" altLang="en-US" sz="1400"/>
              <a:t>에서 </a:t>
            </a:r>
            <a:r>
              <a:rPr lang="en-US" altLang="ko-KR" sz="1400"/>
              <a:t>1</a:t>
            </a:r>
            <a:r>
              <a:rPr lang="ko-KR" altLang="en-US" sz="1400"/>
              <a:t>은 </a:t>
            </a:r>
            <a:r>
              <a:rPr lang="en-US" altLang="ko-KR" sz="1400"/>
              <a:t>1</a:t>
            </a:r>
            <a:r>
              <a:rPr lang="ko-KR" altLang="en-US" sz="1400"/>
              <a:t>번 축을</a:t>
            </a:r>
            <a:r>
              <a:rPr lang="en-US" altLang="ko-KR" sz="1400"/>
              <a:t>, 0</a:t>
            </a:r>
            <a:r>
              <a:rPr lang="ko-KR" altLang="en-US" sz="1400"/>
              <a:t>은 </a:t>
            </a:r>
            <a:r>
              <a:rPr lang="en-US" altLang="ko-KR" sz="1400"/>
              <a:t>0</a:t>
            </a:r>
            <a:r>
              <a:rPr lang="ko-KR" altLang="en-US" sz="1400"/>
              <a:t>번 축을 가리키는데</a:t>
            </a:r>
            <a:r>
              <a:rPr lang="en-US" altLang="ko-KR" sz="1400"/>
              <a:t>, </a:t>
            </a:r>
            <a:r>
              <a:rPr lang="ko-KR" altLang="en-US" sz="1400"/>
              <a:t>두 축을 바꾸기 때문에 행과 열이 바뀜</a:t>
            </a:r>
            <a:endParaRPr lang="en-US" altLang="ko-KR" sz="1400"/>
          </a:p>
          <a:p>
            <a:pPr lvl="1"/>
            <a:r>
              <a:rPr lang="en-US" altLang="ko-KR" sz="1400"/>
              <a:t>transpose(0, 1)</a:t>
            </a:r>
            <a:r>
              <a:rPr lang="ko-KR" altLang="en-US" sz="1400"/>
              <a:t>은 축이 바뀌지 않으므로 그대로 출력됨</a:t>
            </a:r>
            <a:endParaRPr lang="en-US" altLang="ko-KR" sz="1400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0845550"/>
      </p:ext>
    </p:extLst>
  </p:cSld>
  <p:clrMapOvr>
    <a:masterClrMapping/>
  </p:clrMapOvr>
  <p:transition/>
  <p:timing/>
</p:sld>
</file>

<file path=ppt/slides/slide2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넘파이 배열 사용 방법</a:t>
            </a:r>
            <a:endParaRPr lang="en-US" altLang="ko-KR"/>
          </a:p>
          <a:p>
            <a:r>
              <a:rPr lang="en-US" altLang="ko-KR" sz="1600" b="0"/>
              <a:t>2</a:t>
            </a:r>
            <a:r>
              <a:rPr lang="ko-KR" altLang="en-US" sz="1600" b="0"/>
              <a:t>차원 넘파이 배열 연결 및 축 전환</a:t>
            </a:r>
            <a:endParaRPr lang="en-US" altLang="ko-KR" sz="1600" b="0"/>
          </a:p>
          <a:p>
            <a:pPr marL="9366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2312" y="1673805"/>
            <a:ext cx="3840407" cy="47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583537"/>
      </p:ext>
    </p:extLst>
  </p:cSld>
  <p:clrMapOvr>
    <a:masterClrMapping/>
  </p:clrMapOvr>
  <p:transition/>
  <p:timing/>
</p:sld>
</file>

<file path=ppt/slides/slide2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프로그램 </a:t>
            </a:r>
            <a:r>
              <a:rPr lang="en-US" altLang="ko-KR"/>
              <a:t>1] </a:t>
            </a:r>
            <a:r>
              <a:rPr lang="ko-KR" altLang="en-US"/>
              <a:t>완성</a:t>
            </a:r>
            <a:endParaRPr lang="en-US" altLang="ko-KR"/>
          </a:p>
          <a:p>
            <a:pPr lvl="1"/>
            <a:r>
              <a:rPr lang="ko-KR" altLang="en-US" err="1"/>
              <a:t>넘파이 배열로 </a:t>
            </a:r>
            <a:r>
              <a:rPr lang="en-US" altLang="ko-KR"/>
              <a:t>Code10-05.py</a:t>
            </a:r>
            <a:r>
              <a:rPr lang="ko-KR" altLang="en-US"/>
              <a:t>와 동일한 결과를 내는 코드</a:t>
            </a: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EFFCE2E-A15D-EF8F-3F99-D053EDF18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8615"/>
              </p:ext>
            </p:extLst>
          </p:nvPr>
        </p:nvGraphicFramePr>
        <p:xfrm>
          <a:off x="1016605" y="1808820"/>
          <a:ext cx="7110789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411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65037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3528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Code10-06.py</a:t>
                      </a:r>
                      <a:endParaRPr lang="ko-KR" altLang="en-US" sz="14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96240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numpy as np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SIZE = 5    </a:t>
                      </a:r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원본 크기</a:t>
                      </a:r>
                    </a:p>
                    <a:p>
                      <a:pPr latinLnBrk="1"/>
                      <a:r>
                        <a:rPr lang="en-US" altLang="ko-KR" sz="140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startRow,startCol = 1, 1 </a:t>
                      </a:r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새로운 리스트의 시작 위치</a:t>
                      </a:r>
                    </a:p>
                    <a:p>
                      <a:pPr latinLnBrk="1"/>
                      <a:r>
                        <a:rPr lang="en-US" altLang="ko-KR" sz="140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nSIZE = 3   </a:t>
                      </a:r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새로운 리스트의 크기</a:t>
                      </a:r>
                    </a:p>
                    <a:p>
                      <a:pPr latinLnBrk="1"/>
                      <a:endParaRPr lang="ko-KR" altLang="en-US" sz="14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 </a:t>
                      </a:r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 생성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= 1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myAry1 = np.arange(value, value+(SIZE*SIZE), 1)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myAry1 = myAry1.reshape(SIZE, SIZE)</a:t>
                      </a:r>
                    </a:p>
                    <a:p>
                      <a:pPr latinLnBrk="1"/>
                      <a:endParaRPr lang="en-US" altLang="ko-KR" sz="14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 </a:t>
                      </a:r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 리스트의 출력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 Code10-05.py</a:t>
                      </a:r>
                      <a:r>
                        <a:rPr lang="ko-KR" altLang="en-US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17~20</a:t>
                      </a:r>
                      <a:r>
                        <a:rPr lang="ko-KR" altLang="en-US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행과 동일</a:t>
                      </a:r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 </a:t>
                      </a:r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myAry1</a:t>
                      </a:r>
                      <a:r>
                        <a:rPr lang="ko-KR" altLang="en-US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출력</a:t>
                      </a:r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~~</a:t>
                      </a:r>
                    </a:p>
                    <a:p>
                      <a:pPr latinLnBrk="1"/>
                      <a:endParaRPr lang="en-US" altLang="ko-KR" sz="14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 </a:t>
                      </a:r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배열의 슬라이싱</a:t>
                      </a:r>
                      <a:endParaRPr lang="ko-KR" altLang="en-US" sz="140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myAry2 = myAry1[startRow:startRow+nSIZE, startCol: startCol+nSIZE].copy()</a:t>
                      </a:r>
                    </a:p>
                    <a:p>
                      <a:pPr latinLnBrk="1"/>
                      <a:endParaRPr lang="en-US" altLang="ko-KR" sz="14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 </a:t>
                      </a:r>
                      <a:r>
                        <a:rPr lang="en-US" altLang="ko-KR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배열의 출력</a:t>
                      </a:r>
                    </a:p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 Code10-05.py</a:t>
                      </a:r>
                      <a:r>
                        <a:rPr lang="ko-KR" altLang="en-US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31~34</a:t>
                      </a:r>
                      <a:r>
                        <a:rPr lang="ko-KR" altLang="en-US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행과 동일</a:t>
                      </a:r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 </a:t>
                      </a:r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myAry2</a:t>
                      </a:r>
                      <a:r>
                        <a:rPr lang="ko-KR" altLang="en-US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출력</a:t>
                      </a:r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~~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706A64D-5EC2-4494-B445-302FD60A1D87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참고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46603"/>
      </p:ext>
    </p:extLst>
  </p:cSld>
  <p:clrMapOvr>
    <a:masterClrMapping/>
  </p:clrMapOvr>
  <p:transition/>
  <p:timing/>
</p:sld>
</file>

<file path=ppt/slides/slide2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[</a:t>
            </a:r>
            <a:r>
              <a:rPr lang="ko-KR" altLang="en-US"/>
              <a:t>프로그램 </a:t>
            </a:r>
            <a:r>
              <a:rPr lang="en-US" altLang="ko-KR"/>
              <a:t>1] </a:t>
            </a:r>
            <a:r>
              <a:rPr lang="ko-KR" altLang="en-US"/>
              <a:t>완성</a:t>
            </a:r>
            <a:endParaRPr lang="en-US" altLang="ko-KR"/>
          </a:p>
          <a:p>
            <a:endParaRPr lang="en-US" altLang="ko-KR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9158" y="1688807"/>
            <a:ext cx="6165684" cy="447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7850C4-59F9-4D48-ACB1-E288B6EF6F84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참고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83134"/>
      </p:ext>
    </p:extLst>
  </p:cSld>
  <p:clrMapOvr>
    <a:masterClrMapping/>
  </p:clrMapOvr>
  <p:transition/>
  <p:timing/>
</p:sld>
</file>

<file path=ppt/slides/slide2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수식 계산 함수</a:t>
            </a:r>
            <a:endParaRPr lang="en-US" altLang="ko-KR"/>
          </a:p>
          <a:p>
            <a:pPr lvl="1"/>
            <a:r>
              <a:rPr lang="ko-KR" altLang="en-US" b="1" err="1"/>
              <a:t>단항 수식 함수</a:t>
            </a:r>
            <a:endParaRPr lang="en-US" altLang="ko-KR" b="1"/>
          </a:p>
          <a:p>
            <a:pPr lvl="2"/>
            <a:r>
              <a:rPr lang="ko-KR" altLang="en-US" err="1"/>
              <a:t>넘파이 배열 </a:t>
            </a:r>
            <a:r>
              <a:rPr lang="en-US" altLang="ko-KR"/>
              <a:t>1</a:t>
            </a:r>
            <a:r>
              <a:rPr lang="ko-KR" altLang="en-US"/>
              <a:t>개를 연산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D0B795-28E9-366B-5E47-50D51E91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499" b="59730"/>
          <a:stretch>
            <a:fillRect/>
          </a:stretch>
        </p:blipFill>
        <p:spPr>
          <a:xfrm>
            <a:off x="926595" y="2130893"/>
            <a:ext cx="4111122" cy="2205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710622-35CC-49DA-BAFC-E8AFF0EB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1" t="42390" r="63225"/>
          <a:stretch>
            <a:fillRect/>
          </a:stretch>
        </p:blipFill>
        <p:spPr>
          <a:xfrm>
            <a:off x="5247075" y="2708920"/>
            <a:ext cx="3179851" cy="3060340"/>
          </a:xfrm>
          <a:prstGeom prst="rect">
            <a:avLst/>
          </a:prstGeom>
        </p:spPr>
      </p:pic>
      <p:sp>
        <p:nvSpPr>
          <p:cNvPr id="2" name="설명선: 선 1">
            <a:extLst>
              <a:ext uri="{FF2B5EF4-FFF2-40B4-BE49-F238E27FC236}">
                <a16:creationId xmlns:a16="http://schemas.microsoft.com/office/drawing/2014/main" id="{F772EB1D-66C8-485D-AE43-2AB2CDCD7280}"/>
              </a:ext>
            </a:extLst>
          </p:cNvPr>
          <p:cNvSpPr/>
          <p:nvPr/>
        </p:nvSpPr>
        <p:spPr>
          <a:xfrm>
            <a:off x="5247075" y="3113965"/>
            <a:ext cx="2385265" cy="585065"/>
          </a:xfrm>
          <a:prstGeom prst="borderCallout1">
            <a:avLst>
              <a:gd name="adj1" fmla="val 18750"/>
              <a:gd name="adj2" fmla="val -8333"/>
              <a:gd name="adj3" fmla="val 7316"/>
              <a:gd name="adj4" fmla="val -1480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C53AB20F-01B6-433F-B6F5-B5E651C5299E}"/>
              </a:ext>
            </a:extLst>
          </p:cNvPr>
          <p:cNvSpPr/>
          <p:nvPr/>
        </p:nvSpPr>
        <p:spPr>
          <a:xfrm>
            <a:off x="5242746" y="3751074"/>
            <a:ext cx="2385265" cy="585065"/>
          </a:xfrm>
          <a:prstGeom prst="borderCallout1">
            <a:avLst>
              <a:gd name="adj1" fmla="val 18750"/>
              <a:gd name="adj2" fmla="val -8333"/>
              <a:gd name="adj3" fmla="val -57208"/>
              <a:gd name="adj4" fmla="val -1188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5E1ED7A1-CC8B-4246-8CFC-5FECF695F1E0}"/>
              </a:ext>
            </a:extLst>
          </p:cNvPr>
          <p:cNvSpPr/>
          <p:nvPr/>
        </p:nvSpPr>
        <p:spPr>
          <a:xfrm>
            <a:off x="5242745" y="4380809"/>
            <a:ext cx="2385265" cy="585065"/>
          </a:xfrm>
          <a:prstGeom prst="borderCallout1">
            <a:avLst>
              <a:gd name="adj1" fmla="val 18750"/>
              <a:gd name="adj2" fmla="val -8333"/>
              <a:gd name="adj3" fmla="val -111695"/>
              <a:gd name="adj4" fmla="val -115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3A1EB07B-1000-4DD5-B945-150310C24E69}"/>
              </a:ext>
            </a:extLst>
          </p:cNvPr>
          <p:cNvSpPr/>
          <p:nvPr/>
        </p:nvSpPr>
        <p:spPr>
          <a:xfrm>
            <a:off x="5242745" y="5017918"/>
            <a:ext cx="3109675" cy="585065"/>
          </a:xfrm>
          <a:prstGeom prst="borderCallout1">
            <a:avLst>
              <a:gd name="adj1" fmla="val 18750"/>
              <a:gd name="adj2" fmla="val -8333"/>
              <a:gd name="adj3" fmla="val -154711"/>
              <a:gd name="adj4" fmla="val -908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2CB04-6FD7-441D-845B-65896B8C96E0}"/>
              </a:ext>
            </a:extLst>
          </p:cNvPr>
          <p:cNvSpPr txBox="1"/>
          <p:nvPr/>
        </p:nvSpPr>
        <p:spPr>
          <a:xfrm>
            <a:off x="7278805" y="3846228"/>
            <a:ext cx="8771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절대값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EAACE-2260-4C11-A790-9B1B467E34F3}"/>
              </a:ext>
            </a:extLst>
          </p:cNvPr>
          <p:cNvSpPr txBox="1"/>
          <p:nvPr/>
        </p:nvSpPr>
        <p:spPr>
          <a:xfrm>
            <a:off x="7278805" y="4495015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부호판별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92009-5033-4EB7-A91C-EC4972625853}"/>
              </a:ext>
            </a:extLst>
          </p:cNvPr>
          <p:cNvSpPr txBox="1"/>
          <p:nvPr/>
        </p:nvSpPr>
        <p:spPr>
          <a:xfrm>
            <a:off x="8259418" y="5017918"/>
            <a:ext cx="8771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제곱근</a:t>
            </a:r>
          </a:p>
        </p:txBody>
      </p:sp>
    </p:spTree>
    <p:extLst>
      <p:ext uri="{BB962C8B-B14F-4D97-AF65-F5344CB8AC3E}">
        <p14:creationId xmlns:p14="http://schemas.microsoft.com/office/powerpoint/2010/main" val="1241986149"/>
      </p:ext>
    </p:extLst>
  </p:cSld>
  <p:clrMapOvr>
    <a:masterClrMapping/>
  </p:clrMapOvr>
  <p:transition/>
  <p:timing/>
</p:sld>
</file>

<file path=ppt/slides/slide2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수식 계산 함수</a:t>
            </a:r>
            <a:endParaRPr lang="en-US" altLang="ko-KR"/>
          </a:p>
          <a:p>
            <a:pPr lvl="1"/>
            <a:r>
              <a:rPr lang="ko-KR" altLang="en-US" b="1" err="1"/>
              <a:t>단항 수식 함수</a:t>
            </a:r>
            <a:endParaRPr lang="en-US" altLang="ko-KR" b="1"/>
          </a:p>
          <a:p>
            <a:pPr lvl="2"/>
            <a:r>
              <a:rPr lang="en-US" altLang="ko-KR" err="1"/>
              <a:t>np.abs()</a:t>
            </a:r>
            <a:r>
              <a:rPr lang="ko-KR" altLang="en-US"/>
              <a:t>는 모두 양수를 반환하고</a:t>
            </a:r>
            <a:r>
              <a:rPr lang="en-US" altLang="ko-KR"/>
              <a:t>, sign()</a:t>
            </a:r>
            <a:r>
              <a:rPr lang="ko-KR" altLang="en-US"/>
              <a:t>의 경우 양수는 </a:t>
            </a:r>
            <a:r>
              <a:rPr lang="en-US" altLang="ko-KR"/>
              <a:t>0</a:t>
            </a:r>
            <a:r>
              <a:rPr lang="ko-KR" altLang="en-US"/>
              <a:t>을</a:t>
            </a:r>
            <a:r>
              <a:rPr lang="en-US" altLang="ko-KR"/>
              <a:t>, </a:t>
            </a:r>
            <a:r>
              <a:rPr lang="ko-KR" altLang="en-US"/>
              <a:t>음수는 </a:t>
            </a:r>
            <a:r>
              <a:rPr lang="en-US" altLang="ko-KR"/>
              <a:t>1</a:t>
            </a:r>
            <a:r>
              <a:rPr lang="ko-KR" altLang="en-US"/>
              <a:t>을 반환 </a:t>
            </a:r>
            <a:endParaRPr lang="en-US" altLang="ko-KR"/>
          </a:p>
          <a:p>
            <a:pPr lvl="2"/>
            <a:r>
              <a:rPr lang="en-US" altLang="ko-KR" err="1"/>
              <a:t>np.sqrt()</a:t>
            </a:r>
            <a:r>
              <a:rPr lang="ko-KR" altLang="en-US"/>
              <a:t>는 루트값을 반환하는데</a:t>
            </a:r>
            <a:r>
              <a:rPr lang="en-US" altLang="ko-KR"/>
              <a:t>, </a:t>
            </a:r>
            <a:r>
              <a:rPr lang="ko-KR" altLang="en-US"/>
              <a:t>음수의 루트값은 </a:t>
            </a:r>
            <a:r>
              <a:rPr lang="en-US" altLang="ko-KR"/>
              <a:t>nan(Not a Number)</a:t>
            </a:r>
            <a:r>
              <a:rPr lang="ko-KR" altLang="en-US"/>
              <a:t>로 표시됨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C7F1E-4D12-4770-F096-96B91375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2483895"/>
            <a:ext cx="6657189" cy="35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71128"/>
      </p:ext>
    </p:extLst>
  </p:cSld>
  <p:clrMapOvr>
    <a:masterClrMapping/>
  </p:clrMapOvr>
  <p:transition/>
  <p:timing/>
</p:sld>
</file>

<file path=ppt/slides/slide2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수식 계산 함수</a:t>
            </a:r>
            <a:endParaRPr lang="en-US" altLang="ko-KR"/>
          </a:p>
          <a:p>
            <a:pPr lvl="1"/>
            <a:r>
              <a:rPr lang="ko-KR" altLang="en-US" b="1"/>
              <a:t>이항 수식 함수</a:t>
            </a:r>
            <a:endParaRPr lang="en-US" altLang="ko-KR" b="1"/>
          </a:p>
          <a:p>
            <a:pPr lvl="2"/>
            <a:r>
              <a:rPr lang="ko-KR" altLang="en-US" err="1"/>
              <a:t>넘파이 배열 </a:t>
            </a:r>
            <a:r>
              <a:rPr lang="en-US" altLang="ko-KR"/>
              <a:t>2</a:t>
            </a:r>
            <a:r>
              <a:rPr lang="ko-KR" altLang="en-US"/>
              <a:t>개를 연산</a:t>
            </a:r>
            <a:r>
              <a:rPr lang="en-US" altLang="ko-KR"/>
              <a:t> </a:t>
            </a:r>
          </a:p>
          <a:p>
            <a:pPr lvl="2"/>
            <a:r>
              <a:rPr lang="ko-KR" altLang="en-US"/>
              <a:t>더하기</a:t>
            </a:r>
            <a:r>
              <a:rPr lang="en-US" altLang="ko-KR"/>
              <a:t>(add), </a:t>
            </a:r>
            <a:r>
              <a:rPr lang="ko-KR" altLang="en-US"/>
              <a:t>빼기</a:t>
            </a:r>
            <a:r>
              <a:rPr lang="en-US" altLang="ko-KR"/>
              <a:t>(subtract), </a:t>
            </a:r>
            <a:r>
              <a:rPr lang="ko-KR" altLang="en-US"/>
              <a:t>곱하기</a:t>
            </a:r>
            <a:r>
              <a:rPr lang="en-US" altLang="ko-KR"/>
              <a:t>(multiply) </a:t>
            </a:r>
            <a:r>
              <a:rPr lang="ko-KR" altLang="en-US"/>
              <a:t>등이 가능함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45B1BA-3ED5-1321-16DD-0372AD5A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037"/>
          <a:stretch>
            <a:fillRect/>
          </a:stretch>
        </p:blipFill>
        <p:spPr>
          <a:xfrm>
            <a:off x="836585" y="2393885"/>
            <a:ext cx="4497854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68668"/>
      </p:ext>
    </p:extLst>
  </p:cSld>
  <p:clrMapOvr>
    <a:masterClrMapping/>
  </p:clrMapOvr>
  <p:transition/>
  <p:timing/>
</p:sld>
</file>

<file path=ppt/slides/slide2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수식 계산 함수</a:t>
            </a:r>
            <a:endParaRPr lang="en-US" altLang="ko-KR"/>
          </a:p>
          <a:p>
            <a:pPr lvl="1"/>
            <a:r>
              <a:rPr lang="ko-KR" altLang="en-US" b="1"/>
              <a:t>이항 수식 함수</a:t>
            </a:r>
            <a:endParaRPr lang="en-US" altLang="ko-KR" b="1"/>
          </a:p>
          <a:p>
            <a:pPr lvl="2"/>
            <a:r>
              <a:rPr lang="en-US" altLang="ko-KR" err="1"/>
              <a:t>np.add(</a:t>
            </a:r>
            <a:r>
              <a:rPr lang="ko-KR" altLang="en-US"/>
              <a:t>배열</a:t>
            </a:r>
            <a:r>
              <a:rPr lang="en-US" altLang="ko-KR"/>
              <a:t>1, </a:t>
            </a:r>
            <a:r>
              <a:rPr lang="ko-KR" altLang="en-US"/>
              <a:t>배열</a:t>
            </a:r>
            <a:r>
              <a:rPr lang="en-US" altLang="ko-KR"/>
              <a:t>2)</a:t>
            </a:r>
            <a:r>
              <a:rPr lang="ko-KR" altLang="en-US"/>
              <a:t>는 배열</a:t>
            </a:r>
            <a:r>
              <a:rPr lang="en-US" altLang="ko-KR"/>
              <a:t>1+</a:t>
            </a:r>
            <a:r>
              <a:rPr lang="ko-KR" altLang="en-US"/>
              <a:t>배열</a:t>
            </a:r>
            <a:r>
              <a:rPr lang="en-US" altLang="ko-KR"/>
              <a:t>2</a:t>
            </a:r>
            <a:r>
              <a:rPr lang="ko-KR" altLang="en-US"/>
              <a:t>와 결과가 동일함</a:t>
            </a:r>
            <a:endParaRPr lang="en-US" altLang="ko-KR"/>
          </a:p>
          <a:p>
            <a:pPr lvl="2"/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함수를 사용하는 것과 직접 연산자를 사용하는 것은 차이가 없음</a:t>
            </a:r>
            <a:endParaRPr lang="en-US" altLang="ko-KR"/>
          </a:p>
          <a:p>
            <a:pPr lvl="2"/>
            <a:r>
              <a:rPr lang="en-US" altLang="ko-KR" err="1"/>
              <a:t>np.maximum(</a:t>
            </a:r>
            <a:r>
              <a:rPr lang="ko-KR" altLang="en-US"/>
              <a:t>배열</a:t>
            </a:r>
            <a:r>
              <a:rPr lang="en-US" altLang="ko-KR"/>
              <a:t>1, </a:t>
            </a:r>
            <a:r>
              <a:rPr lang="ko-KR" altLang="en-US"/>
              <a:t>배열</a:t>
            </a:r>
            <a:r>
              <a:rPr lang="en-US" altLang="ko-KR"/>
              <a:t>2)</a:t>
            </a:r>
            <a:r>
              <a:rPr lang="ko-KR" altLang="en-US"/>
              <a:t>는 두 배열 중 큰 값만 추출해서 새 배열을 반환</a:t>
            </a: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9D7574-5210-4FD8-AEA5-5BC470AE4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b="89050"/>
          <a:stretch>
            <a:fillRect/>
          </a:stretch>
        </p:blipFill>
        <p:spPr>
          <a:xfrm>
            <a:off x="4682788" y="2818108"/>
            <a:ext cx="3444608" cy="6108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D70389-9DA5-4B65-A405-58E2985B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72255"/>
          <a:stretch>
            <a:fillRect/>
          </a:stretch>
        </p:blipFill>
        <p:spPr>
          <a:xfrm>
            <a:off x="4693281" y="4152186"/>
            <a:ext cx="3352146" cy="13439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C0E58F-FE1E-441F-8861-C525B74E0E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168" b="54427"/>
          <a:stretch>
            <a:fillRect/>
          </a:stretch>
        </p:blipFill>
        <p:spPr>
          <a:xfrm>
            <a:off x="817015" y="3703221"/>
            <a:ext cx="3178647" cy="1120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CD2B86-DB06-4130-976A-86934791BE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211" b="26968"/>
          <a:stretch>
            <a:fillRect/>
          </a:stretch>
        </p:blipFill>
        <p:spPr>
          <a:xfrm>
            <a:off x="814328" y="5098376"/>
            <a:ext cx="3124543" cy="12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41598"/>
      </p:ext>
    </p:extLst>
  </p:cSld>
  <p:clrMapOvr>
    <a:masterClrMapping/>
  </p:clrMapOvr>
  <p:transition/>
  <p:timing/>
</p:sld>
</file>

<file path=ppt/slides/slide2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수식 계산 함수</a:t>
            </a:r>
            <a:endParaRPr lang="en-US" altLang="ko-KR"/>
          </a:p>
          <a:p>
            <a:pPr lvl="1"/>
            <a:r>
              <a:rPr lang="ko-KR" altLang="en-US" b="1"/>
              <a:t>이항 수식 함수</a:t>
            </a:r>
            <a:endParaRPr lang="en-US" altLang="ko-KR" b="1"/>
          </a:p>
          <a:p>
            <a:pPr lvl="2"/>
            <a:r>
              <a:rPr lang="en-US" altLang="ko-KR" err="1"/>
              <a:t>np.greater(</a:t>
            </a:r>
            <a:r>
              <a:rPr lang="ko-KR" altLang="en-US"/>
              <a:t>배열</a:t>
            </a:r>
            <a:r>
              <a:rPr lang="en-US" altLang="ko-KR"/>
              <a:t>1, </a:t>
            </a:r>
            <a:r>
              <a:rPr lang="ko-KR" altLang="en-US"/>
              <a:t>배열</a:t>
            </a:r>
            <a:r>
              <a:rPr lang="en-US" altLang="ko-KR"/>
              <a:t>2)</a:t>
            </a:r>
            <a:r>
              <a:rPr lang="ko-KR" altLang="en-US"/>
              <a:t>는 ‘</a:t>
            </a:r>
            <a:r>
              <a:rPr lang="ko-KR" altLang="en-US" sz="1800" b="1">
                <a:solidFill>
                  <a:srgbClr val="0070C0"/>
                </a:solidFill>
              </a:rPr>
              <a:t>배열</a:t>
            </a:r>
            <a:r>
              <a:rPr lang="en-US" altLang="ko-KR" sz="1800" b="1">
                <a:solidFill>
                  <a:srgbClr val="0070C0"/>
                </a:solidFill>
              </a:rPr>
              <a:t>1</a:t>
            </a:r>
            <a:r>
              <a:rPr lang="ko-KR" altLang="en-US" sz="1800" b="1">
                <a:solidFill>
                  <a:srgbClr val="0070C0"/>
                </a:solidFill>
              </a:rPr>
              <a:t>＞배열</a:t>
            </a:r>
            <a:r>
              <a:rPr lang="en-US" altLang="ko-KR" sz="1800" b="1">
                <a:solidFill>
                  <a:srgbClr val="0070C0"/>
                </a:solidFill>
              </a:rPr>
              <a:t>2</a:t>
            </a:r>
            <a:r>
              <a:rPr lang="en-US" altLang="ko-KR"/>
              <a:t>’</a:t>
            </a:r>
            <a:r>
              <a:rPr lang="ko-KR" altLang="en-US"/>
              <a:t>이 경우엔 </a:t>
            </a:r>
            <a:r>
              <a:rPr lang="en-US" altLang="ko-KR"/>
              <a:t>True, </a:t>
            </a:r>
            <a:r>
              <a:rPr lang="ko-KR" altLang="en-US"/>
              <a:t>그렇지 않으면 </a:t>
            </a:r>
            <a:r>
              <a:rPr lang="en-US" altLang="ko-KR"/>
              <a:t>False</a:t>
            </a:r>
            <a:r>
              <a:rPr lang="ko-KR" altLang="en-US"/>
              <a:t>로 구성된 새 배열을</a:t>
            </a:r>
            <a:br>
              <a:rPr lang="en-US" altLang="ko-KR"/>
            </a:br>
            <a:r>
              <a:rPr lang="ko-KR" altLang="en-US"/>
              <a:t>반환</a:t>
            </a: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E92B98-50D1-411A-9528-56779D55A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13" t="33820" r="71294" b="50000"/>
          <a:stretch>
            <a:fillRect/>
          </a:stretch>
        </p:blipFill>
        <p:spPr>
          <a:xfrm>
            <a:off x="4185731" y="2230924"/>
            <a:ext cx="3150350" cy="630070"/>
          </a:xfrm>
          <a:prstGeom prst="rect">
            <a:avLst/>
          </a:prstGeom>
          <a:solidFill>
            <a:srgbClr val="DEEBFF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721ED2-4998-4ED2-82E8-0F2BA1B3598A}"/>
              </a:ext>
            </a:extLst>
          </p:cNvPr>
          <p:cNvSpPr/>
          <p:nvPr/>
        </p:nvSpPr>
        <p:spPr>
          <a:xfrm>
            <a:off x="4185731" y="3048218"/>
            <a:ext cx="4356230" cy="923330"/>
          </a:xfrm>
          <a:prstGeom prst="rect">
            <a:avLst/>
          </a:prstGeom>
          <a:solidFill>
            <a:srgbClr val="DEEBFF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altLang="ko-KR">
                <a:solidFill>
                  <a:srgbClr val="212121"/>
                </a:solidFill>
                <a:latin typeface="Courier New" panose="02070309020205020404" pitchFamily="49" charset="0"/>
              </a:rPr>
              <a:t>array([[ True, True, False],</a:t>
            </a:r>
          </a:p>
          <a:p>
            <a:r>
              <a:rPr lang="da-DK" altLang="ko-KR">
                <a:solidFill>
                  <a:srgbClr val="212121"/>
                </a:solidFill>
                <a:latin typeface="Courier New" panose="02070309020205020404" pitchFamily="49" charset="0"/>
              </a:rPr>
              <a:t>       [False, False, True],</a:t>
            </a:r>
          </a:p>
          <a:p>
            <a:r>
              <a:rPr lang="da-DK" altLang="ko-KR">
                <a:solidFill>
                  <a:srgbClr val="212121"/>
                </a:solidFill>
                <a:latin typeface="Courier New" panose="02070309020205020404" pitchFamily="49" charset="0"/>
              </a:rPr>
              <a:t>       [False, True, False]]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93CAC7-0441-4266-9380-6A8DB47E19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168" b="54427"/>
          <a:stretch>
            <a:fillRect/>
          </a:stretch>
        </p:blipFill>
        <p:spPr>
          <a:xfrm>
            <a:off x="521550" y="3048218"/>
            <a:ext cx="3178647" cy="1120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928FAC-4A45-4337-B75F-D3FC063E3A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211" b="26968"/>
          <a:stretch>
            <a:fillRect/>
          </a:stretch>
        </p:blipFill>
        <p:spPr>
          <a:xfrm>
            <a:off x="440795" y="4533641"/>
            <a:ext cx="3124543" cy="12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4453"/>
      </p:ext>
    </p:extLst>
  </p:cSld>
  <p:clrMapOvr>
    <a:masterClrMapping/>
  </p:clrMapOvr>
  <p:transition/>
  <p:timing/>
</p:sld>
</file>

<file path=ppt/slides/slide2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수식 계산 함수</a:t>
            </a:r>
            <a:endParaRPr lang="en-US" altLang="ko-KR"/>
          </a:p>
          <a:p>
            <a:pPr lvl="1"/>
            <a:r>
              <a:rPr lang="ko-KR" altLang="en-US" b="1"/>
              <a:t>이항 수식 함수</a:t>
            </a:r>
            <a:endParaRPr lang="en-US" altLang="ko-KR" b="1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B0A6F7-B35A-ACA8-59F6-BE2A7A09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56" y="1763815"/>
            <a:ext cx="7023212" cy="38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56616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322587-FCEC-4575-9901-9EFBB8470255}"/>
              </a:ext>
            </a:extLst>
          </p:cNvPr>
          <p:cNvSpPr/>
          <p:nvPr/>
        </p:nvSpPr>
        <p:spPr>
          <a:xfrm>
            <a:off x="2951820" y="1209426"/>
            <a:ext cx="1890210" cy="3150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A5614A-3639-864F-BAF1-868AEF3C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/>
              <a:t>계산기 프로그램 저장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3CE9D-634B-0BA5-D2B9-E8CC6CDCDA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실행과 결과 확인</a:t>
            </a:r>
            <a:endParaRPr lang="en-US" altLang="ko-KR"/>
          </a:p>
          <a:p>
            <a:pPr lvl="1"/>
            <a:r>
              <a:rPr lang="ko-KR" altLang="en-US"/>
              <a:t>실행</a:t>
            </a:r>
            <a:r>
              <a:rPr lang="en-US" altLang="ko-KR"/>
              <a:t>: </a:t>
            </a:r>
            <a:r>
              <a:rPr lang="ko-KR" altLang="en-US"/>
              <a:t>스크립트 모드에서 </a:t>
            </a:r>
            <a:r>
              <a:rPr lang="en-US" altLang="ko-KR"/>
              <a:t>[Run]-[Run Module] </a:t>
            </a:r>
            <a:r>
              <a:rPr lang="ko-KR" altLang="en-US"/>
              <a:t>메뉴 선택</a:t>
            </a:r>
            <a:r>
              <a:rPr lang="en-US" altLang="ko-KR"/>
              <a:t>(</a:t>
            </a:r>
            <a:r>
              <a:rPr lang="ko-KR" altLang="en-US"/>
              <a:t>또는 </a:t>
            </a:r>
            <a:r>
              <a:rPr lang="en-US" altLang="ko-KR"/>
              <a:t>[F5])</a:t>
            </a:r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D795B7-DC4D-AB79-F7BD-5E29671C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72" y="1928835"/>
            <a:ext cx="5254450" cy="41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10123"/>
      </p:ext>
    </p:extLst>
  </p:cSld>
  <p:clrMapOvr>
    <a:masterClrMapping/>
  </p:clrMapOvr>
  <p:transition/>
  <p:timing/>
</p:sld>
</file>

<file path=ppt/slides/slide2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기타 넘파이 기능</a:t>
            </a:r>
            <a:endParaRPr lang="en-US" altLang="ko-KR"/>
          </a:p>
          <a:p>
            <a:pPr lvl="1"/>
            <a:r>
              <a:rPr lang="ko-KR" altLang="en-US" b="1" err="1"/>
              <a:t>조건식 표현</a:t>
            </a:r>
            <a:endParaRPr lang="en-US" altLang="ko-KR" b="1"/>
          </a:p>
          <a:p>
            <a:pPr lvl="2"/>
            <a:r>
              <a:rPr lang="ko-KR" altLang="en-US" err="1"/>
              <a:t>넘파이는 파이썬의 </a:t>
            </a:r>
            <a:r>
              <a:rPr lang="en-US" altLang="ko-KR"/>
              <a:t>if </a:t>
            </a:r>
            <a:r>
              <a:rPr lang="ko-KR" altLang="en-US"/>
              <a:t>문처럼 </a:t>
            </a:r>
            <a:r>
              <a:rPr lang="ko-KR" altLang="en-US" b="1" u="sng">
                <a:solidFill>
                  <a:srgbClr val="FF0000"/>
                </a:solidFill>
              </a:rPr>
              <a:t>배열을 통째로 조건식으로 표현할 수 있음</a:t>
            </a:r>
            <a:endParaRPr lang="en-US" altLang="ko-KR" b="1" u="sng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A5BE81-9AB4-40D7-A554-68501B893CF8}"/>
              </a:ext>
            </a:extLst>
          </p:cNvPr>
          <p:cNvSpPr/>
          <p:nvPr/>
        </p:nvSpPr>
        <p:spPr>
          <a:xfrm>
            <a:off x="760352" y="2213865"/>
            <a:ext cx="413651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u="sng">
                <a:solidFill>
                  <a:srgbClr val="FF0000"/>
                </a:solidFill>
              </a:rPr>
              <a:t>np.where( </a:t>
            </a:r>
            <a:r>
              <a:rPr lang="ko-KR" altLang="en-US" b="1" u="sng">
                <a:solidFill>
                  <a:srgbClr val="FF0000"/>
                </a:solidFill>
              </a:rPr>
              <a:t>조건 </a:t>
            </a:r>
            <a:r>
              <a:rPr lang="en-US" altLang="ko-KR" b="1" u="sng">
                <a:solidFill>
                  <a:srgbClr val="FF0000"/>
                </a:solidFill>
              </a:rPr>
              <a:t>,  </a:t>
            </a:r>
            <a:r>
              <a:rPr lang="ko-KR" altLang="en-US" b="1" u="sng">
                <a:solidFill>
                  <a:srgbClr val="FF0000"/>
                </a:solidFill>
              </a:rPr>
              <a:t>참일때</a:t>
            </a:r>
            <a:r>
              <a:rPr lang="en-US" altLang="ko-KR" b="1" u="sng">
                <a:solidFill>
                  <a:srgbClr val="FF0000"/>
                </a:solidFill>
              </a:rPr>
              <a:t>,  </a:t>
            </a:r>
            <a:r>
              <a:rPr lang="ko-KR" altLang="en-US" b="1" u="sng">
                <a:solidFill>
                  <a:srgbClr val="FF0000"/>
                </a:solidFill>
              </a:rPr>
              <a:t>거짓일때 </a:t>
            </a:r>
            <a:r>
              <a:rPr lang="en-US" altLang="ko-KR" b="1" u="sng">
                <a:solidFill>
                  <a:srgbClr val="FF0000"/>
                </a:solidFill>
              </a:rPr>
              <a:t>)</a:t>
            </a:r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91131FD-D88D-402C-AAD0-E5ECAEE04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98" r="52201" b="62260"/>
          <a:stretch>
            <a:fillRect/>
          </a:stretch>
        </p:blipFill>
        <p:spPr bwMode="auto">
          <a:xfrm>
            <a:off x="3131840" y="2859003"/>
            <a:ext cx="3267445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A6D04F-4071-4D5D-81C9-BAE09B60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73666" r="61263"/>
          <a:stretch>
            <a:fillRect/>
          </a:stretch>
        </p:blipFill>
        <p:spPr bwMode="auto">
          <a:xfrm>
            <a:off x="5427095" y="3437769"/>
            <a:ext cx="2718946" cy="128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831EFA-A6C0-41A0-9C3E-71F69EE2F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3" r="53845" b="24991"/>
          <a:stretch>
            <a:fillRect/>
          </a:stretch>
        </p:blipFill>
        <p:spPr bwMode="auto">
          <a:xfrm>
            <a:off x="881590" y="3385560"/>
            <a:ext cx="2520280" cy="99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81D560-5932-4DB0-823D-F9BFAB2A30A4}"/>
              </a:ext>
            </a:extLst>
          </p:cNvPr>
          <p:cNvCxnSpPr/>
          <p:nvPr/>
        </p:nvCxnSpPr>
        <p:spPr>
          <a:xfrm>
            <a:off x="4076945" y="3884543"/>
            <a:ext cx="6886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44611"/>
      </p:ext>
    </p:extLst>
  </p:cSld>
  <p:clrMapOvr>
    <a:masterClrMapping/>
  </p:clrMapOvr>
  <p:transition/>
  <p:timing/>
</p:sld>
</file>

<file path=ppt/slides/slide2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기타 넘파이 기능</a:t>
            </a:r>
            <a:endParaRPr lang="en-US" altLang="ko-KR"/>
          </a:p>
          <a:p>
            <a:pPr lvl="1"/>
            <a:r>
              <a:rPr lang="ko-KR" altLang="en-US" b="1" err="1"/>
              <a:t>조건식 표현</a:t>
            </a:r>
            <a:endParaRPr lang="en-US" altLang="ko-KR" b="1"/>
          </a:p>
          <a:p>
            <a:pPr lvl="2"/>
            <a:r>
              <a:rPr lang="ko-KR" altLang="en-US" err="1"/>
              <a:t>넘파이는 파이썬의 </a:t>
            </a:r>
            <a:r>
              <a:rPr lang="en-US" altLang="ko-KR"/>
              <a:t>if </a:t>
            </a:r>
            <a:r>
              <a:rPr lang="ko-KR" altLang="en-US"/>
              <a:t>문처럼 </a:t>
            </a:r>
            <a:r>
              <a:rPr lang="ko-KR" altLang="en-US" b="1" u="sng">
                <a:solidFill>
                  <a:srgbClr val="FF0000"/>
                </a:solidFill>
              </a:rPr>
              <a:t>배열을 통째로 조건식으로 표현할 수 있음</a:t>
            </a:r>
            <a:endParaRPr lang="en-US" altLang="ko-KR" b="1" u="sng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A5BE81-9AB4-40D7-A554-68501B893CF8}"/>
              </a:ext>
            </a:extLst>
          </p:cNvPr>
          <p:cNvSpPr/>
          <p:nvPr/>
        </p:nvSpPr>
        <p:spPr>
          <a:xfrm>
            <a:off x="760352" y="2213865"/>
            <a:ext cx="413651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u="sng">
                <a:solidFill>
                  <a:srgbClr val="FF0000"/>
                </a:solidFill>
              </a:rPr>
              <a:t>np.where( </a:t>
            </a:r>
            <a:r>
              <a:rPr lang="ko-KR" altLang="en-US" b="1" u="sng">
                <a:solidFill>
                  <a:srgbClr val="FF0000"/>
                </a:solidFill>
              </a:rPr>
              <a:t>조건 </a:t>
            </a:r>
            <a:r>
              <a:rPr lang="en-US" altLang="ko-KR" b="1" u="sng">
                <a:solidFill>
                  <a:srgbClr val="FF0000"/>
                </a:solidFill>
              </a:rPr>
              <a:t>,  </a:t>
            </a:r>
            <a:r>
              <a:rPr lang="ko-KR" altLang="en-US" b="1" u="sng">
                <a:solidFill>
                  <a:srgbClr val="FF0000"/>
                </a:solidFill>
              </a:rPr>
              <a:t>참일때</a:t>
            </a:r>
            <a:r>
              <a:rPr lang="en-US" altLang="ko-KR" b="1" u="sng">
                <a:solidFill>
                  <a:srgbClr val="FF0000"/>
                </a:solidFill>
              </a:rPr>
              <a:t>,  </a:t>
            </a:r>
            <a:r>
              <a:rPr lang="ko-KR" altLang="en-US" b="1" u="sng">
                <a:solidFill>
                  <a:srgbClr val="FF0000"/>
                </a:solidFill>
              </a:rPr>
              <a:t>거짓일때 </a:t>
            </a:r>
            <a:r>
              <a:rPr lang="en-US" altLang="ko-KR" b="1" u="sng">
                <a:solidFill>
                  <a:srgbClr val="FF0000"/>
                </a:solidFill>
              </a:rPr>
              <a:t>)</a:t>
            </a:r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CB7533-C55A-40DD-9986-D0F7B649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9" r="42857" b="61378"/>
          <a:stretch>
            <a:fillRect/>
          </a:stretch>
        </p:blipFill>
        <p:spPr bwMode="auto">
          <a:xfrm>
            <a:off x="4246173" y="4257774"/>
            <a:ext cx="3394663" cy="49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9CE06B9-BB87-4928-AE8C-8C2AED35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21" r="53962" b="26761"/>
          <a:stretch>
            <a:fillRect/>
          </a:stretch>
        </p:blipFill>
        <p:spPr bwMode="auto">
          <a:xfrm>
            <a:off x="1037501" y="4274804"/>
            <a:ext cx="2162996" cy="87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77AE074-D20B-41DF-A470-C6B5EB57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5" r="53962" b="40017"/>
          <a:stretch>
            <a:fillRect/>
          </a:stretch>
        </p:blipFill>
        <p:spPr bwMode="auto">
          <a:xfrm>
            <a:off x="1033381" y="3338845"/>
            <a:ext cx="2162996" cy="87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3BD66F8-DC2E-4173-B00A-798C10DD0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3028" r="42856" b="14065"/>
          <a:stretch>
            <a:fillRect/>
          </a:stretch>
        </p:blipFill>
        <p:spPr bwMode="auto">
          <a:xfrm>
            <a:off x="1033381" y="5372884"/>
            <a:ext cx="2727018" cy="87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213CF1-219F-438A-B628-7841E72BE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055" y="5134753"/>
            <a:ext cx="2944093" cy="11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0076"/>
      </p:ext>
    </p:extLst>
  </p:cSld>
  <p:clrMapOvr>
    <a:masterClrMapping/>
  </p:clrMapOvr>
  <p:transition/>
  <p:timing/>
</p:sld>
</file>

<file path=ppt/slides/slide2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기타 넘파이 기능</a:t>
            </a:r>
            <a:endParaRPr lang="en-US" altLang="ko-KR"/>
          </a:p>
          <a:p>
            <a:pPr lvl="1"/>
            <a:r>
              <a:rPr lang="ko-KR" altLang="en-US" b="1"/>
              <a:t>통계 함수</a:t>
            </a:r>
            <a:endParaRPr lang="en-US" altLang="ko-KR" b="1"/>
          </a:p>
          <a:p>
            <a:pPr lvl="2"/>
            <a:r>
              <a:rPr lang="ko-KR" altLang="en-US"/>
              <a:t>전체 배열의 합</a:t>
            </a:r>
            <a:r>
              <a:rPr lang="en-US" altLang="ko-KR"/>
              <a:t>(sum), </a:t>
            </a:r>
            <a:r>
              <a:rPr lang="ko-KR" altLang="en-US"/>
              <a:t>평균</a:t>
            </a:r>
            <a:r>
              <a:rPr lang="en-US" altLang="ko-KR"/>
              <a:t>(mean)</a:t>
            </a:r>
            <a:r>
              <a:rPr lang="ko-KR" altLang="en-US"/>
              <a:t>의 통계치도 구할 수 있음</a:t>
            </a:r>
            <a:endParaRPr lang="en-US" altLang="ko-KR"/>
          </a:p>
          <a:p>
            <a:pPr lvl="2"/>
            <a:r>
              <a:rPr lang="en-US" altLang="ko-KR"/>
              <a:t>1</a:t>
            </a:r>
            <a:r>
              <a:rPr lang="ko-KR" altLang="en-US"/>
              <a:t>차원 배열의 합과 평균을 구하는 간단한 예시</a:t>
            </a:r>
            <a:endParaRPr lang="en-US" altLang="ko-KR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2528900"/>
            <a:ext cx="5040560" cy="301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012822"/>
      </p:ext>
    </p:extLst>
  </p:cSld>
  <p:clrMapOvr>
    <a:masterClrMapping/>
  </p:clrMapOvr>
  <p:transition/>
  <p:timing/>
</p:sld>
</file>

<file path=ppt/slides/slide2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기타 넘파이 기능</a:t>
            </a:r>
            <a:endParaRPr lang="en-US" altLang="ko-KR"/>
          </a:p>
          <a:p>
            <a:pPr lvl="1"/>
            <a:r>
              <a:rPr lang="ko-KR" altLang="en-US" b="1"/>
              <a:t>통계 함수</a:t>
            </a:r>
            <a:endParaRPr lang="en-US" altLang="ko-KR" b="1"/>
          </a:p>
          <a:p>
            <a:pPr lvl="2"/>
            <a:r>
              <a:rPr lang="en-US" altLang="ko-KR"/>
              <a:t>2</a:t>
            </a:r>
            <a:r>
              <a:rPr lang="ko-KR" altLang="en-US"/>
              <a:t>차원 배열은 전체의 평균 및 합도 연산할 수 있으며 가로 또는 세로별 평균 및 덧셈 연산도 가능함</a:t>
            </a:r>
            <a:endParaRPr lang="en-US" altLang="ko-KR"/>
          </a:p>
          <a:p>
            <a:pPr lvl="2"/>
            <a:r>
              <a:rPr lang="ko-KR" altLang="en-US"/>
              <a:t>다음 예시에서 </a:t>
            </a:r>
            <a:r>
              <a:rPr lang="en-US" altLang="ko-KR"/>
              <a:t>axis=0</a:t>
            </a:r>
            <a:r>
              <a:rPr lang="ko-KR" altLang="en-US"/>
              <a:t>은 세로의 합을</a:t>
            </a:r>
            <a:r>
              <a:rPr lang="en-US" altLang="ko-KR"/>
              <a:t>, axis=1</a:t>
            </a:r>
            <a:r>
              <a:rPr lang="ko-KR" altLang="en-US"/>
              <a:t>은 가로의 합을 구하는 것</a:t>
            </a:r>
            <a:endParaRPr lang="en-US" altLang="ko-KR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2859" y="2438890"/>
            <a:ext cx="4938281" cy="373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967744"/>
      </p:ext>
    </p:extLst>
  </p:cSld>
  <p:clrMapOvr>
    <a:masterClrMapping/>
  </p:clrMapOvr>
  <p:transition/>
  <p:timing/>
</p:sld>
</file>

<file path=ppt/slides/slide2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기타 넘파이 기능</a:t>
            </a:r>
            <a:endParaRPr lang="en-US" altLang="ko-KR"/>
          </a:p>
          <a:p>
            <a:pPr lvl="1"/>
            <a:r>
              <a:rPr lang="ko-KR" altLang="en-US" b="1"/>
              <a:t>통계 함수</a:t>
            </a:r>
            <a:endParaRPr lang="en-US" altLang="ko-KR" b="1"/>
          </a:p>
          <a:p>
            <a:pPr lvl="2"/>
            <a:r>
              <a:rPr lang="ko-KR" altLang="en-US"/>
              <a:t>합이나 평균을 구할 때 조건식을 함께 사용할 수 있음</a:t>
            </a:r>
            <a:endParaRPr lang="en-US" altLang="ko-KR"/>
          </a:p>
          <a:p>
            <a:pPr lvl="2"/>
            <a:r>
              <a:rPr lang="ko-KR" altLang="en-US"/>
              <a:t>다음 예시는 </a:t>
            </a:r>
            <a:r>
              <a:rPr lang="en-US" altLang="ko-KR"/>
              <a:t>128 </a:t>
            </a:r>
            <a:r>
              <a:rPr lang="ko-KR" altLang="en-US"/>
              <a:t>이상인 항목의 개수를 세는 코드</a:t>
            </a:r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2356937" y="2618910"/>
            <a:ext cx="4430125" cy="3075145"/>
            <a:chOff x="2460303" y="2003980"/>
            <a:chExt cx="3530708" cy="2430767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507"/>
            <a:stretch>
              <a:fillRect/>
            </a:stretch>
          </p:blipFill>
          <p:spPr bwMode="auto">
            <a:xfrm>
              <a:off x="2460303" y="2003980"/>
              <a:ext cx="3524908" cy="1135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66103" y="3139521"/>
              <a:ext cx="3524908" cy="1295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화살표: 오른쪽 4">
            <a:hlinkClick r:id="rId4" action="ppaction://hlinksldjump?num=73"/>
            <a:extLst>
              <a:ext uri="{FF2B5EF4-FFF2-40B4-BE49-F238E27FC236}">
                <a16:creationId xmlns:a16="http://schemas.microsoft.com/office/drawing/2014/main" id="{96A7DF67-A9F2-407D-9A71-08C02D8ED66D}"/>
              </a:ext>
            </a:extLst>
          </p:cNvPr>
          <p:cNvSpPr/>
          <p:nvPr/>
        </p:nvSpPr>
        <p:spPr>
          <a:xfrm>
            <a:off x="2348480" y="5904692"/>
            <a:ext cx="4773072" cy="53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r>
              <a:rPr lang="en-US" altLang="ko-KR"/>
              <a:t>74</a:t>
            </a:r>
            <a:r>
              <a:rPr lang="ko-KR" altLang="en-US"/>
              <a:t>번 슬라이드 코드까지 이해</a:t>
            </a:r>
          </a:p>
        </p:txBody>
      </p:sp>
    </p:spTree>
    <p:extLst>
      <p:ext uri="{BB962C8B-B14F-4D97-AF65-F5344CB8AC3E}">
        <p14:creationId xmlns:p14="http://schemas.microsoft.com/office/powerpoint/2010/main" val="1769760344"/>
      </p:ext>
    </p:extLst>
  </p:cSld>
  <p:clrMapOvr>
    <a:masterClrMapping/>
  </p:clrMapOvr>
  <p:transition/>
  <p:timing/>
</p:sld>
</file>

<file path=ppt/slides/slide2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기타 넘파이 기능</a:t>
            </a:r>
            <a:endParaRPr lang="en-US" altLang="ko-KR"/>
          </a:p>
          <a:p>
            <a:pPr lvl="1"/>
            <a:r>
              <a:rPr lang="ko-KR" altLang="en-US" b="1"/>
              <a:t>통계 함수</a:t>
            </a:r>
            <a:endParaRPr lang="en-US" altLang="ko-KR" b="1"/>
          </a:p>
          <a:p>
            <a:pPr lvl="2"/>
            <a:r>
              <a:rPr lang="ko-KR" altLang="en-US"/>
              <a:t>배열에서 </a:t>
            </a:r>
            <a:r>
              <a:rPr lang="en-US" altLang="ko-KR"/>
              <a:t>min()</a:t>
            </a:r>
            <a:r>
              <a:rPr lang="ko-KR" altLang="en-US"/>
              <a:t>으로 최솟값을</a:t>
            </a:r>
            <a:r>
              <a:rPr lang="en-US" altLang="ko-KR"/>
              <a:t>, max()</a:t>
            </a:r>
            <a:r>
              <a:rPr lang="ko-KR" altLang="en-US"/>
              <a:t>로 최댓값을 찾을 수 있음</a:t>
            </a:r>
            <a:endParaRPr lang="en-US" altLang="ko-KR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6685" y="2123855"/>
            <a:ext cx="4790630" cy="39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067297"/>
      </p:ext>
    </p:extLst>
  </p:cSld>
  <p:clrMapOvr>
    <a:masterClrMapping/>
  </p:clrMapOvr>
  <p:transition/>
  <p:timing/>
</p:sld>
</file>

<file path=ppt/slides/slide2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기타 넘파이 기능</a:t>
            </a:r>
            <a:endParaRPr lang="en-US" altLang="ko-KR"/>
          </a:p>
          <a:p>
            <a:pPr lvl="1"/>
            <a:r>
              <a:rPr lang="ko-KR" altLang="en-US" b="1"/>
              <a:t>정렬</a:t>
            </a:r>
            <a:endParaRPr lang="en-US" altLang="ko-KR" b="1"/>
          </a:p>
          <a:p>
            <a:pPr lvl="2"/>
            <a:r>
              <a:rPr lang="en-US" altLang="ko-KR" err="1"/>
              <a:t>np.sort() </a:t>
            </a:r>
            <a:r>
              <a:rPr lang="ko-KR" altLang="en-US"/>
              <a:t>함수는 배열을 정렬</a:t>
            </a:r>
            <a:endParaRPr lang="en-US" altLang="ko-KR"/>
          </a:p>
          <a:p>
            <a:pPr lvl="2"/>
            <a:r>
              <a:rPr lang="ko-KR" altLang="en-US"/>
              <a:t>기본적으로 오름차순으로 정렬하는데</a:t>
            </a:r>
            <a:r>
              <a:rPr lang="en-US" altLang="ko-KR"/>
              <a:t>, </a:t>
            </a:r>
            <a:r>
              <a:rPr lang="ko-KR" altLang="en-US" b="1" u="sng">
                <a:solidFill>
                  <a:srgbClr val="FF0000"/>
                </a:solidFill>
              </a:rPr>
              <a:t>내림차순으로 정렬하려면 정렬결과에 </a:t>
            </a:r>
            <a:r>
              <a:rPr lang="en-US" altLang="ko-KR" b="1" u="sng">
                <a:solidFill>
                  <a:srgbClr val="FF0000"/>
                </a:solidFill>
              </a:rPr>
              <a:t>[::-1]</a:t>
            </a:r>
            <a:r>
              <a:rPr lang="ko-KR" altLang="en-US"/>
              <a:t>을 붙이면 됨</a:t>
            </a:r>
            <a:endParaRPr lang="en-US" altLang="ko-KR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9822" y="2528900"/>
            <a:ext cx="5264355" cy="330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397736"/>
      </p:ext>
    </p:extLst>
  </p:cSld>
  <p:clrMapOvr>
    <a:masterClrMapping/>
  </p:clrMapOvr>
  <p:transition/>
  <p:timing/>
</p:sld>
</file>

<file path=ppt/slides/slide2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기타 넘파이 기능</a:t>
            </a:r>
            <a:endParaRPr lang="en-US" altLang="ko-KR"/>
          </a:p>
          <a:p>
            <a:pPr lvl="1"/>
            <a:r>
              <a:rPr lang="ko-KR" altLang="en-US" b="1" err="1"/>
              <a:t>중복값 제거와 공통값 추출</a:t>
            </a:r>
            <a:endParaRPr lang="en-US" altLang="ko-KR" b="1"/>
          </a:p>
          <a:p>
            <a:pPr lvl="2"/>
            <a:r>
              <a:rPr lang="ko-KR" altLang="en-US"/>
              <a:t>중복된 값을 제거하고 하나씩만 남기려면 </a:t>
            </a:r>
            <a:r>
              <a:rPr lang="en-US" altLang="ko-KR" err="1"/>
              <a:t>np.unique() </a:t>
            </a:r>
            <a:r>
              <a:rPr lang="ko-KR" altLang="en-US"/>
              <a:t>함수를 사용</a:t>
            </a:r>
            <a:endParaRPr lang="en-US" altLang="ko-KR"/>
          </a:p>
          <a:p>
            <a:pPr lvl="2"/>
            <a:r>
              <a:rPr lang="ko-KR" altLang="en-US"/>
              <a:t>중복이 제거된 항목들이 정렬되어 반환됨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9164" y="2624021"/>
            <a:ext cx="3965671" cy="27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953123"/>
      </p:ext>
    </p:extLst>
  </p:cSld>
  <p:clrMapOvr>
    <a:masterClrMapping/>
  </p:clrMapOvr>
  <p:transition/>
  <p:timing/>
</p:sld>
</file>

<file path=ppt/slides/slide2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 err="1"/>
              <a:t>넘파이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기타 넘파이 기능</a:t>
            </a:r>
            <a:endParaRPr lang="en-US" altLang="ko-KR" b="0"/>
          </a:p>
          <a:p>
            <a:pPr lvl="1"/>
            <a:r>
              <a:rPr lang="ko-KR" altLang="en-US" b="1" err="1"/>
              <a:t>중복값 제거와 공통값 추출</a:t>
            </a:r>
            <a:endParaRPr lang="en-US" altLang="ko-KR" b="1"/>
          </a:p>
          <a:p>
            <a:pPr lvl="2"/>
            <a:r>
              <a:rPr lang="ko-KR" altLang="en-US"/>
              <a:t>두 배열 중에서 공통된 항목만 추출하려면 </a:t>
            </a:r>
            <a:r>
              <a:rPr lang="en-US" altLang="ko-KR"/>
              <a:t>np.intersect1d(</a:t>
            </a:r>
            <a:r>
              <a:rPr lang="ko-KR" altLang="en-US"/>
              <a:t>배열</a:t>
            </a:r>
            <a:r>
              <a:rPr lang="en-US" altLang="ko-KR"/>
              <a:t>1, </a:t>
            </a:r>
            <a:r>
              <a:rPr lang="ko-KR" altLang="en-US"/>
              <a:t>배열</a:t>
            </a:r>
            <a:r>
              <a:rPr lang="en-US" altLang="ko-KR"/>
              <a:t>2) </a:t>
            </a:r>
            <a:r>
              <a:rPr lang="ko-KR" altLang="en-US"/>
              <a:t>함수를 사용</a:t>
            </a:r>
            <a:endParaRPr lang="en-US" altLang="ko-KR"/>
          </a:p>
          <a:p>
            <a:pPr lvl="2"/>
            <a:r>
              <a:rPr lang="ko-KR" altLang="en-US"/>
              <a:t>공통된 항목들이 정렬되어 반환됨</a:t>
            </a:r>
            <a:endParaRPr lang="en-US" altLang="ko-KR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1579" y="2438890"/>
            <a:ext cx="4000841" cy="331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847937"/>
      </p:ext>
    </p:extLst>
  </p:cSld>
  <p:clrMapOvr>
    <a:masterClrMapping/>
  </p:clrMapOvr>
  <p:transition/>
  <p:timing/>
</p:sld>
</file>

<file path=ppt/slides/slide2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138297571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/>
              <a:t>계산기 프로그램 저장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실행과 결과 확인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FDA71F-3EC1-9208-C9E9-F9800718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75" y="1431427"/>
            <a:ext cx="6085650" cy="43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09753"/>
      </p:ext>
    </p:extLst>
  </p:cSld>
  <p:clrMapOvr>
    <a:masterClrMapping/>
  </p:clrMapOvr>
  <p:transition/>
  <p:timing/>
</p:sld>
</file>

<file path=ppt/slides/slide2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6AD2B-9557-4865-A7BF-39D37AAB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BA612-B826-4DB6-ACD4-B1E710DF4B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인덱스로 요소 참조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45E527-DF4C-45FC-984D-2264600B5E8A}"/>
              </a:ext>
            </a:extLst>
          </p:cNvPr>
          <p:cNvSpPr/>
          <p:nvPr/>
        </p:nvSpPr>
        <p:spPr>
          <a:xfrm>
            <a:off x="701570" y="1493785"/>
            <a:ext cx="28039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arr1 = np.arange(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EA53B-D19D-4257-B752-C3BA8270F1B2}"/>
              </a:ext>
            </a:extLst>
          </p:cNvPr>
          <p:cNvSpPr/>
          <p:nvPr/>
        </p:nvSpPr>
        <p:spPr>
          <a:xfrm>
            <a:off x="701569" y="1860897"/>
            <a:ext cx="28039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[0 1 2 3 4 5 6 7 8]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C99562-CAF5-4914-9373-BF938D5E4E52}"/>
              </a:ext>
            </a:extLst>
          </p:cNvPr>
          <p:cNvSpPr/>
          <p:nvPr/>
        </p:nvSpPr>
        <p:spPr>
          <a:xfrm>
            <a:off x="5562110" y="1493785"/>
            <a:ext cx="255603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arr1[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55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8CBED8-FBA2-4100-9574-85482E34BE5C}"/>
              </a:ext>
            </a:extLst>
          </p:cNvPr>
          <p:cNvSpPr/>
          <p:nvPr/>
        </p:nvSpPr>
        <p:spPr>
          <a:xfrm>
            <a:off x="701569" y="3540416"/>
            <a:ext cx="457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list2 = [[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arr2 = np.array(list2)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CDF21C-E277-44EF-99C7-F914BA1FA0B2}"/>
              </a:ext>
            </a:extLst>
          </p:cNvPr>
          <p:cNvSpPr/>
          <p:nvPr/>
        </p:nvSpPr>
        <p:spPr>
          <a:xfrm>
            <a:off x="701569" y="4295600"/>
            <a:ext cx="4572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arr2 = np.arange(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).reshape((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DF7BF6-C2AE-4496-99D4-77C2BF201550}"/>
              </a:ext>
            </a:extLst>
          </p:cNvPr>
          <p:cNvSpPr/>
          <p:nvPr/>
        </p:nvSpPr>
        <p:spPr>
          <a:xfrm>
            <a:off x="701569" y="4784734"/>
            <a:ext cx="142539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[[0 1 2]</a:t>
            </a:r>
          </a:p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 [3 4 5]</a:t>
            </a:r>
          </a:p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 [6 7 8]]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5A6818-FBFB-4CE9-A853-EA3CF1B36F7D}"/>
              </a:ext>
            </a:extLst>
          </p:cNvPr>
          <p:cNvSpPr/>
          <p:nvPr/>
        </p:nvSpPr>
        <p:spPr>
          <a:xfrm>
            <a:off x="5562110" y="3516901"/>
            <a:ext cx="255603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arr2[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55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3E87F3-51B5-408B-BF4C-5A4FFEC13728}"/>
              </a:ext>
            </a:extLst>
          </p:cNvPr>
          <p:cNvSpPr/>
          <p:nvPr/>
        </p:nvSpPr>
        <p:spPr>
          <a:xfrm>
            <a:off x="5562110" y="4295600"/>
            <a:ext cx="25560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B1F57-A96F-4602-8425-F7C27A2E5B30}"/>
              </a:ext>
            </a:extLst>
          </p:cNvPr>
          <p:cNvSpPr/>
          <p:nvPr/>
        </p:nvSpPr>
        <p:spPr>
          <a:xfrm>
            <a:off x="5550275" y="5032250"/>
            <a:ext cx="142539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3 </a:t>
            </a:r>
          </a:p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[ 0 55 2]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2347"/>
      </p:ext>
    </p:extLst>
  </p:cSld>
  <p:clrMapOvr>
    <a:masterClrMapping/>
  </p:clrMapOvr>
  <p:transition/>
  <p:timing/>
</p:sld>
</file>

<file path=ppt/slides/slide2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CC2FA-4B43-4D72-B1E1-FB347ED5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79011-B23F-4388-9A14-B6E0D0EAB3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여러 개의 배열 요소 참조할 때 범위 지정 </a:t>
            </a:r>
            <a:r>
              <a:rPr lang="en-US" altLang="ko-KR"/>
              <a:t>- </a:t>
            </a:r>
            <a:r>
              <a:rPr lang="ko-KR" altLang="en-US" err="1"/>
              <a:t>슬라이싱</a:t>
            </a:r>
            <a:endParaRPr lang="en-US" altLang="ko-KR"/>
          </a:p>
          <a:p>
            <a:pPr lvl="1"/>
            <a:r>
              <a:rPr lang="en-US" altLang="ko-KR"/>
              <a:t>[ from_index  : to_index ]</a:t>
            </a:r>
          </a:p>
          <a:p>
            <a:pPr lvl="1"/>
            <a:r>
              <a:rPr lang="en-US" altLang="ko-KR" err="1"/>
              <a:t>to_index</a:t>
            </a:r>
            <a:r>
              <a:rPr lang="ko-KR" altLang="en-US"/>
              <a:t>는 포함되지 않는다</a:t>
            </a:r>
            <a:r>
              <a:rPr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FB8655-C7BE-4C50-81DD-3224924A4080}"/>
              </a:ext>
            </a:extLst>
          </p:cNvPr>
          <p:cNvSpPr/>
          <p:nvPr/>
        </p:nvSpPr>
        <p:spPr>
          <a:xfrm>
            <a:off x="1376645" y="2047905"/>
            <a:ext cx="2286000" cy="227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(arr1)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(arr1[: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(arr1[: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91F03-32B2-46B2-BC38-18B5F3E3EAB7}"/>
              </a:ext>
            </a:extLst>
          </p:cNvPr>
          <p:cNvSpPr/>
          <p:nvPr/>
        </p:nvSpPr>
        <p:spPr>
          <a:xfrm>
            <a:off x="3662645" y="2049251"/>
            <a:ext cx="3051085" cy="2276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[ 0 1 55 3 4 5 6 7 8] [ 0 1 55]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[ 1 55 3 4 5 6 7 8]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[7 8]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[ 0 1 55 3]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[ 0 1 55 3 4 5 6 7]</a:t>
            </a:r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BEFC52-01AD-4FC1-918C-A96E889290BA}"/>
              </a:ext>
            </a:extLst>
          </p:cNvPr>
          <p:cNvSpPr/>
          <p:nvPr/>
        </p:nvSpPr>
        <p:spPr>
          <a:xfrm>
            <a:off x="1324446" y="4791438"/>
            <a:ext cx="23903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6A18A7-378B-42C2-8274-0102E2354C63}"/>
              </a:ext>
            </a:extLst>
          </p:cNvPr>
          <p:cNvSpPr/>
          <p:nvPr/>
        </p:nvSpPr>
        <p:spPr>
          <a:xfrm>
            <a:off x="3714844" y="4791438"/>
            <a:ext cx="29988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[ 0 55 4 6 8]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EF0020-8C38-46E2-9189-1EDC7B4662D9}"/>
              </a:ext>
            </a:extLst>
          </p:cNvPr>
          <p:cNvSpPr/>
          <p:nvPr/>
        </p:nvSpPr>
        <p:spPr>
          <a:xfrm>
            <a:off x="1324446" y="5414985"/>
            <a:ext cx="23903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9F12C4-3A3D-414C-B4CF-4ED344E0A9B2}"/>
              </a:ext>
            </a:extLst>
          </p:cNvPr>
          <p:cNvSpPr/>
          <p:nvPr/>
        </p:nvSpPr>
        <p:spPr>
          <a:xfrm>
            <a:off x="3714844" y="5414985"/>
            <a:ext cx="29988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[ 0 3 6]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571C6-625B-4B14-A8CC-948658A3F643}"/>
              </a:ext>
            </a:extLst>
          </p:cNvPr>
          <p:cNvSpPr/>
          <p:nvPr/>
        </p:nvSpPr>
        <p:spPr>
          <a:xfrm>
            <a:off x="1324446" y="6038532"/>
            <a:ext cx="252825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CC773D-2AD4-479D-A222-BD04484E658E}"/>
              </a:ext>
            </a:extLst>
          </p:cNvPr>
          <p:cNvSpPr/>
          <p:nvPr/>
        </p:nvSpPr>
        <p:spPr>
          <a:xfrm>
            <a:off x="3714844" y="6049603"/>
            <a:ext cx="307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[ 8 7 6 5 4 3 55 1 0]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077499"/>
      </p:ext>
    </p:extLst>
  </p:cSld>
  <p:clrMapOvr>
    <a:masterClrMapping/>
  </p:clrMapOvr>
  <p:transition/>
  <p:timing/>
</p:sld>
</file>

<file path=ppt/slides/slide2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9758-52AD-46E9-85B4-E63DF551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23A8C-9677-4312-9334-78A42BD0C7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여러 개의 배열 요소 참조할 때 범위 지정</a:t>
            </a:r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차원 배열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D06DE4-606D-4918-96B5-A6BB10531AC8}"/>
              </a:ext>
            </a:extLst>
          </p:cNvPr>
          <p:cNvSpPr/>
          <p:nvPr/>
        </p:nvSpPr>
        <p:spPr>
          <a:xfrm>
            <a:off x="476545" y="1853825"/>
            <a:ext cx="53913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arr2 = np.arange(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).reshape(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5400CE-D9A7-45AE-B6D9-4B3FAB09C7CF}"/>
              </a:ext>
            </a:extLst>
          </p:cNvPr>
          <p:cNvSpPr/>
          <p:nvPr/>
        </p:nvSpPr>
        <p:spPr>
          <a:xfrm>
            <a:off x="5798824" y="1853825"/>
            <a:ext cx="3014903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[[ 1 2 3 4 5 6]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[ 7 8 9 10 11 12]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[13 14 15 16 17 18]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[19 20 21 22 23 24]]</a:t>
            </a:r>
            <a:endParaRPr lang="ko-KR" altLang="en-US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48FCD8-4331-42F1-ADE7-AA6B0DF4CA67}"/>
              </a:ext>
            </a:extLst>
          </p:cNvPr>
          <p:cNvSpPr/>
          <p:nvPr/>
        </p:nvSpPr>
        <p:spPr>
          <a:xfrm>
            <a:off x="527720" y="2974492"/>
            <a:ext cx="3336540" cy="3639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800">
              <a:solidFill>
                <a:srgbClr val="795E26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:])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(arr2[: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2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,::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(arr2[::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 ::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0E907-AD7D-4AAA-BD56-562B1F47E825}"/>
              </a:ext>
            </a:extLst>
          </p:cNvPr>
          <p:cNvSpPr/>
          <p:nvPr/>
        </p:nvSpPr>
        <p:spPr>
          <a:xfrm>
            <a:off x="3864260" y="2974492"/>
            <a:ext cx="2327920" cy="37548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[ 7 8 9 10 11 12] </a:t>
            </a:r>
          </a:p>
          <a:p>
            <a:endParaRPr lang="en-US" altLang="ko-KR" sz="140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[[ 8 9 10 11]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[14 15 16 17]] </a:t>
            </a:r>
          </a:p>
          <a:p>
            <a:endParaRPr lang="en-US" altLang="ko-KR" sz="140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[13 14 15 16 17 18] </a:t>
            </a:r>
          </a:p>
          <a:p>
            <a:endParaRPr lang="en-US" altLang="ko-KR" sz="140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[[ 1 2 3]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[ 7 8 9]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[13 14 15]] </a:t>
            </a:r>
          </a:p>
          <a:p>
            <a:endParaRPr lang="en-US" altLang="ko-KR" sz="140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[18 17 16 15 14 13] </a:t>
            </a:r>
          </a:p>
          <a:p>
            <a:endParaRPr lang="en-US" altLang="ko-KR" sz="140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[[24 23 22 21 20 19]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[18 17 16 15 14 13]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[12 11 10 9 8 7]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[ 6 5 4 3 2 1]]</a:t>
            </a:r>
            <a:endParaRPr lang="ko-KR" altLang="en-US" sz="14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6532E-CB5C-4D84-AB3D-5A8DE9B8ADE7}"/>
              </a:ext>
            </a:extLst>
          </p:cNvPr>
          <p:cNvCxnSpPr/>
          <p:nvPr/>
        </p:nvCxnSpPr>
        <p:spPr>
          <a:xfrm>
            <a:off x="527720" y="3365500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B43BDA-F979-434D-9EA6-60EE1CF21515}"/>
              </a:ext>
            </a:extLst>
          </p:cNvPr>
          <p:cNvCxnSpPr/>
          <p:nvPr/>
        </p:nvCxnSpPr>
        <p:spPr>
          <a:xfrm>
            <a:off x="527720" y="3924055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ED319C-774F-4639-9431-CA40A789701D}"/>
              </a:ext>
            </a:extLst>
          </p:cNvPr>
          <p:cNvCxnSpPr/>
          <p:nvPr/>
        </p:nvCxnSpPr>
        <p:spPr>
          <a:xfrm>
            <a:off x="482715" y="4374105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A6BD17-EFC3-4525-9780-2A0A1FE05FDE}"/>
              </a:ext>
            </a:extLst>
          </p:cNvPr>
          <p:cNvCxnSpPr/>
          <p:nvPr/>
        </p:nvCxnSpPr>
        <p:spPr>
          <a:xfrm>
            <a:off x="527720" y="5229200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067E331-93CB-4D15-8E03-31A6B33C6D1C}"/>
              </a:ext>
            </a:extLst>
          </p:cNvPr>
          <p:cNvCxnSpPr/>
          <p:nvPr/>
        </p:nvCxnSpPr>
        <p:spPr>
          <a:xfrm>
            <a:off x="527720" y="5679250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61791"/>
      </p:ext>
    </p:extLst>
  </p:cSld>
  <p:clrMapOvr>
    <a:masterClrMapping/>
  </p:clrMapOvr>
  <p:transition/>
  <p:timing/>
</p:sld>
</file>

<file path=ppt/slides/slide2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8BA5-E627-46A0-B96A-625033D4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59504-1594-49AA-A76C-98C9BF1E00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논리</a:t>
            </a:r>
            <a:r>
              <a:rPr lang="en-US" altLang="ko-KR"/>
              <a:t>(Boolean) </a:t>
            </a:r>
            <a:r>
              <a:rPr lang="ko-KR" altLang="en-US"/>
              <a:t>인덱싱</a:t>
            </a:r>
            <a:endParaRPr lang="en-US" altLang="ko-KR"/>
          </a:p>
          <a:p>
            <a:pPr lvl="1"/>
            <a:r>
              <a:rPr lang="ko-KR" altLang="en-US"/>
              <a:t>배열 각 요소의 선택 여부를 </a:t>
            </a:r>
            <a:r>
              <a:rPr lang="en-US" altLang="ko-KR"/>
              <a:t>True or False </a:t>
            </a:r>
            <a:r>
              <a:rPr lang="ko-KR" altLang="en-US"/>
              <a:t>로 지정하는 방식</a:t>
            </a:r>
            <a:endParaRPr lang="en-US" altLang="ko-KR"/>
          </a:p>
          <a:p>
            <a:pPr lvl="1"/>
            <a:r>
              <a:rPr lang="ko-KR" altLang="en-US"/>
              <a:t>해당 인덱스의 </a:t>
            </a:r>
            <a:r>
              <a:rPr lang="en-US" altLang="ko-KR"/>
              <a:t>True </a:t>
            </a:r>
            <a:r>
              <a:rPr lang="ko-KR" altLang="en-US"/>
              <a:t>만 조회한다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D446AA-056F-4F24-B5A6-AEB3EDC3FF4E}"/>
              </a:ext>
            </a:extLst>
          </p:cNvPr>
          <p:cNvSpPr/>
          <p:nvPr/>
        </p:nvSpPr>
        <p:spPr>
          <a:xfrm>
            <a:off x="3965305" y="1628800"/>
            <a:ext cx="45720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 = np.arange(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b = [</a:t>
            </a:r>
            <a:r>
              <a:rPr lang="en-US" altLang="ko-KR" sz="140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(a)</a:t>
            </a:r>
          </a:p>
          <a:p>
            <a:r>
              <a:rPr lang="en-US" altLang="ko-KR" sz="14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(a[b])</a:t>
            </a:r>
            <a:endParaRPr lang="en-US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36597E-13D2-4612-9C1F-9337F846EAD3}"/>
              </a:ext>
            </a:extLst>
          </p:cNvPr>
          <p:cNvSpPr/>
          <p:nvPr/>
        </p:nvSpPr>
        <p:spPr>
          <a:xfrm>
            <a:off x="6048373" y="2259741"/>
            <a:ext cx="250422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[1 2 3 4 5] </a:t>
            </a:r>
          </a:p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[1 4]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B5B8E9-FE43-4B13-90C8-96EEC4484357}"/>
              </a:ext>
            </a:extLst>
          </p:cNvPr>
          <p:cNvSpPr/>
          <p:nvPr/>
        </p:nvSpPr>
        <p:spPr>
          <a:xfrm>
            <a:off x="769937" y="2567518"/>
            <a:ext cx="527843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np.arange(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(a)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(a[a&lt;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DFBC1B-6360-4D12-A62D-CF5175BC7EED}"/>
              </a:ext>
            </a:extLst>
          </p:cNvPr>
          <p:cNvSpPr/>
          <p:nvPr/>
        </p:nvSpPr>
        <p:spPr>
          <a:xfrm>
            <a:off x="2777926" y="2948962"/>
            <a:ext cx="327044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[ 0 1 2 3 4 5 6 7 8 9 10]</a:t>
            </a: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48953D-BD75-46C6-9BCF-FEE617387A8A}"/>
              </a:ext>
            </a:extLst>
          </p:cNvPr>
          <p:cNvSpPr/>
          <p:nvPr/>
        </p:nvSpPr>
        <p:spPr>
          <a:xfrm>
            <a:off x="2777926" y="3409010"/>
            <a:ext cx="166584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[ 0 1 2 3 4]</a:t>
            </a:r>
            <a:endParaRPr lang="ko-KR" altLang="en-US" sz="16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4A72D3-970B-4724-B77D-F419BFC2A761}"/>
              </a:ext>
            </a:extLst>
          </p:cNvPr>
          <p:cNvSpPr/>
          <p:nvPr/>
        </p:nvSpPr>
        <p:spPr>
          <a:xfrm>
            <a:off x="769937" y="3869058"/>
            <a:ext cx="249691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even = a%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 ==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(a[even])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355581-4E10-4702-8807-D0F7C21CC98D}"/>
              </a:ext>
            </a:extLst>
          </p:cNvPr>
          <p:cNvSpPr/>
          <p:nvPr/>
        </p:nvSpPr>
        <p:spPr>
          <a:xfrm>
            <a:off x="3266855" y="4453834"/>
            <a:ext cx="252986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[ 0  2  4  6  8 10]</a:t>
            </a:r>
            <a:endParaRPr lang="ko-KR" altLang="en-US" sz="16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719D4-BAA6-4935-A7B6-CE1C088BE38A}"/>
              </a:ext>
            </a:extLst>
          </p:cNvPr>
          <p:cNvSpPr/>
          <p:nvPr/>
        </p:nvSpPr>
        <p:spPr>
          <a:xfrm>
            <a:off x="769937" y="5215618"/>
            <a:ext cx="335201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check= a[(a&gt;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)&amp;(a&lt;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  <a:p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(check)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107DF6-B8F1-4B2B-9E48-3A4C63641FBA}"/>
              </a:ext>
            </a:extLst>
          </p:cNvPr>
          <p:cNvSpPr/>
          <p:nvPr/>
        </p:nvSpPr>
        <p:spPr>
          <a:xfrm>
            <a:off x="3252609" y="5677283"/>
            <a:ext cx="25298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[6 7 8 9]</a:t>
            </a:r>
            <a:endParaRPr lang="ko-KR" altLang="en-US"/>
          </a:p>
        </p:txBody>
      </p:sp>
      <p:sp>
        <p:nvSpPr>
          <p:cNvPr id="13" name="화살표: 오른쪽 12">
            <a:hlinkClick r:id="rId2" action="ppaction://hlinksldjump?num=64"/>
            <a:extLst>
              <a:ext uri="{FF2B5EF4-FFF2-40B4-BE49-F238E27FC236}">
                <a16:creationId xmlns:a16="http://schemas.microsoft.com/office/drawing/2014/main" id="{F16D9F9F-7825-4095-BB2B-7B7363687848}"/>
              </a:ext>
            </a:extLst>
          </p:cNvPr>
          <p:cNvSpPr/>
          <p:nvPr/>
        </p:nvSpPr>
        <p:spPr>
          <a:xfrm>
            <a:off x="6507215" y="6046615"/>
            <a:ext cx="2205245" cy="567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/>
              <a:t>64</a:t>
            </a:r>
            <a:r>
              <a:rPr lang="ko-KR" altLang="en-US" sz="1200"/>
              <a:t>번으로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3573149116"/>
      </p:ext>
    </p:extLst>
  </p:cSld>
  <p:clrMapOvr>
    <a:masterClrMapping/>
  </p:clrMapOvr>
  <p:transition/>
  <p:timing/>
</p:sld>
</file>

<file path=ppt/slides/slide2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7A746-B2D8-4825-BDCC-E0A90EDA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13F8B-6D16-49E7-AAF1-AFB306A6C9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산술 연산</a:t>
            </a:r>
            <a:endParaRPr lang="en-US" altLang="ko-KR"/>
          </a:p>
          <a:p>
            <a:pPr lvl="1"/>
            <a:r>
              <a:rPr lang="ko-KR" altLang="en-US"/>
              <a:t>모든 산술 연산 함수는 </a:t>
            </a:r>
            <a:r>
              <a:rPr lang="en-US" altLang="ko-KR"/>
              <a:t>np </a:t>
            </a:r>
            <a:r>
              <a:rPr lang="ko-KR" altLang="en-US"/>
              <a:t>모듈에 포함되어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사칙 연산 </a:t>
            </a:r>
            <a:r>
              <a:rPr lang="en-US" altLang="ko-KR"/>
              <a:t>: +, -, *, /</a:t>
            </a:r>
          </a:p>
          <a:p>
            <a:pPr lvl="2"/>
            <a:r>
              <a:rPr lang="ko-KR" altLang="en-US"/>
              <a:t>지수 </a:t>
            </a:r>
            <a:r>
              <a:rPr lang="en-US" altLang="ko-KR"/>
              <a:t>exp(),  </a:t>
            </a:r>
            <a:r>
              <a:rPr lang="ko-KR" altLang="en-US"/>
              <a:t>제곱근 </a:t>
            </a:r>
            <a:r>
              <a:rPr lang="en-US" altLang="ko-KR"/>
              <a:t>sqrt(),  sin(), cos(), tan(),  </a:t>
            </a:r>
            <a:r>
              <a:rPr lang="ko-KR" altLang="en-US"/>
              <a:t>로그 </a:t>
            </a:r>
            <a:r>
              <a:rPr lang="en-US" altLang="ko-KR"/>
              <a:t>log()</a:t>
            </a:r>
          </a:p>
          <a:p>
            <a:r>
              <a:rPr lang="ko-KR" altLang="en-US"/>
              <a:t>집계 연산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축</a:t>
            </a:r>
            <a:r>
              <a:rPr lang="en-US" altLang="ko-KR">
                <a:solidFill>
                  <a:srgbClr val="FF0000"/>
                </a:solidFill>
              </a:rPr>
              <a:t>(axis)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endParaRPr lang="en-US" altLang="ko-KR">
              <a:solidFill>
                <a:srgbClr val="FF0000"/>
              </a:solidFill>
            </a:endParaRPr>
          </a:p>
          <a:p>
            <a:pPr lvl="2"/>
            <a:r>
              <a:rPr lang="en-US" altLang="ko-KR"/>
              <a:t>axis=None  :  </a:t>
            </a:r>
            <a:r>
              <a:rPr lang="ko-KR" altLang="en-US"/>
              <a:t>전체 행렬로 정의</a:t>
            </a:r>
            <a:endParaRPr lang="en-US" altLang="ko-KR"/>
          </a:p>
          <a:p>
            <a:pPr lvl="2"/>
            <a:r>
              <a:rPr lang="en-US" altLang="ko-KR"/>
              <a:t>axis=0        :  </a:t>
            </a:r>
            <a:r>
              <a:rPr lang="ko-KR" altLang="en-US"/>
              <a:t>행을 기준으로  </a:t>
            </a:r>
            <a:r>
              <a:rPr lang="en-US" altLang="ko-KR"/>
              <a:t>(</a:t>
            </a:r>
            <a:r>
              <a:rPr lang="ko-KR" altLang="en-US"/>
              <a:t>같은 반끼리 계산</a:t>
            </a:r>
            <a:r>
              <a:rPr lang="en-US" altLang="ko-KR"/>
              <a:t>)   </a:t>
            </a:r>
          </a:p>
          <a:p>
            <a:pPr lvl="2"/>
            <a:r>
              <a:rPr lang="en-US" altLang="ko-KR"/>
              <a:t>axis=1        :  </a:t>
            </a:r>
            <a:r>
              <a:rPr lang="ko-KR" altLang="en-US"/>
              <a:t>열을 기준으로  </a:t>
            </a:r>
            <a:r>
              <a:rPr lang="en-US" altLang="ko-KR"/>
              <a:t>(</a:t>
            </a:r>
            <a:r>
              <a:rPr lang="ko-KR" altLang="en-US"/>
              <a:t>같은 학년끼리 계산</a:t>
            </a:r>
            <a:r>
              <a:rPr lang="en-US" altLang="ko-KR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C016E5-56B8-4E54-9309-5A59F6715886}"/>
              </a:ext>
            </a:extLst>
          </p:cNvPr>
          <p:cNvSpPr/>
          <p:nvPr/>
        </p:nvSpPr>
        <p:spPr>
          <a:xfrm>
            <a:off x="734120" y="4233554"/>
            <a:ext cx="36215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 = np.arange(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).reshape(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602126-6148-4D67-8287-DF1E9898D148}"/>
              </a:ext>
            </a:extLst>
          </p:cNvPr>
          <p:cNvSpPr/>
          <p:nvPr/>
        </p:nvSpPr>
        <p:spPr>
          <a:xfrm>
            <a:off x="4368079" y="3832760"/>
            <a:ext cx="1151277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[[1 2 3]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[4 5 6]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 [7 8 9]]</a:t>
            </a:r>
            <a:endParaRPr lang="ko-KR" altLang="en-US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7F3083-79FE-4B2A-820C-C7B60E347881}"/>
              </a:ext>
            </a:extLst>
          </p:cNvPr>
          <p:cNvSpPr/>
          <p:nvPr/>
        </p:nvSpPr>
        <p:spPr>
          <a:xfrm>
            <a:off x="726235" y="4637408"/>
            <a:ext cx="249561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(a.</a:t>
            </a:r>
            <a:r>
              <a:rPr lang="en-US" altLang="ko-KR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(np.</a:t>
            </a:r>
            <a:r>
              <a:rPr lang="en-US" altLang="ko-KR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(a))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7E209E-93D0-47A8-8AB4-B0585482DC8D}"/>
              </a:ext>
            </a:extLst>
          </p:cNvPr>
          <p:cNvSpPr/>
          <p:nvPr/>
        </p:nvSpPr>
        <p:spPr>
          <a:xfrm>
            <a:off x="3214325" y="4637408"/>
            <a:ext cx="46038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45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180D-0B65-46DB-BB9F-1F821EA4B78E}"/>
              </a:ext>
            </a:extLst>
          </p:cNvPr>
          <p:cNvSpPr/>
          <p:nvPr/>
        </p:nvSpPr>
        <p:spPr>
          <a:xfrm>
            <a:off x="712800" y="5540536"/>
            <a:ext cx="2689070" cy="88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b = a.</a:t>
            </a:r>
            <a:r>
              <a:rPr lang="en-US" altLang="ko-KR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c = a.</a:t>
            </a:r>
            <a:r>
              <a:rPr lang="en-US" altLang="ko-KR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5552FE-5DE7-4FE3-B9BD-E27E00F54F90}"/>
              </a:ext>
            </a:extLst>
          </p:cNvPr>
          <p:cNvSpPr/>
          <p:nvPr/>
        </p:nvSpPr>
        <p:spPr>
          <a:xfrm>
            <a:off x="3407910" y="5526408"/>
            <a:ext cx="1434120" cy="888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(b)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(c)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1EA64A-2090-42F6-93C2-465E97A0711D}"/>
              </a:ext>
            </a:extLst>
          </p:cNvPr>
          <p:cNvSpPr/>
          <p:nvPr/>
        </p:nvSpPr>
        <p:spPr>
          <a:xfrm>
            <a:off x="4739182" y="5659068"/>
            <a:ext cx="1542410" cy="7988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[12 15 18] 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[ 6 15 24]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47640577"/>
      </p:ext>
    </p:extLst>
  </p:cSld>
  <p:clrMapOvr>
    <a:masterClrMapping/>
  </p:clrMapOvr>
  <p:transition/>
  <p:timing/>
</p:sld>
</file>

<file path=ppt/slides/slide2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27DD2-A5C2-457B-8A57-47FC04F4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전치</a:t>
            </a:r>
            <a:r>
              <a:rPr lang="en-US" altLang="ko-KR"/>
              <a:t>(Transpose)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A3C6D-F08A-44A0-8E03-4F5D872EE5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773707"/>
            <a:ext cx="8963994" cy="1951690"/>
          </a:xfrm>
        </p:spPr>
        <p:txBody>
          <a:bodyPr>
            <a:normAutofit/>
          </a:bodyPr>
          <a:lstStyle/>
          <a:p>
            <a:r>
              <a:rPr lang="en-US" altLang="ko-KR"/>
              <a:t>Transpose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행렬의 인덱스가 바뀌는 변환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넘파이에서 행렬 전치</a:t>
            </a:r>
            <a:endParaRPr lang="en-US" altLang="ko-KR"/>
          </a:p>
          <a:p>
            <a:pPr lvl="1"/>
            <a:r>
              <a:rPr lang="ko-KR" altLang="en-US"/>
              <a:t>넘파이배열</a:t>
            </a:r>
            <a:r>
              <a:rPr lang="en-US" altLang="ko-KR"/>
              <a:t>.T</a:t>
            </a: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C5D88D-D9FD-41B7-BFC3-E7DDEEEF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960"/>
          <a:stretch>
            <a:fillRect/>
          </a:stretch>
        </p:blipFill>
        <p:spPr>
          <a:xfrm>
            <a:off x="6057165" y="758950"/>
            <a:ext cx="1890210" cy="9517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6E3F7F-23DD-4EC0-902B-4BDFB0DD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42"/>
          <a:stretch>
            <a:fillRect/>
          </a:stretch>
        </p:blipFill>
        <p:spPr>
          <a:xfrm>
            <a:off x="5967155" y="1773619"/>
            <a:ext cx="2268723" cy="9517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C71B2C-DA68-4F54-91D3-BFA4566FE4F0}"/>
              </a:ext>
            </a:extLst>
          </p:cNvPr>
          <p:cNvSpPr/>
          <p:nvPr/>
        </p:nvSpPr>
        <p:spPr>
          <a:xfrm>
            <a:off x="701570" y="2712642"/>
            <a:ext cx="2011431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(a)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(a.T) 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9921"/>
      </p:ext>
    </p:extLst>
  </p:cSld>
  <p:clrMapOvr>
    <a:masterClrMapping/>
  </p:clrMapOvr>
  <p:transition/>
  <p:timing/>
</p:sld>
</file>

<file path=ppt/slides/slide2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>
</file>

<file path=ppt/slides/slide2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A8487887-04C8-48E1-854F-B334AEE01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5350" y="1844675"/>
            <a:ext cx="7408863" cy="4105275"/>
          </a:xfrm>
        </p:spPr>
        <p:txBody>
          <a:bodyPr/>
          <a:lstStyle/>
          <a:p>
            <a:r>
              <a:rPr lang="en-US" altLang="ko-KR" sz="1800"/>
              <a:t>01 [</a:t>
            </a:r>
            <a:r>
              <a:rPr lang="ko-KR" altLang="en-US" sz="1800"/>
              <a:t>영문 분석 </a:t>
            </a:r>
            <a:r>
              <a:rPr lang="en-US" altLang="ko-KR" sz="1800"/>
              <a:t>+ </a:t>
            </a:r>
            <a:r>
              <a:rPr lang="ko-KR" altLang="en-US" sz="1800"/>
              <a:t>워드클라우드</a:t>
            </a:r>
            <a:r>
              <a:rPr lang="en-US" altLang="ko-KR" sz="1800"/>
              <a:t>] </a:t>
            </a:r>
            <a:r>
              <a:rPr lang="ko-KR" altLang="en-US" sz="1800"/>
              <a:t>영문 문서 제목의 키워드 분석하기 </a:t>
            </a:r>
            <a:endParaRPr lang="en-US" altLang="ko-KR" sz="1800"/>
          </a:p>
        </p:txBody>
      </p:sp>
    </p:spTree>
  </p:cSld>
  <p:clrMapOvr>
    <a:masterClrMapping/>
  </p:clrMapOvr>
  <p:transition/>
  <p:timing/>
</p:sld>
</file>

<file path=ppt/slides/slide2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90" name="텍스트 개체 틀 1">
            <a:extLst>
              <a:ext uri="{FF2B5EF4-FFF2-40B4-BE49-F238E27FC236}">
                <a16:creationId xmlns:a16="http://schemas.microsoft.com/office/drawing/2014/main" id="{E7C5899E-764C-4258-981E-E95C50665A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5350" y="1844675"/>
            <a:ext cx="7408863" cy="41052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/>
              <a:t>텍스트 분석을 이해하고 기본 분석 기법인 단어 분석을 수행할 수 있다</a:t>
            </a:r>
            <a:r>
              <a:rPr lang="en-US" altLang="ko-KR" sz="1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/>
              <a:t>영어 단어 분석을 수행하여 히스토그램과 워드클라우드 시각화를 수행할 수 있다</a:t>
            </a:r>
            <a:r>
              <a:rPr lang="en-US" altLang="ko-KR" sz="1800"/>
              <a:t>.</a:t>
            </a:r>
            <a:endParaRPr lang="ko-KR" altLang="en-US"/>
          </a:p>
        </p:txBody>
      </p:sp>
    </p:spTree>
  </p:cSld>
  <p:clrMapOvr>
    <a:masterClrMapping/>
  </p:clrMapOvr>
  <p:transition/>
  <p:timing/>
</p:sld>
</file>

<file path=ppt/slides/slide2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07261203-8E1E-45FE-8F58-98A7E901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13315" name="TextBox 3">
            <a:extLst>
              <a:ext uri="{FF2B5EF4-FFF2-40B4-BE49-F238E27FC236}">
                <a16:creationId xmlns:a16="http://schemas.microsoft.com/office/drawing/2014/main" id="{19428871-7D3B-4336-A10E-82B0364F8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2D0A6E6-C4C2-45E8-AE41-D1FCD75BD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분석 미리보기</a:t>
            </a:r>
            <a:endParaRPr lang="en-US" altLang="ko-KR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E831881-0ED7-4875-95BC-81F28A0B05AE}"/>
              </a:ext>
            </a:extLst>
          </p:cNvPr>
          <p:cNvGraphicFramePr>
            <a:graphicFrameLocks noGrp="1"/>
          </p:cNvGraphicFramePr>
          <p:nvPr/>
        </p:nvGraphicFramePr>
        <p:xfrm>
          <a:off x="771525" y="1700213"/>
          <a:ext cx="7689850" cy="293687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81726">
                  <a:extLst>
                    <a:ext uri="{9D8B030D-6E8A-4147-A177-3AD203B41FA5}">
                      <a16:colId xmlns:a16="http://schemas.microsoft.com/office/drawing/2014/main" val="54850820"/>
                    </a:ext>
                  </a:extLst>
                </a:gridCol>
                <a:gridCol w="6408124">
                  <a:extLst>
                    <a:ext uri="{9D8B030D-6E8A-4147-A177-3AD203B41FA5}">
                      <a16:colId xmlns:a16="http://schemas.microsoft.com/office/drawing/2014/main" val="4107166901"/>
                    </a:ext>
                  </a:extLst>
                </a:gridCol>
              </a:tblGrid>
              <a:tr h="385149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/>
                        <a:t>목표</a:t>
                      </a:r>
                    </a:p>
                  </a:txBody>
                  <a:tcPr marL="91432" marR="91432" marT="45732" marB="45732" anchor="ctr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ko-KR" altLang="en-US" sz="1400"/>
                        <a:t>검색한 영문 학술 문서의 제모겡서 빈도 분석을 수행하여 키워드를 도출한다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marL="91432" marR="91432" marT="45732" marB="45732" anchor="ctr"/>
                </a:tc>
                <a:extLst>
                  <a:ext uri="{0D108BD9-81ED-4DB2-BD59-A6C34878D82A}">
                    <a16:rowId xmlns:a16="http://schemas.microsoft.com/office/drawing/2014/main" val="3362291600"/>
                  </a:ext>
                </a:extLst>
              </a:tr>
              <a:tr h="320958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/>
                        <a:t>핵심 개념</a:t>
                      </a:r>
                    </a:p>
                  </a:txBody>
                  <a:tcPr marL="91432" marR="91432" marT="45732" marB="45732" anchor="ctr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ko-KR" altLang="en-US" sz="1400"/>
                        <a:t>텍스트 분석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전처리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토큰화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불용어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어간 추출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워드클라우드</a:t>
                      </a:r>
                    </a:p>
                  </a:txBody>
                  <a:tcPr marL="91432" marR="91432" marT="45732" marB="45732" anchor="ctr"/>
                </a:tc>
                <a:extLst>
                  <a:ext uri="{0D108BD9-81ED-4DB2-BD59-A6C34878D82A}">
                    <a16:rowId xmlns:a16="http://schemas.microsoft.com/office/drawing/2014/main" val="168989824"/>
                  </a:ext>
                </a:extLst>
              </a:tr>
              <a:tr h="320958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/>
                        <a:t>데이터 수집</a:t>
                      </a:r>
                    </a:p>
                  </a:txBody>
                  <a:tcPr marL="91432" marR="91432" marT="45732" marB="45732" anchor="ctr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1400"/>
                        <a:t>‘Big data’</a:t>
                      </a:r>
                      <a:r>
                        <a:rPr lang="ko-KR" altLang="en-US" sz="1400"/>
                        <a:t>로 검색한 영문 학술 문서 제목</a:t>
                      </a: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학술연구정보서비스에서 수집</a:t>
                      </a:r>
                    </a:p>
                  </a:txBody>
                  <a:tcPr marL="91432" marR="91432" marT="45732" marB="45732" anchor="ctr"/>
                </a:tc>
                <a:extLst>
                  <a:ext uri="{0D108BD9-81ED-4DB2-BD59-A6C34878D82A}">
                    <a16:rowId xmlns:a16="http://schemas.microsoft.com/office/drawing/2014/main" val="3153229593"/>
                  </a:ext>
                </a:extLst>
              </a:tr>
              <a:tr h="731720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/>
                        <a:t>데이터 준비</a:t>
                      </a:r>
                    </a:p>
                  </a:txBody>
                  <a:tcPr marL="91432" marR="91432" marT="45732" marB="45732" anchor="ctr"/>
                </a:tc>
                <a:tc>
                  <a:txBody>
                    <a:bodyPr vert="horz" wrap="square"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400"/>
                        <a:t>데이터 조합 </a:t>
                      </a:r>
                      <a:r>
                        <a:rPr lang="en-US" altLang="ko-KR" sz="1400"/>
                        <a:t>: pandas.concat()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400"/>
                        <a:t>데이터 정제 </a:t>
                      </a:r>
                      <a:r>
                        <a:rPr lang="en-US" altLang="ko-KR" sz="1400"/>
                        <a:t>: re </a:t>
                      </a:r>
                      <a:r>
                        <a:rPr lang="ko-KR" altLang="en-US" sz="1400"/>
                        <a:t>정규식</a:t>
                      </a:r>
                      <a:r>
                        <a:rPr lang="en-US" altLang="ko-KR" sz="1400"/>
                        <a:t>, stopwords.words(“English”)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400"/>
                        <a:t>데이터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변환</a:t>
                      </a:r>
                      <a:r>
                        <a:rPr lang="en-US" altLang="ko-KR" sz="1400"/>
                        <a:t>: word_tokenize(), lower(), WordnetLemmatize()</a:t>
                      </a:r>
                      <a:endParaRPr lang="ko-KR" altLang="en-US" sz="1400"/>
                    </a:p>
                  </a:txBody>
                  <a:tcPr marL="91432" marR="91432" marT="45732" marB="45732" anchor="ctr"/>
                </a:tc>
                <a:extLst>
                  <a:ext uri="{0D108BD9-81ED-4DB2-BD59-A6C34878D82A}">
                    <a16:rowId xmlns:a16="http://schemas.microsoft.com/office/drawing/2014/main" val="2178883884"/>
                  </a:ext>
                </a:extLst>
              </a:tr>
              <a:tr h="518301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/>
                        <a:t>데이터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탐색 및 모델링</a:t>
                      </a:r>
                    </a:p>
                  </a:txBody>
                  <a:tcPr marL="91432" marR="91432" marT="45732" marB="45732" anchor="ctr"/>
                </a:tc>
                <a:tc>
                  <a:txBody>
                    <a:bodyPr vert="horz" wrap="square"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400"/>
                        <a:t>단어 빈도 탐색</a:t>
                      </a:r>
                      <a:r>
                        <a:rPr lang="en-US" altLang="ko-KR" sz="1400"/>
                        <a:t>: Counter()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400"/>
                        <a:t>단어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빈도 히스토그램</a:t>
                      </a:r>
                      <a:r>
                        <a:rPr lang="en-US" altLang="ko-KR" sz="1400"/>
                        <a:t>; matplotlib.pyplot</a:t>
                      </a:r>
                      <a:endParaRPr lang="ko-KR" altLang="en-US" sz="1400"/>
                    </a:p>
                  </a:txBody>
                  <a:tcPr marL="91432" marR="91432" marT="45732" marB="45732" anchor="ctr"/>
                </a:tc>
                <a:extLst>
                  <a:ext uri="{0D108BD9-81ED-4DB2-BD59-A6C34878D82A}">
                    <a16:rowId xmlns:a16="http://schemas.microsoft.com/office/drawing/2014/main" val="2221176876"/>
                  </a:ext>
                </a:extLst>
              </a:tr>
              <a:tr h="659790">
                <a:tc>
                  <a:txBody>
                    <a:bodyPr vert="horz" wrap="square"/>
                    <a:lstStyle/>
                    <a:p>
                      <a:pPr algn="ctr" latinLnBrk="1"/>
                      <a:r>
                        <a:rPr lang="ko-KR" altLang="en-US" sz="1400"/>
                        <a:t>결과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시각화</a:t>
                      </a:r>
                    </a:p>
                  </a:txBody>
                  <a:tcPr marL="91432" marR="91432" marT="45732" marB="45732" anchor="ctr"/>
                </a:tc>
                <a:tc>
                  <a:txBody>
                    <a:bodyPr vert="horz" wrap="square"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2" marR="91432" marT="45732" marB="45732" anchor="ctr"/>
                </a:tc>
                <a:extLst>
                  <a:ext uri="{0D108BD9-81ED-4DB2-BD59-A6C34878D82A}">
                    <a16:rowId xmlns:a16="http://schemas.microsoft.com/office/drawing/2014/main" val="157696287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/>
              <a:t>계산기 프로그램 저장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실행과 결과 확인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8DDD76-1C4B-6A71-93CA-A6377C9A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1" y="1853826"/>
            <a:ext cx="6114537" cy="41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42713"/>
      </p:ext>
    </p:extLst>
  </p:cSld>
  <p:clrMapOvr>
    <a:masterClrMapping/>
  </p:clrMapOvr>
  <p:transition/>
  <p:timing/>
</p:sld>
</file>

<file path=ppt/slides/slide2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20FBD425-D670-4645-B42D-5F661B13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14339" name="TextBox 3">
            <a:extLst>
              <a:ext uri="{FF2B5EF4-FFF2-40B4-BE49-F238E27FC236}">
                <a16:creationId xmlns:a16="http://schemas.microsoft.com/office/drawing/2014/main" id="{DD6BB539-4E37-4399-8B47-10FB4FE25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28A1CD1-290A-4190-B200-555E7E44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  <a:extLst/>
        </p:spPr>
        <p:txBody>
          <a:bodyPr/>
          <a:lstStyle/>
          <a:p>
            <a:pPr>
              <a:defRPr/>
            </a:pPr>
            <a:r>
              <a:rPr lang="ko-KR" altLang="en-US"/>
              <a:t>목표설정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목표</a:t>
            </a:r>
            <a:r>
              <a:rPr lang="en-US" altLang="ko-KR"/>
              <a:t>:</a:t>
            </a:r>
            <a:r>
              <a:rPr lang="ko-KR" altLang="en-US"/>
              <a:t> ‘</a:t>
            </a:r>
            <a:r>
              <a:rPr lang="en-US" altLang="ko-KR"/>
              <a:t>Big data’</a:t>
            </a:r>
            <a:r>
              <a:rPr lang="ko-KR" altLang="en-US"/>
              <a:t>와 관련된 키워드를 도출하여 분석</a:t>
            </a:r>
            <a:endParaRPr lang="en-US" altLang="ko-KR"/>
          </a:p>
          <a:p>
            <a:pPr lvl="2">
              <a:defRPr/>
            </a:pPr>
            <a:endParaRPr lang="en-US" altLang="ko-KR" sz="100"/>
          </a:p>
          <a:p>
            <a:pPr>
              <a:defRPr/>
            </a:pPr>
            <a:r>
              <a:rPr lang="ko-KR" altLang="en-US"/>
              <a:t>핵심 개념 이해</a:t>
            </a:r>
            <a:endParaRPr lang="en-US" altLang="ko-KR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ko-KR" altLang="en-US"/>
              <a:t>① 영문 데이터에서 분석할 특징을 선정</a:t>
            </a:r>
            <a:endParaRPr lang="en-US" altLang="ko-KR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ko-KR" altLang="en-US"/>
              <a:t>② 컴퓨터가 처리할 수 있는 벡터</a:t>
            </a:r>
            <a:r>
              <a:rPr lang="en-US" altLang="ko-KR"/>
              <a:t> </a:t>
            </a:r>
            <a:r>
              <a:rPr lang="ko-KR" altLang="en-US"/>
              <a:t>형태로 변환</a:t>
            </a:r>
            <a:endParaRPr lang="en-US" altLang="ko-KR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ko-KR" altLang="en-US"/>
              <a:t>③ 분석 기법을 적용하여 필요한 정보를 추출</a:t>
            </a:r>
            <a:endParaRPr lang="en-US" altLang="ko-KR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endParaRPr lang="en-US" altLang="ko-KR" sz="300"/>
          </a:p>
          <a:p>
            <a:pPr lvl="2">
              <a:defRPr/>
            </a:pPr>
            <a:endParaRPr lang="en-US" altLang="ko-KR" sz="100"/>
          </a:p>
          <a:p>
            <a:pPr lvl="1">
              <a:defRPr/>
            </a:pPr>
            <a:r>
              <a:rPr lang="ko-KR" altLang="en-US"/>
              <a:t>실습 도구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아나콘다의 주피터 </a:t>
            </a:r>
            <a:endParaRPr lang="en-US" altLang="ko-KR"/>
          </a:p>
          <a:p>
            <a:pPr lvl="3">
              <a:defRPr/>
            </a:pPr>
            <a:endParaRPr lang="en-US" altLang="ko-KR" sz="100"/>
          </a:p>
          <a:p>
            <a:pPr>
              <a:defRPr/>
            </a:pPr>
            <a:r>
              <a:rPr lang="ko-KR" altLang="en-US"/>
              <a:t>텍스트 분석 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자연어 처리와 데이터 마이닝이 결합하여 발전된 분야로 </a:t>
            </a:r>
            <a:r>
              <a:rPr lang="ko-KR" altLang="en-US">
                <a:highlight>
                  <a:srgbClr val="FFFF00"/>
                </a:highlight>
              </a:rPr>
              <a:t>비정형 텍스트 데이터에서 정보를 추출하여 분석하는 방법</a:t>
            </a:r>
            <a:endParaRPr lang="en-US" altLang="ko-KR">
              <a:highlight>
                <a:srgbClr val="FFFF00"/>
              </a:highlight>
            </a:endParaRPr>
          </a:p>
          <a:p>
            <a:pPr lvl="2">
              <a:defRPr/>
            </a:pPr>
            <a:r>
              <a:rPr lang="ko-KR" altLang="en-US"/>
              <a:t>단어에 대한 분석을 기본으로 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텍스트 분류</a:t>
            </a:r>
            <a:r>
              <a:rPr lang="en-US" altLang="ko-KR"/>
              <a:t>, </a:t>
            </a:r>
            <a:r>
              <a:rPr lang="ko-KR" altLang="en-US"/>
              <a:t>텍스트 군집화</a:t>
            </a:r>
            <a:r>
              <a:rPr lang="en-US" altLang="ko-KR"/>
              <a:t>, </a:t>
            </a:r>
            <a:r>
              <a:rPr lang="ko-KR" altLang="en-US"/>
              <a:t>감성 분석 등 </a:t>
            </a:r>
            <a:endParaRPr lang="en-US" altLang="ko-KR"/>
          </a:p>
          <a:p>
            <a:pPr lvl="3">
              <a:defRPr/>
            </a:pPr>
            <a:endParaRPr lang="en-US" altLang="ko-KR" sz="100"/>
          </a:p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/>
  <p:timing/>
</p:sld>
</file>

<file path=ppt/slides/slide2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C0F37244-3897-4CEF-AA0A-A6E86600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15363" name="TextBox 3">
            <a:extLst>
              <a:ext uri="{FF2B5EF4-FFF2-40B4-BE49-F238E27FC236}">
                <a16:creationId xmlns:a16="http://schemas.microsoft.com/office/drawing/2014/main" id="{727B255D-B150-408D-AE43-5E882EABB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6858D93-E081-4278-8BAB-97B28E58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핵심 개념 이해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전처리 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분석 작업의 정확도를 높이기 위해 분석에 사용할 데이터를 먼저 정리하고 변환하는 작업</a:t>
            </a: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1">
              <a:defRPr/>
            </a:pPr>
            <a:endParaRPr lang="en-US" altLang="ko-KR" sz="100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pic>
        <p:nvPicPr>
          <p:cNvPr id="15365" name="그림 1">
            <a:extLst>
              <a:ext uri="{FF2B5EF4-FFF2-40B4-BE49-F238E27FC236}">
                <a16:creationId xmlns:a16="http://schemas.microsoft.com/office/drawing/2014/main" id="{7F5D56CD-4BA8-448A-A92D-E3FD9FAF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50" y="2276475"/>
            <a:ext cx="69548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1">
            <a:extLst>
              <a:ext uri="{FF2B5EF4-FFF2-40B4-BE49-F238E27FC236}">
                <a16:creationId xmlns:a16="http://schemas.microsoft.com/office/drawing/2014/main" id="{72A243D0-C39A-4E3D-AB73-78E727B0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924050"/>
            <a:ext cx="3311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2400" i="1">
                <a:ea typeface="굴림" panose="020b0600000101010101" pitchFamily="50" charset="-127"/>
              </a:rPr>
              <a:t>목표</a:t>
            </a:r>
            <a:r>
              <a:rPr lang="en-US" altLang="ko-KR" sz="2400" i="1">
                <a:ea typeface="굴림" panose="020b0600000101010101" pitchFamily="50" charset="-127"/>
              </a:rPr>
              <a:t>: </a:t>
            </a:r>
            <a:r>
              <a:rPr lang="ko-KR" altLang="en-US" sz="2400" i="1">
                <a:ea typeface="굴림" panose="020b0600000101010101" pitchFamily="50" charset="-127"/>
              </a:rPr>
              <a:t>복잡성을 줄이자</a:t>
            </a:r>
            <a:r>
              <a:rPr lang="en-US" altLang="ko-KR" sz="2400" i="1">
                <a:ea typeface="굴림" panose="020b0600000101010101" pitchFamily="50" charset="-127"/>
              </a:rPr>
              <a:t>.</a:t>
            </a:r>
            <a:endParaRPr lang="ko-KR" altLang="en-US" sz="2400" i="1">
              <a:ea typeface="굴림" panose="020b0600000101010101" pitchFamily="50" charset="-127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BA8F8A6F-C93E-437B-8F0C-9756AE776D63}"/>
              </a:ext>
            </a:extLst>
          </p:cNvPr>
          <p:cNvSpPr/>
          <p:nvPr/>
        </p:nvSpPr>
        <p:spPr>
          <a:xfrm>
            <a:off x="323850" y="2381250"/>
            <a:ext cx="647700" cy="5032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40146F8D-B43D-483B-ACE1-ECCFADD7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  <a:r>
              <a:rPr lang="en-US" altLang="ko-KR"/>
              <a:t>(Regular Expression)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7AD75-0258-4028-84C9-F63AE4A72D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2"/>
            <a:stretch>
              <a:fillRect l="-635" t="-668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08D7BCD5-5D74-4526-8E19-F344371B4B06}"/>
              </a:ext>
            </a:extLst>
          </p:cNvPr>
          <p:cNvSpPr/>
          <p:nvPr/>
        </p:nvSpPr>
        <p:spPr>
          <a:xfrm>
            <a:off x="5076825" y="104775"/>
            <a:ext cx="647700" cy="5032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1960A7A1-2973-40DC-B6C5-B90232FC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3873551-3F2F-4066-8A04-EF823898992A}"/>
              </a:ext>
            </a:extLst>
          </p:cNvPr>
          <p:cNvSpPr>
            <a:spLocks noGrp="1"/>
          </p:cNvSpPr>
          <p:nvPr>
            <p:ph idx="1"/>
          </p:nvPr>
        </p:nvSpPr>
        <p:spPr>
          <a:extLst/>
        </p:spPr>
        <p:txBody>
          <a:bodyPr/>
          <a:lstStyle/>
          <a:p>
            <a:pPr lvl="2">
              <a:defRPr/>
            </a:pPr>
            <a:r>
              <a:rPr lang="en-US" altLang="ko-KR" sz="1800" b="1">
                <a:highlight>
                  <a:srgbClr val="FFFF00"/>
                </a:highlight>
              </a:rPr>
              <a:t>[  ]  :  </a:t>
            </a:r>
            <a:r>
              <a:rPr lang="ko-KR" altLang="en-US" sz="1800" b="1">
                <a:highlight>
                  <a:srgbClr val="FFFF00"/>
                </a:highlight>
              </a:rPr>
              <a:t>문자 클래스</a:t>
            </a:r>
            <a:endParaRPr lang="en-US" altLang="ko-KR" sz="1800" b="1">
              <a:highlight>
                <a:srgbClr val="FFFF00"/>
              </a:highlight>
            </a:endParaRPr>
          </a:p>
          <a:p>
            <a:pPr lvl="2">
              <a:defRPr/>
            </a:pPr>
            <a:r>
              <a:rPr lang="ko-KR" altLang="en-US" sz="1800" b="1">
                <a:highlight>
                  <a:srgbClr val="FFFF00"/>
                </a:highlight>
              </a:rPr>
              <a:t>마침표</a:t>
            </a:r>
            <a:r>
              <a:rPr lang="en-US" altLang="ko-KR" sz="1800" b="1">
                <a:highlight>
                  <a:srgbClr val="FFFF00"/>
                </a:highlight>
              </a:rPr>
              <a:t>(.) : </a:t>
            </a:r>
            <a:r>
              <a:rPr lang="ko-KR" altLang="en-US" sz="1800" b="1">
                <a:highlight>
                  <a:srgbClr val="FFFF00"/>
                </a:highlight>
              </a:rPr>
              <a:t>일치하는 모든 문자열 </a:t>
            </a:r>
            <a:r>
              <a:rPr lang="en-US" altLang="ko-KR" sz="1800" b="1">
                <a:highlight>
                  <a:srgbClr val="FFFF00"/>
                </a:highlight>
              </a:rPr>
              <a:t>(1</a:t>
            </a:r>
            <a:r>
              <a:rPr lang="ko-KR" altLang="en-US" sz="1800" b="1">
                <a:highlight>
                  <a:srgbClr val="FFFF00"/>
                </a:highlight>
              </a:rPr>
              <a:t>개</a:t>
            </a:r>
            <a:r>
              <a:rPr lang="en-US" altLang="ko-KR" sz="1800" b="1">
                <a:highlight>
                  <a:srgbClr val="FFFF00"/>
                </a:highlight>
              </a:rPr>
              <a:t>)</a:t>
            </a:r>
          </a:p>
          <a:p>
            <a:pPr lvl="2">
              <a:defRPr/>
            </a:pPr>
            <a:r>
              <a:rPr lang="ko-KR" altLang="en-US" sz="1800" b="1">
                <a:highlight>
                  <a:srgbClr val="FFFF00"/>
                </a:highlight>
              </a:rPr>
              <a:t>곱하기</a:t>
            </a:r>
            <a:r>
              <a:rPr lang="en-US" altLang="ko-KR" sz="1800" b="1">
                <a:highlight>
                  <a:srgbClr val="FFFF00"/>
                </a:highlight>
              </a:rPr>
              <a:t>(*) : </a:t>
            </a:r>
            <a:r>
              <a:rPr lang="ko-KR" altLang="en-US" sz="1800" b="1">
                <a:highlight>
                  <a:srgbClr val="FFFF00"/>
                </a:highlight>
              </a:rPr>
              <a:t>같은 문자열 반복</a:t>
            </a:r>
            <a:endParaRPr lang="en-US" altLang="ko-KR" sz="1800" b="1">
              <a:highlight>
                <a:srgbClr val="FFFF00"/>
              </a:highlight>
            </a:endParaRPr>
          </a:p>
          <a:p>
            <a:pPr lvl="2">
              <a:defRPr/>
            </a:pPr>
            <a:r>
              <a:rPr lang="ko-KR" altLang="en-US" sz="1800" b="1">
                <a:highlight>
                  <a:srgbClr val="FFFF00"/>
                </a:highlight>
              </a:rPr>
              <a:t>더하기</a:t>
            </a:r>
            <a:r>
              <a:rPr lang="en-US" altLang="ko-KR" sz="1800" b="1">
                <a:highlight>
                  <a:srgbClr val="FFFF00"/>
                </a:highlight>
              </a:rPr>
              <a:t>(+) : 1</a:t>
            </a:r>
            <a:r>
              <a:rPr lang="ko-KR" altLang="en-US" sz="1800" b="1">
                <a:highlight>
                  <a:srgbClr val="FFFF00"/>
                </a:highlight>
              </a:rPr>
              <a:t>개 이상 문자열 반복</a:t>
            </a:r>
            <a:endParaRPr lang="en-US" altLang="ko-KR" sz="1800" b="1">
              <a:highlight>
                <a:srgbClr val="FFFF00"/>
              </a:highlight>
            </a:endParaRPr>
          </a:p>
          <a:p>
            <a:pPr lvl="2">
              <a:defRPr/>
            </a:pPr>
            <a:r>
              <a:rPr lang="en-US" altLang="ko-KR" sz="1800" b="1">
                <a:highlight>
                  <a:srgbClr val="FFFF00"/>
                </a:highlight>
              </a:rPr>
              <a:t>{ n,</a:t>
            </a:r>
            <a:r>
              <a:rPr lang="ko-KR" altLang="en-US" sz="1800" b="1">
                <a:highlight>
                  <a:srgbClr val="FFFF00"/>
                </a:highlight>
              </a:rPr>
              <a:t> </a:t>
            </a:r>
            <a:r>
              <a:rPr lang="en-US" altLang="ko-KR" sz="1800" b="1">
                <a:highlight>
                  <a:srgbClr val="FFFF00"/>
                </a:highlight>
              </a:rPr>
              <a:t>m</a:t>
            </a:r>
            <a:r>
              <a:rPr lang="ko-KR" altLang="en-US" sz="1800" b="1">
                <a:highlight>
                  <a:srgbClr val="FFFF00"/>
                </a:highlight>
              </a:rPr>
              <a:t> </a:t>
            </a:r>
            <a:r>
              <a:rPr lang="en-US" altLang="ko-KR" sz="1800" b="1">
                <a:highlight>
                  <a:srgbClr val="FFFF00"/>
                </a:highlight>
              </a:rPr>
              <a:t>}</a:t>
            </a:r>
            <a:r>
              <a:rPr lang="ko-KR" altLang="en-US" sz="1800" b="1">
                <a:highlight>
                  <a:srgbClr val="FFFF00"/>
                </a:highlight>
              </a:rPr>
              <a:t> </a:t>
            </a:r>
            <a:r>
              <a:rPr lang="en-US" altLang="ko-KR" sz="1800" b="1">
                <a:highlight>
                  <a:srgbClr val="FFFF00"/>
                </a:highlight>
              </a:rPr>
              <a:t>:</a:t>
            </a:r>
            <a:r>
              <a:rPr lang="ko-KR" altLang="en-US" sz="1800" b="1">
                <a:highlight>
                  <a:srgbClr val="FFFF00"/>
                </a:highlight>
              </a:rPr>
              <a:t> 앞의 문자열이 </a:t>
            </a:r>
            <a:r>
              <a:rPr lang="en-US" altLang="ko-KR" sz="1800" b="1">
                <a:highlight>
                  <a:srgbClr val="FFFF00"/>
                </a:highlight>
              </a:rPr>
              <a:t>n </a:t>
            </a:r>
            <a:r>
              <a:rPr lang="ko-KR" altLang="en-US" sz="1800" b="1">
                <a:highlight>
                  <a:srgbClr val="FFFF00"/>
                </a:highlight>
              </a:rPr>
              <a:t>번 이상</a:t>
            </a:r>
            <a:r>
              <a:rPr lang="en-US" altLang="ko-KR" sz="1800" b="1">
                <a:highlight>
                  <a:srgbClr val="FFFF00"/>
                </a:highlight>
              </a:rPr>
              <a:t>, m</a:t>
            </a:r>
            <a:r>
              <a:rPr lang="ko-KR" altLang="en-US" sz="1800" b="1">
                <a:highlight>
                  <a:srgbClr val="FFFF00"/>
                </a:highlight>
              </a:rPr>
              <a:t>번 이하 나타난 패턴 찾기</a:t>
            </a:r>
            <a:endParaRPr lang="en-US" altLang="ko-KR" sz="1800" b="1">
              <a:highlight>
                <a:srgbClr val="FFFF00"/>
              </a:highlight>
            </a:endParaRPr>
          </a:p>
          <a:p>
            <a:pPr lvl="2">
              <a:defRPr/>
            </a:pPr>
            <a:r>
              <a:rPr lang="ko-KR" altLang="en-US" sz="1800" b="1">
                <a:highlight>
                  <a:srgbClr val="FFFF00"/>
                </a:highlight>
              </a:rPr>
              <a:t>물음표</a:t>
            </a:r>
            <a:r>
              <a:rPr lang="en-US" altLang="ko-KR" sz="1800" b="1">
                <a:highlight>
                  <a:srgbClr val="FFFF00"/>
                </a:highlight>
              </a:rPr>
              <a:t>(?) : ?</a:t>
            </a:r>
            <a:r>
              <a:rPr lang="ko-KR" altLang="en-US" sz="1800" b="1">
                <a:highlight>
                  <a:srgbClr val="FFFF00"/>
                </a:highlight>
              </a:rPr>
              <a:t>앞에 문자가 하나 있거나 없을 때 매치</a:t>
            </a:r>
            <a:endParaRPr lang="en-US" altLang="ko-KR" sz="1800" b="1">
              <a:highlight>
                <a:srgbClr val="FFFF00"/>
              </a:highlight>
            </a:endParaRPr>
          </a:p>
          <a:p>
            <a:pPr lvl="2">
              <a:defRPr/>
            </a:pPr>
            <a:r>
              <a:rPr lang="en-US" altLang="ko-KR" sz="1800"/>
              <a:t>^  :  </a:t>
            </a:r>
            <a:r>
              <a:rPr lang="ko-KR" altLang="en-US" sz="1800"/>
              <a:t>시작문자가 일치하는 경우 찾기</a:t>
            </a:r>
            <a:endParaRPr lang="en-US" altLang="ko-KR" sz="1800"/>
          </a:p>
          <a:p>
            <a:pPr lvl="2">
              <a:defRPr/>
            </a:pPr>
            <a:r>
              <a:rPr lang="en-US" altLang="ko-KR" sz="1800"/>
              <a:t>[^ </a:t>
            </a:r>
            <a:r>
              <a:rPr lang="ko-KR" altLang="en-US" sz="1800"/>
              <a:t>패턴</a:t>
            </a:r>
            <a:r>
              <a:rPr lang="en-US" altLang="ko-KR" sz="1800"/>
              <a:t>] :  </a:t>
            </a:r>
            <a:r>
              <a:rPr lang="ko-KR" altLang="en-US" sz="1800"/>
              <a:t>이 패턴은 제외한다는 뜻</a:t>
            </a:r>
            <a:endParaRPr lang="en-US" altLang="ko-KR" sz="1800"/>
          </a:p>
          <a:p>
            <a:pPr lvl="2">
              <a:defRPr/>
            </a:pPr>
            <a:r>
              <a:rPr lang="en-US" altLang="ko-KR" sz="1800"/>
              <a:t>$ : </a:t>
            </a:r>
            <a:r>
              <a:rPr lang="ko-KR" altLang="en-US" sz="1800"/>
              <a:t>마지막 문자가 일치하는 문자열 찾기</a:t>
            </a:r>
            <a:endParaRPr lang="en-US" altLang="ko-KR" sz="1800"/>
          </a:p>
          <a:p>
            <a:pPr lvl="2">
              <a:defRPr/>
            </a:pPr>
            <a:r>
              <a:rPr lang="en-US" altLang="ko-KR" sz="1800"/>
              <a:t>|  : </a:t>
            </a:r>
            <a:r>
              <a:rPr lang="ko-KR" altLang="en-US" sz="1800"/>
              <a:t>여럴 개 조건 만족하는 패턴 찾기</a:t>
            </a:r>
            <a:endParaRPr lang="en-US" altLang="ko-KR" sz="1800"/>
          </a:p>
          <a:p>
            <a:pPr lvl="2">
              <a:defRPr/>
            </a:pPr>
            <a:r>
              <a:rPr lang="en-US" altLang="ko-KR" sz="1800"/>
              <a:t>(  ) : </a:t>
            </a:r>
            <a:r>
              <a:rPr lang="ko-KR" altLang="en-US" sz="1800"/>
              <a:t>그룹으로 묶기</a:t>
            </a:r>
            <a:endParaRPr lang="en-US" altLang="ko-KR" sz="1800"/>
          </a:p>
          <a:p>
            <a:pPr>
              <a:defRPr/>
            </a:pPr>
            <a:endParaRPr lang="ko-KR" altLang="en-US" sz="240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D3C6EE-07EB-4EB1-AB19-04B78EDE8E36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404813"/>
          <a:ext cx="3911600" cy="164782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3970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7630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18283">
                <a:tc gridSpan="2"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[abc]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marL="91428" marR="91428" marT="45731" marB="45731" anchor="ctr"/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29542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“a”</a:t>
                      </a:r>
                    </a:p>
                    <a:p>
                      <a:pPr algn="l" latinLnBrk="1"/>
                      <a:r>
                        <a:rPr lang="en-US" altLang="ko-KR" sz="2400"/>
                        <a:t>“before”</a:t>
                      </a:r>
                      <a:endParaRPr lang="ko-KR" altLang="en-US" sz="2400"/>
                    </a:p>
                  </a:txBody>
                  <a:tcPr marL="91428" marR="91428" marT="45731" marB="45731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“kor”</a:t>
                      </a:r>
                      <a:endParaRPr lang="ko-KR" altLang="en-US" sz="2400"/>
                    </a:p>
                  </a:txBody>
                  <a:tcPr marL="91428" marR="91428" marT="45731" marB="45731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F035052-5BE1-4589-A2F3-65932F547479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404813"/>
          <a:ext cx="3911600" cy="170656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3970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7630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18050">
                <a:tc gridSpan="2">
                  <a:txBody>
                    <a:bodyPr vert="horz" wrap="square"/>
                    <a:lstStyle/>
                    <a:p>
                      <a:pPr algn="ctr" latinLnBrk="1"/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marL="91428" marR="91428" marT="45696" marB="45696" anchor="ctr"/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88512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[a-zA-Z]</a:t>
                      </a:r>
                    </a:p>
                    <a:p>
                      <a:pPr algn="l" latinLnBrk="1"/>
                      <a:endParaRPr lang="en-US" altLang="ko-KR" sz="2400"/>
                    </a:p>
                    <a:p>
                      <a:pPr algn="l" latinLnBrk="1"/>
                      <a:r>
                        <a:rPr lang="en-US" altLang="ko-KR" sz="2400"/>
                        <a:t>[0-5]</a:t>
                      </a:r>
                      <a:endParaRPr lang="ko-KR" altLang="en-US" sz="2400"/>
                    </a:p>
                  </a:txBody>
                  <a:tcPr marL="91428" marR="91428" marT="45696" marB="45696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ko-KR" altLang="en-US" sz="2400"/>
                        <a:t>알파벳 모두</a:t>
                      </a:r>
                      <a:endParaRPr lang="en-US" altLang="ko-KR" sz="2400"/>
                    </a:p>
                    <a:p>
                      <a:pPr algn="l" latinLnBrk="1"/>
                      <a:endParaRPr lang="en-US" altLang="ko-KR" sz="2400"/>
                    </a:p>
                    <a:p>
                      <a:pPr algn="l" latinLnBrk="1"/>
                      <a:r>
                        <a:rPr lang="en-US" altLang="ko-KR" sz="2400"/>
                        <a:t>[012345]</a:t>
                      </a:r>
                      <a:endParaRPr lang="ko-KR" altLang="en-US" sz="2400"/>
                    </a:p>
                  </a:txBody>
                  <a:tcPr marL="91428" marR="91428" marT="45696" marB="45696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B65B6C-43F6-4970-959F-ABCD8A59CEC2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412750"/>
          <a:ext cx="3911600" cy="164623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3970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7630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18051">
                <a:tc gridSpan="2"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[^   ]  : 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반대</a:t>
                      </a: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(not)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marL="91428" marR="91428" marT="45676" marB="45676" anchor="ctr"/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28187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[^0-9]</a:t>
                      </a:r>
                      <a:endParaRPr lang="ko-KR" altLang="en-US" sz="2400"/>
                    </a:p>
                  </a:txBody>
                  <a:tcPr marL="91428" marR="91428" marT="45676" marB="45676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ko-KR" altLang="en-US" sz="2400"/>
                        <a:t>숫자가아닌 문자만</a:t>
                      </a:r>
                    </a:p>
                  </a:txBody>
                  <a:tcPr marL="91428" marR="91428" marT="45676" marB="45676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B8B716B-4A58-46A4-8B65-D4D863BCA319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412750"/>
          <a:ext cx="3911600" cy="170656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3970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7630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36757">
                <a:tc gridSpan="2"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a.b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marL="91428" marR="91428" marT="45712" marB="45712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69806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“aab”</a:t>
                      </a:r>
                    </a:p>
                    <a:p>
                      <a:pPr algn="l" latinLnBrk="1"/>
                      <a:r>
                        <a:rPr lang="en-US" altLang="ko-KR" sz="2400"/>
                        <a:t>“a0b”</a:t>
                      </a:r>
                      <a:endParaRPr lang="ko-KR" altLang="en-US" sz="2400"/>
                    </a:p>
                  </a:txBody>
                  <a:tcPr marL="91428" marR="91428" marT="45712" marB="45712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“abc”</a:t>
                      </a:r>
                      <a:endParaRPr lang="ko-KR" altLang="en-US" sz="2400"/>
                    </a:p>
                  </a:txBody>
                  <a:tcPr marL="91428" marR="91428" marT="45712" marB="45712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05A7ECA-1128-4227-9124-702A6BC15A09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415925"/>
          <a:ext cx="3911600" cy="170656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3970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7630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36757">
                <a:tc gridSpan="2"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a[.]b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marL="91428" marR="91428" marT="45712" marB="45712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69806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“a.b”</a:t>
                      </a:r>
                      <a:endParaRPr lang="ko-KR" altLang="en-US" sz="2400"/>
                    </a:p>
                  </a:txBody>
                  <a:tcPr marL="91428" marR="91428" marT="45712" marB="45712"/>
                </a:tc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. </a:t>
                      </a:r>
                      <a:r>
                        <a:rPr lang="ko-KR" altLang="en-US" sz="2400"/>
                        <a:t>그대로를</a:t>
                      </a:r>
                      <a:endParaRPr lang="en-US" altLang="ko-KR" sz="2400"/>
                    </a:p>
                    <a:p>
                      <a:pPr algn="l" latinLnBrk="1"/>
                      <a:r>
                        <a:rPr lang="ko-KR" altLang="en-US" sz="2400"/>
                        <a:t>의미함</a:t>
                      </a:r>
                    </a:p>
                  </a:txBody>
                  <a:tcPr marL="91428" marR="91428" marT="45712" marB="45712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195D429-B29D-4A02-8C96-34B7D99696EE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434975"/>
          <a:ext cx="3911600" cy="172561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3970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7630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36868">
                <a:tc gridSpan="2"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ab*c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marL="91428" marR="91428" marT="45721" marB="4572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88745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“abc”</a:t>
                      </a:r>
                    </a:p>
                    <a:p>
                      <a:pPr algn="l" latinLnBrk="1"/>
                      <a:r>
                        <a:rPr lang="en-US" altLang="ko-KR" sz="2400"/>
                        <a:t>“abbbbbc”</a:t>
                      </a:r>
                    </a:p>
                    <a:p>
                      <a:pPr algn="l" latinLnBrk="1"/>
                      <a:r>
                        <a:rPr lang="en-US" altLang="ko-KR" sz="2400"/>
                        <a:t>“ac”</a:t>
                      </a:r>
                      <a:endParaRPr lang="ko-KR" altLang="en-US" sz="2400"/>
                    </a:p>
                  </a:txBody>
                  <a:tcPr marL="91428" marR="91428" marT="45721" marB="45721"/>
                </a:tc>
                <a:tc>
                  <a:txBody>
                    <a:bodyPr vert="horz" wrap="square"/>
                    <a:lstStyle/>
                    <a:p>
                      <a:pPr algn="l" latinLnBrk="1"/>
                      <a:endParaRPr lang="ko-KR" altLang="en-US" sz="2400"/>
                    </a:p>
                  </a:txBody>
                  <a:tcPr marL="91428" marR="91428" marT="45721" marB="45721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4157AFB-5F38-4292-9400-D01D1579B2B1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430213"/>
          <a:ext cx="3911600" cy="170656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3970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7630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36757">
                <a:tc gridSpan="2"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ab+c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marL="91428" marR="91428" marT="45711" marB="45711" anchor="ctr">
                    <a:solidFill>
                      <a:srgbClr val="E4B902"/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69805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“abc”</a:t>
                      </a:r>
                    </a:p>
                    <a:p>
                      <a:pPr algn="l" latinLnBrk="1"/>
                      <a:r>
                        <a:rPr lang="en-US" altLang="ko-KR" sz="2400"/>
                        <a:t>“abbbbbc”</a:t>
                      </a:r>
                    </a:p>
                  </a:txBody>
                  <a:tcPr marL="91428" marR="91428" marT="45711" marB="45711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/>
                        <a:t>“ac”</a:t>
                      </a:r>
                      <a:endParaRPr lang="ko-KR" altLang="en-US" sz="2400"/>
                    </a:p>
                    <a:p>
                      <a:pPr algn="l" latinLnBrk="1"/>
                      <a:endParaRPr lang="ko-KR" altLang="en-US" sz="2400"/>
                    </a:p>
                  </a:txBody>
                  <a:tcPr marL="91428" marR="91428" marT="45711" marB="45711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0E69922-2519-442E-B0EE-3B9BC662286A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412750"/>
          <a:ext cx="3911600" cy="172561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3970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7630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36561">
                <a:tc gridSpan="2"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ca{2,4}t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marL="91428" marR="91428" marT="45695" marB="45695" anchor="ctr">
                    <a:solidFill>
                      <a:srgbClr val="92D050"/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89052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“caat”</a:t>
                      </a:r>
                    </a:p>
                    <a:p>
                      <a:pPr algn="l" latinLnBrk="1"/>
                      <a:r>
                        <a:rPr lang="en-US" altLang="ko-KR" sz="2400"/>
                        <a:t>“caaat”</a:t>
                      </a:r>
                    </a:p>
                    <a:p>
                      <a:pPr algn="l" latinLnBrk="1"/>
                      <a:r>
                        <a:rPr lang="en-US" altLang="ko-KR" sz="2400"/>
                        <a:t>“caaaat”</a:t>
                      </a:r>
                    </a:p>
                  </a:txBody>
                  <a:tcPr marL="91428" marR="91428" marT="45695" marB="45695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/>
                        <a:t>“cat”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/>
                        <a:t>“caaaaat”</a:t>
                      </a:r>
                      <a:endParaRPr lang="ko-KR" altLang="en-US" sz="2400"/>
                    </a:p>
                    <a:p>
                      <a:pPr algn="l" latinLnBrk="1"/>
                      <a:endParaRPr lang="ko-KR" altLang="en-US" sz="2400"/>
                    </a:p>
                  </a:txBody>
                  <a:tcPr marL="91428" marR="91428" marT="45695" marB="45695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0B041F-FB13-4245-AA5D-B8EAA1547AE6}"/>
              </a:ext>
            </a:extLst>
          </p:cNvPr>
          <p:cNvGraphicFramePr>
            <a:graphicFrameLocks noGrp="1"/>
          </p:cNvGraphicFramePr>
          <p:nvPr/>
        </p:nvGraphicFramePr>
        <p:xfrm>
          <a:off x="5148263" y="3421063"/>
          <a:ext cx="3911600" cy="170656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3970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7630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36757">
                <a:tc gridSpan="2"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ca{2}t  : 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반드시</a:t>
                      </a:r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ko-KR" altLang="en-US" sz="280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 marL="91428" marR="91428" marT="45711" marB="45711" anchor="ctr">
                    <a:solidFill>
                      <a:srgbClr val="92D050"/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69805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“caat”</a:t>
                      </a:r>
                    </a:p>
                  </a:txBody>
                  <a:tcPr marL="91428" marR="91428" marT="45711" marB="45711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/>
                        <a:t>“cat”</a:t>
                      </a:r>
                    </a:p>
                    <a:p>
                      <a:pPr algn="l" latinLnBrk="1"/>
                      <a:endParaRPr lang="ko-KR" altLang="en-US" sz="2400"/>
                    </a:p>
                  </a:txBody>
                  <a:tcPr marL="91428" marR="91428" marT="45711" marB="45711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2386B1A-3630-47F8-85DC-012869D06B7F}"/>
              </a:ext>
            </a:extLst>
          </p:cNvPr>
          <p:cNvGraphicFramePr>
            <a:graphicFrameLocks noGrp="1"/>
          </p:cNvGraphicFramePr>
          <p:nvPr/>
        </p:nvGraphicFramePr>
        <p:xfrm>
          <a:off x="5135563" y="419100"/>
          <a:ext cx="3913187" cy="170656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44758">
                  <a:extLst>
                    <a:ext uri="{9D8B030D-6E8A-4147-A177-3AD203B41FA5}">
                      <a16:colId xmlns:a16="http://schemas.microsoft.com/office/drawing/2014/main" val="2776334543"/>
                    </a:ext>
                  </a:extLst>
                </a:gridCol>
                <a:gridCol w="1968429">
                  <a:extLst>
                    <a:ext uri="{9D8B030D-6E8A-4147-A177-3AD203B41FA5}">
                      <a16:colId xmlns:a16="http://schemas.microsoft.com/office/drawing/2014/main" val="453701138"/>
                    </a:ext>
                  </a:extLst>
                </a:gridCol>
              </a:tblGrid>
              <a:tr h="536757">
                <a:tc gridSpan="2">
                  <a:txBody>
                    <a:bodyPr vert="horz" wrap="square"/>
                    <a:lstStyle/>
                    <a:p>
                      <a:pPr algn="ctr" latinLnBrk="1"/>
                      <a:r>
                        <a:rPr lang="en-US" altLang="ko-KR" sz="2800">
                          <a:solidFill>
                            <a:schemeClr val="tx1"/>
                          </a:solidFill>
                        </a:rPr>
                        <a:t>ab?c</a:t>
                      </a:r>
                      <a:endParaRPr lang="ko-KR" altLang="en-US" sz="2800">
                        <a:solidFill>
                          <a:schemeClr val="tx1"/>
                        </a:solidFill>
                      </a:endParaRPr>
                    </a:p>
                  </a:txBody>
                  <a:tcPr marL="91466" marR="91466" marT="45712" marB="45712" anchor="ctr">
                    <a:solidFill>
                      <a:srgbClr val="FFFF00"/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28358"/>
                  </a:ext>
                </a:extLst>
              </a:tr>
              <a:tr h="1169806">
                <a:tc>
                  <a:txBody>
                    <a:bodyPr vert="horz" wrap="square"/>
                    <a:lstStyle/>
                    <a:p>
                      <a:pPr algn="l" latinLnBrk="1"/>
                      <a:r>
                        <a:rPr lang="en-US" altLang="ko-KR" sz="2400"/>
                        <a:t>“abc”</a:t>
                      </a:r>
                    </a:p>
                    <a:p>
                      <a:pPr algn="l" latinLnBrk="1"/>
                      <a:r>
                        <a:rPr lang="en-US" altLang="ko-KR" sz="2400"/>
                        <a:t>“ac”</a:t>
                      </a:r>
                    </a:p>
                  </a:txBody>
                  <a:tcPr marL="91466" marR="91466" marT="45712" marB="45712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2400"/>
                        <a:t>“abbc”</a:t>
                      </a:r>
                      <a:endParaRPr lang="ko-KR" altLang="en-US" sz="2400"/>
                    </a:p>
                  </a:txBody>
                  <a:tcPr marL="91466" marR="91466" marT="45712" marB="45712"/>
                </a:tc>
                <a:extLst>
                  <a:ext uri="{0D108BD9-81ED-4DB2-BD59-A6C34878D82A}">
                    <a16:rowId xmlns:a16="http://schemas.microsoft.com/office/drawing/2014/main" val="40671536"/>
                  </a:ext>
                </a:extLst>
              </a:tr>
            </a:tbl>
          </a:graphicData>
        </a:graphic>
      </p:graphicFrame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A42C07CE-A35A-423A-866B-485EA5BCBBEB}"/>
              </a:ext>
            </a:extLst>
          </p:cNvPr>
          <p:cNvSpPr/>
          <p:nvPr/>
        </p:nvSpPr>
        <p:spPr>
          <a:xfrm>
            <a:off x="2073275" y="104775"/>
            <a:ext cx="649288" cy="5032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D67D5666-F2F7-41BC-ACB8-273DD600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7AD75-0258-4028-84C9-F63AE4A72D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>
            <a:blip r:embed="rId2"/>
            <a:stretch>
              <a:fillRect l="-635" t="-668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CE212BB5-D027-4EB3-AEA8-4A9583517649}"/>
              </a:ext>
            </a:extLst>
          </p:cNvPr>
          <p:cNvSpPr/>
          <p:nvPr/>
        </p:nvSpPr>
        <p:spPr>
          <a:xfrm>
            <a:off x="2124075" y="39688"/>
            <a:ext cx="647700" cy="5048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61D5B601-9A17-4A60-A269-CBFD38A2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7AD75-0258-4028-84C9-F63AE4A7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파이썬</a:t>
            </a:r>
            <a:r>
              <a:rPr lang="en-US" altLang="ko-KR"/>
              <a:t> </a:t>
            </a:r>
            <a:r>
              <a:rPr lang="ko-KR" altLang="en-US"/>
              <a:t>정규 표현식 </a:t>
            </a:r>
            <a:r>
              <a:rPr lang="en-US" altLang="ko-KR"/>
              <a:t>:  </a:t>
            </a:r>
            <a:r>
              <a:rPr lang="ko-KR" altLang="en-US"/>
              <a:t>모듈 </a:t>
            </a:r>
            <a:r>
              <a:rPr lang="en-US" altLang="ko-KR"/>
              <a:t>re</a:t>
            </a:r>
          </a:p>
          <a:p>
            <a:pPr lvl="1">
              <a:defRPr/>
            </a:pPr>
            <a:r>
              <a:rPr lang="en-US" altLang="ko-KR"/>
              <a:t>match : </a:t>
            </a:r>
            <a:r>
              <a:rPr lang="ko-KR" altLang="en-US"/>
              <a:t>첫</a:t>
            </a:r>
            <a:r>
              <a:rPr lang="en-US" altLang="ko-KR"/>
              <a:t> </a:t>
            </a:r>
            <a:r>
              <a:rPr lang="ko-KR" altLang="en-US"/>
              <a:t>문자열부터 일치하는 패턴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search : </a:t>
            </a:r>
            <a:r>
              <a:rPr lang="ko-KR" altLang="en-US"/>
              <a:t>아무곳에서나 일치하는 문자열 찾고 싶을 때</a:t>
            </a:r>
            <a:r>
              <a:rPr lang="en-US" altLang="ko-KR"/>
              <a:t>.   1</a:t>
            </a:r>
            <a:r>
              <a:rPr lang="ko-KR" altLang="en-US"/>
              <a:t>개만 찾을 수 있다</a:t>
            </a:r>
            <a:r>
              <a:rPr lang="en-US" altLang="ko-KR"/>
              <a:t>.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findall : </a:t>
            </a:r>
            <a:r>
              <a:rPr lang="ko-KR" altLang="en-US"/>
              <a:t>패턴과 일치하는 여러 문자열을 찾고 싶을 때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914771-951A-434F-AFCE-942DEFD963EB}"/>
              </a:ext>
            </a:extLst>
          </p:cNvPr>
          <p:cNvSpPr/>
          <p:nvPr/>
        </p:nvSpPr>
        <p:spPr>
          <a:xfrm>
            <a:off x="546100" y="3873500"/>
            <a:ext cx="5616575" cy="2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s = 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'1234abc456'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re.match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'abc'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)   </a:t>
            </a:r>
          </a:p>
          <a:p>
            <a:pPr>
              <a:defRPr/>
            </a:pPr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m :</a:t>
            </a:r>
          </a:p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24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"no match"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:</a:t>
            </a:r>
          </a:p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24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"match“, 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m.group())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345AF9-87D1-436E-B6A6-11CBE56D0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5713" y="4797425"/>
            <a:ext cx="1658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no match</a:t>
            </a:r>
            <a:endParaRPr lang="ko-KR" altLang="en-US" sz="2400">
              <a:ea typeface="굴림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1B6E66-BE8F-4E76-92FD-47E4D5666AF4}"/>
              </a:ext>
            </a:extLst>
          </p:cNvPr>
          <p:cNvSpPr/>
          <p:nvPr/>
        </p:nvSpPr>
        <p:spPr>
          <a:xfrm>
            <a:off x="542925" y="3773488"/>
            <a:ext cx="5468938" cy="2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s = 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’abc123456'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re.match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'abc'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)   </a:t>
            </a:r>
          </a:p>
          <a:p>
            <a:pPr>
              <a:defRPr/>
            </a:pPr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if 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m :</a:t>
            </a:r>
          </a:p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24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"no match"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en-US" altLang="ko-KR" sz="240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:</a:t>
            </a:r>
          </a:p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altLang="ko-KR" sz="24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"match“ , 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m.group())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1CA5270-7D37-488C-8A88-0FC540A30FD1}"/>
              </a:ext>
            </a:extLst>
          </p:cNvPr>
          <p:cNvSpPr/>
          <p:nvPr/>
        </p:nvSpPr>
        <p:spPr>
          <a:xfrm>
            <a:off x="5219700" y="4868863"/>
            <a:ext cx="50482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1BA980-2A88-4AB8-ABEC-4EE5B9BC1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4797425"/>
            <a:ext cx="11064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400">
                <a:latin typeface="Courier New" panose="02070309020205020404" pitchFamily="49" charset="0"/>
                <a:ea typeface="굴림" panose="020b0600000101010101" pitchFamily="50" charset="-127"/>
              </a:rPr>
              <a:t>match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400">
                <a:latin typeface="Courier New" panose="02070309020205020404" pitchFamily="49" charset="0"/>
                <a:ea typeface="굴림" panose="020b0600000101010101" pitchFamily="50" charset="-127"/>
              </a:rPr>
              <a:t>abc</a:t>
            </a:r>
            <a:endParaRPr lang="ko-KR" altLang="en-US" sz="2400">
              <a:ea typeface="굴림" panose="020b0600000101010101" pitchFamily="50" charset="-127"/>
            </a:endParaRPr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BE2815ED-712F-46FC-AB8E-C98A57BAE83A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dur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3" presetID="22" presetClass="exit" presetSubtype="4" dur="5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1" presetID="1" presetClass="exit" presetSubtype="0" dur="1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8" grpId="0"/>
      <p:bldP spid="8" grpId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A6A60F82-FCC9-44E5-9159-C086A7DF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DD493-E7AF-4C40-BF2A-368A90F16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파이썬</a:t>
            </a:r>
            <a:r>
              <a:rPr lang="en-US" altLang="ko-KR"/>
              <a:t> </a:t>
            </a:r>
            <a:r>
              <a:rPr lang="ko-KR" altLang="en-US"/>
              <a:t>정규 표현식 </a:t>
            </a:r>
            <a:r>
              <a:rPr lang="en-US" altLang="ko-KR"/>
              <a:t>:  </a:t>
            </a:r>
            <a:r>
              <a:rPr lang="ko-KR" altLang="en-US"/>
              <a:t>모듈 </a:t>
            </a:r>
            <a:r>
              <a:rPr lang="en-US" altLang="ko-KR"/>
              <a:t>re</a:t>
            </a:r>
          </a:p>
          <a:p>
            <a:pPr>
              <a:defRPr/>
            </a:pPr>
            <a:r>
              <a:rPr lang="en-US" altLang="ko-KR"/>
              <a:t>Match</a:t>
            </a:r>
            <a:r>
              <a:rPr lang="ko-KR" altLang="en-US"/>
              <a:t> 객체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match(),</a:t>
            </a:r>
            <a:r>
              <a:rPr lang="ko-KR" altLang="en-US"/>
              <a:t>  </a:t>
            </a:r>
            <a:r>
              <a:rPr lang="en-US" altLang="ko-KR"/>
              <a:t>search()</a:t>
            </a:r>
            <a:r>
              <a:rPr lang="ko-KR" altLang="en-US"/>
              <a:t>  수행 결과로 돌려주는 자료형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제공하는 메서드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group()</a:t>
            </a:r>
          </a:p>
          <a:p>
            <a:pPr lvl="2">
              <a:defRPr/>
            </a:pPr>
            <a:r>
              <a:rPr lang="en-US" altLang="ko-KR"/>
              <a:t>start()</a:t>
            </a:r>
          </a:p>
          <a:p>
            <a:pPr lvl="2">
              <a:defRPr/>
            </a:pPr>
            <a:r>
              <a:rPr lang="en-US" altLang="ko-KR"/>
              <a:t>end()</a:t>
            </a:r>
          </a:p>
          <a:p>
            <a:pPr lvl="2">
              <a:defRPr/>
            </a:pPr>
            <a:r>
              <a:rPr lang="en-US" altLang="ko-KR"/>
              <a:t>span()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BC3FFFBF-269F-4DDF-9EC5-13A357D2D9BD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8CC582D3-50F6-4D57-97AC-8AE45FA0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7AD75-0258-4028-84C9-F63AE4A7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파이썬</a:t>
            </a:r>
            <a:r>
              <a:rPr lang="en-US" altLang="ko-KR"/>
              <a:t> </a:t>
            </a:r>
            <a:r>
              <a:rPr lang="ko-KR" altLang="en-US"/>
              <a:t>정규 표현식 </a:t>
            </a:r>
            <a:r>
              <a:rPr lang="en-US" altLang="ko-KR"/>
              <a:t>:  </a:t>
            </a:r>
            <a:r>
              <a:rPr lang="ko-KR" altLang="en-US"/>
              <a:t>모듈 </a:t>
            </a:r>
            <a:r>
              <a:rPr lang="en-US" altLang="ko-KR"/>
              <a:t>re</a:t>
            </a:r>
          </a:p>
          <a:p>
            <a:pPr lvl="1">
              <a:defRPr/>
            </a:pPr>
            <a:r>
              <a:rPr lang="en-US" altLang="ko-KR"/>
              <a:t>match : </a:t>
            </a:r>
            <a:r>
              <a:rPr lang="ko-KR" altLang="en-US"/>
              <a:t>첫</a:t>
            </a:r>
            <a:r>
              <a:rPr lang="en-US" altLang="ko-KR"/>
              <a:t> </a:t>
            </a:r>
            <a:r>
              <a:rPr lang="ko-KR" altLang="en-US"/>
              <a:t>문자열부터 일치하는 패턴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search : </a:t>
            </a:r>
            <a:r>
              <a:rPr lang="ko-KR" altLang="en-US"/>
              <a:t>아무곳에서나 일치하는 문자열 찾고 싶을 때</a:t>
            </a:r>
            <a:r>
              <a:rPr lang="en-US" altLang="ko-KR"/>
              <a:t>.   1</a:t>
            </a:r>
            <a:r>
              <a:rPr lang="ko-KR" altLang="en-US"/>
              <a:t>개만 찾을 수 있다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/>
              <a:t>findall : </a:t>
            </a:r>
            <a:r>
              <a:rPr lang="ko-KR" altLang="en-US"/>
              <a:t>패턴과 일치하는 여러 문자열을 찾고 싶을 때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41A4D0-0538-4027-A3A0-B54AE1E6CDB8}"/>
              </a:ext>
            </a:extLst>
          </p:cNvPr>
          <p:cNvSpPr/>
          <p:nvPr/>
        </p:nvSpPr>
        <p:spPr>
          <a:xfrm>
            <a:off x="755650" y="3284538"/>
            <a:ext cx="5256213" cy="831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s = 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’abcd123456'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re.match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‘a.c'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)  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0052AF-5714-4FB6-8371-A4EA79B7286B}"/>
              </a:ext>
            </a:extLst>
          </p:cNvPr>
          <p:cNvSpPr/>
          <p:nvPr/>
        </p:nvSpPr>
        <p:spPr>
          <a:xfrm>
            <a:off x="2987675" y="4132263"/>
            <a:ext cx="1512888" cy="4619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‘a.d’,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3DEFEB-D5D6-4C39-A1CA-3CE5F02C2D1C}"/>
              </a:ext>
            </a:extLst>
          </p:cNvPr>
          <p:cNvSpPr/>
          <p:nvPr/>
        </p:nvSpPr>
        <p:spPr>
          <a:xfrm>
            <a:off x="2987675" y="4602163"/>
            <a:ext cx="1512888" cy="460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‘b.d’,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64C9EED4-C356-42DC-A106-B341E0D5614D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4F947927-7E1A-4505-BB46-53548447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7AD75-0258-4028-84C9-F63AE4A7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파이썬</a:t>
            </a:r>
            <a:r>
              <a:rPr lang="en-US" altLang="ko-KR"/>
              <a:t> </a:t>
            </a:r>
            <a:r>
              <a:rPr lang="ko-KR" altLang="en-US"/>
              <a:t>정규 표현식 </a:t>
            </a:r>
            <a:r>
              <a:rPr lang="en-US" altLang="ko-KR"/>
              <a:t>:  </a:t>
            </a:r>
            <a:r>
              <a:rPr lang="ko-KR" altLang="en-US"/>
              <a:t>모듈 </a:t>
            </a:r>
            <a:r>
              <a:rPr lang="en-US" altLang="ko-KR"/>
              <a:t>re</a:t>
            </a:r>
          </a:p>
          <a:p>
            <a:pPr lvl="1">
              <a:defRPr/>
            </a:pPr>
            <a:r>
              <a:rPr lang="en-US" altLang="ko-KR"/>
              <a:t>match : </a:t>
            </a:r>
            <a:r>
              <a:rPr lang="ko-KR" altLang="en-US"/>
              <a:t>첫</a:t>
            </a:r>
            <a:r>
              <a:rPr lang="en-US" altLang="ko-KR"/>
              <a:t> </a:t>
            </a:r>
            <a:r>
              <a:rPr lang="ko-KR" altLang="en-US"/>
              <a:t>문자열부터 일치하는 패턴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70C0"/>
                </a:solidFill>
              </a:rPr>
              <a:t>search</a:t>
            </a:r>
            <a:r>
              <a:rPr lang="en-US" altLang="ko-KR"/>
              <a:t> : </a:t>
            </a:r>
            <a:r>
              <a:rPr lang="ko-KR" altLang="en-US"/>
              <a:t>아무곳에서나 일치하는 문자열 찾고 싶을 때</a:t>
            </a:r>
            <a:r>
              <a:rPr lang="en-US" altLang="ko-KR"/>
              <a:t>.   1</a:t>
            </a:r>
            <a:r>
              <a:rPr lang="ko-KR" altLang="en-US"/>
              <a:t>개만 찾을 수 있다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/>
              <a:t>findall : </a:t>
            </a:r>
            <a:r>
              <a:rPr lang="ko-KR" altLang="en-US"/>
              <a:t>패턴과 일치하는 여러 문자열을 찾고 싶을 때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41A4D0-0538-4027-A3A0-B54AE1E6CDB8}"/>
              </a:ext>
            </a:extLst>
          </p:cNvPr>
          <p:cNvSpPr/>
          <p:nvPr/>
        </p:nvSpPr>
        <p:spPr>
          <a:xfrm>
            <a:off x="755650" y="3284538"/>
            <a:ext cx="5832475" cy="831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s = 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’abcd1234abd56'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re.</a:t>
            </a:r>
            <a:r>
              <a:rPr lang="en-US" altLang="ko-KR" sz="2400" b="1">
                <a:solidFill>
                  <a:srgbClr val="0070C0"/>
                </a:solidFill>
                <a:latin typeface="Courier New" panose="02070309020205020404" pitchFamily="49" charset="0"/>
              </a:rPr>
              <a:t>search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‘[a-f]1'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)  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F7B569-A95A-4B7E-A1DE-1E56AAB31D15}"/>
              </a:ext>
            </a:extLst>
          </p:cNvPr>
          <p:cNvSpPr/>
          <p:nvPr/>
        </p:nvSpPr>
        <p:spPr>
          <a:xfrm>
            <a:off x="3203575" y="4116388"/>
            <a:ext cx="2376488" cy="4619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‘[a-f]d’,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66A28-1374-448F-BB5C-697001D728D8}"/>
              </a:ext>
            </a:extLst>
          </p:cNvPr>
          <p:cNvSpPr/>
          <p:nvPr/>
        </p:nvSpPr>
        <p:spPr>
          <a:xfrm>
            <a:off x="3203575" y="4578350"/>
            <a:ext cx="2376488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‘[1-5]a’,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A5955037-5576-40E4-8617-45539E2066D9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554" name="제목 1">
            <a:extLst>
              <a:ext uri="{FF2B5EF4-FFF2-40B4-BE49-F238E27FC236}">
                <a16:creationId xmlns:a16="http://schemas.microsoft.com/office/drawing/2014/main" id="{FA441DE3-2C37-40D9-9E2A-D7B7E752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7AD75-0258-4028-84C9-F63AE4A7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파이썬</a:t>
            </a:r>
            <a:r>
              <a:rPr lang="en-US" altLang="ko-KR"/>
              <a:t> </a:t>
            </a:r>
            <a:r>
              <a:rPr lang="ko-KR" altLang="en-US"/>
              <a:t>정규 표현식 </a:t>
            </a:r>
            <a:r>
              <a:rPr lang="en-US" altLang="ko-KR"/>
              <a:t>:  </a:t>
            </a:r>
            <a:r>
              <a:rPr lang="ko-KR" altLang="en-US"/>
              <a:t>모듈 </a:t>
            </a:r>
            <a:r>
              <a:rPr lang="en-US" altLang="ko-KR"/>
              <a:t>re</a:t>
            </a:r>
          </a:p>
          <a:p>
            <a:pPr lvl="1">
              <a:defRPr/>
            </a:pPr>
            <a:r>
              <a:rPr lang="en-US" altLang="ko-KR"/>
              <a:t>match : </a:t>
            </a:r>
            <a:r>
              <a:rPr lang="ko-KR" altLang="en-US"/>
              <a:t>첫</a:t>
            </a:r>
            <a:r>
              <a:rPr lang="en-US" altLang="ko-KR"/>
              <a:t> </a:t>
            </a:r>
            <a:r>
              <a:rPr lang="ko-KR" altLang="en-US"/>
              <a:t>문자열부터 일치하는 패턴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70C0"/>
                </a:solidFill>
              </a:rPr>
              <a:t>search</a:t>
            </a:r>
            <a:r>
              <a:rPr lang="en-US" altLang="ko-KR"/>
              <a:t> : </a:t>
            </a:r>
            <a:r>
              <a:rPr lang="ko-KR" altLang="en-US"/>
              <a:t>아무곳에서나 일치하는 문자열 찾고 싶을 때</a:t>
            </a:r>
            <a:r>
              <a:rPr lang="en-US" altLang="ko-KR"/>
              <a:t>.   1</a:t>
            </a:r>
            <a:r>
              <a:rPr lang="ko-KR" altLang="en-US"/>
              <a:t>개만 찾을 수 있다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/>
              <a:t>findall : </a:t>
            </a:r>
            <a:r>
              <a:rPr lang="ko-KR" altLang="en-US"/>
              <a:t>패턴과 일치하는 여러 문자열을 찾고 싶을 때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41A4D0-0538-4027-A3A0-B54AE1E6CDB8}"/>
              </a:ext>
            </a:extLst>
          </p:cNvPr>
          <p:cNvSpPr/>
          <p:nvPr/>
        </p:nvSpPr>
        <p:spPr>
          <a:xfrm>
            <a:off x="755650" y="3284538"/>
            <a:ext cx="8093075" cy="769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s = 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’hello~</a:t>
            </a:r>
            <a:r>
              <a:rPr lang="ko-KR" altLang="en-US" sz="200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2022-01-02 at JBNU'</a:t>
            </a:r>
            <a:endParaRPr lang="en-US" altLang="ko-KR" sz="2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re.</a:t>
            </a:r>
            <a:r>
              <a:rPr lang="en-US" altLang="ko-KR" sz="2000" b="1">
                <a:solidFill>
                  <a:srgbClr val="0070C0"/>
                </a:solidFill>
                <a:latin typeface="Courier New" panose="02070309020205020404" pitchFamily="49" charset="0"/>
              </a:rPr>
              <a:t>search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 b="1">
                <a:solidFill>
                  <a:srgbClr val="A31515"/>
                </a:solidFill>
                <a:latin typeface="Courier New" panose="02070309020205020404" pitchFamily="49" charset="0"/>
              </a:rPr>
              <a:t>‘[0-9]{4}-[0-9]{2}-[0-9]{2}'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  </a:t>
            </a:r>
          </a:p>
        </p:txBody>
      </p:sp>
      <p:sp>
        <p:nvSpPr>
          <p:cNvPr id="23557" name="직사각형 5">
            <a:extLst>
              <a:ext uri="{FF2B5EF4-FFF2-40B4-BE49-F238E27FC236}">
                <a16:creationId xmlns:a16="http://schemas.microsoft.com/office/drawing/2014/main" id="{BDD49135-411B-44B4-A3D8-97D8FCE36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" y="4714875"/>
            <a:ext cx="1570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(m1)</a:t>
            </a:r>
          </a:p>
        </p:txBody>
      </p:sp>
      <p:sp>
        <p:nvSpPr>
          <p:cNvPr id="23558" name="직사각형 9">
            <a:extLst>
              <a:ext uri="{FF2B5EF4-FFF2-40B4-BE49-F238E27FC236}">
                <a16:creationId xmlns:a16="http://schemas.microsoft.com/office/drawing/2014/main" id="{BCF51058-ABA3-4401-92EF-B50D32BF1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8" y="5083175"/>
            <a:ext cx="7466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&lt;re.Match object; span=(7, 17), match='2022-01-02'&gt;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23559" name="직사각형 10">
            <a:extLst>
              <a:ext uri="{FF2B5EF4-FFF2-40B4-BE49-F238E27FC236}">
                <a16:creationId xmlns:a16="http://schemas.microsoft.com/office/drawing/2014/main" id="{44A887E2-3B40-4BE3-A7E3-CF0888872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518150"/>
            <a:ext cx="2528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795E26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print</a:t>
            </a: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(m1.group())</a:t>
            </a:r>
          </a:p>
        </p:txBody>
      </p:sp>
      <p:sp>
        <p:nvSpPr>
          <p:cNvPr id="23560" name="직사각형 11">
            <a:extLst>
              <a:ext uri="{FF2B5EF4-FFF2-40B4-BE49-F238E27FC236}">
                <a16:creationId xmlns:a16="http://schemas.microsoft.com/office/drawing/2014/main" id="{DCFC9DB9-ADC8-4073-95EE-61D7B8AA9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" y="5835650"/>
            <a:ext cx="1563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2022-01-02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F9E3393B-7742-4BA8-BCD4-8CD12B677D64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E28287F-6438-4559-AEF6-EEC0D31E97DA}"/>
              </a:ext>
            </a:extLst>
          </p:cNvPr>
          <p:cNvSpPr/>
          <p:nvPr/>
        </p:nvSpPr>
        <p:spPr>
          <a:xfrm>
            <a:off x="2501770" y="1223755"/>
            <a:ext cx="1305145" cy="3150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/>
              <a:t>계산기 프로그램 저장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실행과 결과 확인</a:t>
            </a:r>
            <a:endParaRPr lang="en-US" altLang="ko-KR"/>
          </a:p>
          <a:p>
            <a:pPr lvl="1"/>
            <a:r>
              <a:rPr lang="ko-KR" altLang="en-US"/>
              <a:t>결과 확인</a:t>
            </a:r>
            <a:r>
              <a:rPr lang="en-US" altLang="ko-KR"/>
              <a:t>: IDLE</a:t>
            </a:r>
            <a:r>
              <a:rPr lang="ko-KR" altLang="en-US"/>
              <a:t>에서 </a:t>
            </a:r>
            <a:r>
              <a:rPr lang="en-US" altLang="ko-KR"/>
              <a:t>[File]-[Open] </a:t>
            </a:r>
            <a:r>
              <a:rPr lang="ko-KR" altLang="en-US"/>
              <a:t>메뉴를 선택한 후 </a:t>
            </a:r>
            <a:r>
              <a:rPr lang="en-US" altLang="ko-KR"/>
              <a:t>Code02-01.py </a:t>
            </a:r>
            <a:r>
              <a:rPr lang="ko-KR" altLang="en-US"/>
              <a:t>열기</a:t>
            </a: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ED2E7D-0100-1B9F-4749-580C299B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40" y="1848329"/>
            <a:ext cx="4586521" cy="38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4185"/>
      </p:ext>
    </p:extLst>
  </p:cSld>
  <p:clrMapOvr>
    <a:masterClrMapping/>
  </p:clrMapOvr>
  <p:transition/>
  <p:timing/>
</p:sld>
</file>

<file path=ppt/slides/slide2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FF7FA10C-C8E3-444F-B1E9-75D7B156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7AD75-0258-4028-84C9-F63AE4A7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파이썬</a:t>
            </a:r>
            <a:r>
              <a:rPr lang="en-US" altLang="ko-KR"/>
              <a:t> </a:t>
            </a:r>
            <a:r>
              <a:rPr lang="ko-KR" altLang="en-US"/>
              <a:t>정규 표현식 </a:t>
            </a:r>
            <a:r>
              <a:rPr lang="en-US" altLang="ko-KR"/>
              <a:t>:  </a:t>
            </a:r>
            <a:r>
              <a:rPr lang="ko-KR" altLang="en-US"/>
              <a:t>모듈 </a:t>
            </a:r>
            <a:r>
              <a:rPr lang="en-US" altLang="ko-KR"/>
              <a:t>re</a:t>
            </a:r>
          </a:p>
          <a:p>
            <a:pPr lvl="1">
              <a:defRPr/>
            </a:pPr>
            <a:r>
              <a:rPr lang="en-US" altLang="ko-KR"/>
              <a:t>match : </a:t>
            </a:r>
            <a:r>
              <a:rPr lang="ko-KR" altLang="en-US"/>
              <a:t>첫</a:t>
            </a:r>
            <a:r>
              <a:rPr lang="en-US" altLang="ko-KR"/>
              <a:t> </a:t>
            </a:r>
            <a:r>
              <a:rPr lang="ko-KR" altLang="en-US"/>
              <a:t>문자열부터 일치하는 패턴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70C0"/>
                </a:solidFill>
              </a:rPr>
              <a:t>search</a:t>
            </a:r>
            <a:r>
              <a:rPr lang="en-US" altLang="ko-KR"/>
              <a:t> : </a:t>
            </a:r>
            <a:r>
              <a:rPr lang="ko-KR" altLang="en-US"/>
              <a:t>아무곳에서나 일치하는 문자열 찾고 싶을 때</a:t>
            </a:r>
            <a:r>
              <a:rPr lang="en-US" altLang="ko-KR"/>
              <a:t>.   1</a:t>
            </a:r>
            <a:r>
              <a:rPr lang="ko-KR" altLang="en-US"/>
              <a:t>개만 찾을 수 있다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/>
              <a:t>findall : </a:t>
            </a:r>
            <a:r>
              <a:rPr lang="ko-KR" altLang="en-US"/>
              <a:t>패턴과 일치하는 여러 문자열을 찾고 싶을 때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24580" name="직사각형 5">
            <a:extLst>
              <a:ext uri="{FF2B5EF4-FFF2-40B4-BE49-F238E27FC236}">
                <a16:creationId xmlns:a16="http://schemas.microsoft.com/office/drawing/2014/main" id="{41FAA2F9-38D3-4AFA-9247-DD89F1D44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4219575"/>
            <a:ext cx="2800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(m.group(0))</a:t>
            </a:r>
          </a:p>
        </p:txBody>
      </p:sp>
      <p:pic>
        <p:nvPicPr>
          <p:cNvPr id="24581" name="그림 3">
            <a:extLst>
              <a:ext uri="{FF2B5EF4-FFF2-40B4-BE49-F238E27FC236}">
                <a16:creationId xmlns:a16="http://schemas.microsoft.com/office/drawing/2014/main" id="{F668A224-56AC-4AD5-9AF1-9E8EACDAC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188" y="3108325"/>
            <a:ext cx="81915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직사각형 4">
            <a:extLst>
              <a:ext uri="{FF2B5EF4-FFF2-40B4-BE49-F238E27FC236}">
                <a16:creationId xmlns:a16="http://schemas.microsoft.com/office/drawing/2014/main" id="{39723B26-94F1-4E23-B5C5-CC25E6ADF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4281488"/>
            <a:ext cx="1701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2022-01-02 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lang="en-US" altLang="ko-KR" sz="1800">
              <a:solidFill>
                <a:srgbClr val="212121"/>
              </a:solidFill>
              <a:latin typeface="Courier New" panose="02070309020205020404" pitchFamily="49" charset="0"/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2022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lang="en-US" altLang="ko-KR" sz="1800">
              <a:solidFill>
                <a:srgbClr val="212121"/>
              </a:solidFill>
              <a:latin typeface="Courier New" panose="02070309020205020404" pitchFamily="49" charset="0"/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01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lang="en-US" altLang="ko-KR" sz="1800">
              <a:solidFill>
                <a:srgbClr val="212121"/>
              </a:solidFill>
              <a:latin typeface="Courier New" panose="02070309020205020404" pitchFamily="49" charset="0"/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02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24583" name="직사각형 13">
            <a:extLst>
              <a:ext uri="{FF2B5EF4-FFF2-40B4-BE49-F238E27FC236}">
                <a16:creationId xmlns:a16="http://schemas.microsoft.com/office/drawing/2014/main" id="{83B80BE5-E677-4FE3-B6D3-A5130C0A6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4754563"/>
            <a:ext cx="2800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(m.group(1))</a:t>
            </a:r>
          </a:p>
        </p:txBody>
      </p:sp>
      <p:sp>
        <p:nvSpPr>
          <p:cNvPr id="24584" name="직사각형 14">
            <a:extLst>
              <a:ext uri="{FF2B5EF4-FFF2-40B4-BE49-F238E27FC236}">
                <a16:creationId xmlns:a16="http://schemas.microsoft.com/office/drawing/2014/main" id="{62970BA9-93D6-4918-B2D8-A75692D1F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5272088"/>
            <a:ext cx="2800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(m.group(2))</a:t>
            </a:r>
          </a:p>
        </p:txBody>
      </p:sp>
      <p:sp>
        <p:nvSpPr>
          <p:cNvPr id="24585" name="직사각형 15">
            <a:extLst>
              <a:ext uri="{FF2B5EF4-FFF2-40B4-BE49-F238E27FC236}">
                <a16:creationId xmlns:a16="http://schemas.microsoft.com/office/drawing/2014/main" id="{30997937-96BC-4BB2-A1BF-5D5E5A395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5900738"/>
            <a:ext cx="280035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(m.group(3))</a:t>
            </a:r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A93BD29D-8FF9-44DD-ADD8-D2522E8B6B6F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2" name="제목 1">
            <a:extLst>
              <a:ext uri="{FF2B5EF4-FFF2-40B4-BE49-F238E27FC236}">
                <a16:creationId xmlns:a16="http://schemas.microsoft.com/office/drawing/2014/main" id="{FA0E5433-AB00-435A-8A9F-369278254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D7AD75-0258-4028-84C9-F63AE4A7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파이썬</a:t>
            </a:r>
            <a:r>
              <a:rPr lang="en-US" altLang="ko-KR"/>
              <a:t> </a:t>
            </a:r>
            <a:r>
              <a:rPr lang="ko-KR" altLang="en-US"/>
              <a:t>정규 표현식 </a:t>
            </a:r>
            <a:r>
              <a:rPr lang="en-US" altLang="ko-KR"/>
              <a:t>:  </a:t>
            </a:r>
            <a:r>
              <a:rPr lang="ko-KR" altLang="en-US"/>
              <a:t>모듈 </a:t>
            </a:r>
            <a:r>
              <a:rPr lang="en-US" altLang="ko-KR"/>
              <a:t>re</a:t>
            </a:r>
          </a:p>
          <a:p>
            <a:pPr lvl="1">
              <a:defRPr/>
            </a:pPr>
            <a:r>
              <a:rPr lang="en-US" altLang="ko-KR"/>
              <a:t>match : </a:t>
            </a:r>
            <a:r>
              <a:rPr lang="ko-KR" altLang="en-US"/>
              <a:t>첫</a:t>
            </a:r>
            <a:r>
              <a:rPr lang="en-US" altLang="ko-KR"/>
              <a:t> </a:t>
            </a:r>
            <a:r>
              <a:rPr lang="ko-KR" altLang="en-US"/>
              <a:t>문자열부터 일치하는 패턴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70C0"/>
                </a:solidFill>
              </a:rPr>
              <a:t>search</a:t>
            </a:r>
            <a:r>
              <a:rPr lang="en-US" altLang="ko-KR"/>
              <a:t> : </a:t>
            </a:r>
            <a:r>
              <a:rPr lang="ko-KR" altLang="en-US"/>
              <a:t>아무곳에서나 일치하는 문자열 찾고 싶을 때</a:t>
            </a:r>
            <a:r>
              <a:rPr lang="en-US" altLang="ko-KR"/>
              <a:t>.   1</a:t>
            </a:r>
            <a:r>
              <a:rPr lang="ko-KR" altLang="en-US"/>
              <a:t>개만 찾을 수 있다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 b="1">
                <a:solidFill>
                  <a:srgbClr val="FF33CC"/>
                </a:solidFill>
              </a:rPr>
              <a:t>findall</a:t>
            </a:r>
            <a:r>
              <a:rPr lang="en-US" altLang="ko-KR"/>
              <a:t> : </a:t>
            </a:r>
            <a:r>
              <a:rPr lang="ko-KR" altLang="en-US"/>
              <a:t>패턴과 일치하는 여러 문자열을 찾고 싶을 때  </a:t>
            </a:r>
            <a:r>
              <a:rPr lang="en-US" altLang="ko-KR"/>
              <a:t>list </a:t>
            </a:r>
            <a:r>
              <a:rPr lang="ko-KR" altLang="en-US"/>
              <a:t>로 돌려준다</a:t>
            </a:r>
            <a:r>
              <a:rPr lang="en-US" altLang="ko-KR"/>
              <a:t>.  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41A4D0-0538-4027-A3A0-B54AE1E6CDB8}"/>
              </a:ext>
            </a:extLst>
          </p:cNvPr>
          <p:cNvSpPr/>
          <p:nvPr/>
        </p:nvSpPr>
        <p:spPr>
          <a:xfrm>
            <a:off x="755650" y="3141663"/>
            <a:ext cx="6769100" cy="1200150"/>
          </a:xfrm>
          <a:prstGeom prst="rect">
            <a:avLst/>
          </a:prstGeom>
          <a:solidFill>
            <a:srgbClr val="FFFFCC"/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s = </a:t>
            </a:r>
            <a:r>
              <a:rPr lang="en-US" altLang="ko-KR" sz="2400">
                <a:solidFill>
                  <a:srgbClr val="A31515"/>
                </a:solidFill>
                <a:latin typeface="Courier New" panose="02070309020205020404" pitchFamily="49" charset="0"/>
              </a:rPr>
              <a:t>’hello-class-123-python-988’</a:t>
            </a: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sm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re.</a:t>
            </a:r>
            <a:r>
              <a:rPr lang="en-US" altLang="ko-KR" sz="2400" b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</a:rPr>
              <a:t>search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‘[a-zA-Z]+'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2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fm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re.</a:t>
            </a:r>
            <a:r>
              <a:rPr lang="en-US" altLang="ko-KR" sz="2400" b="1">
                <a:solidFill>
                  <a:srgbClr val="FF33CC"/>
                </a:solidFill>
                <a:latin typeface="Courier New" panose="02070309020205020404" pitchFamily="49" charset="0"/>
              </a:rPr>
              <a:t>findall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400" b="1">
                <a:solidFill>
                  <a:srgbClr val="A31515"/>
                </a:solidFill>
                <a:latin typeface="Courier New" panose="02070309020205020404" pitchFamily="49" charset="0"/>
              </a:rPr>
              <a:t>‘[a-zA-Z]+'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2400" b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</a:rPr>
              <a:t>)   </a:t>
            </a:r>
          </a:p>
        </p:txBody>
      </p:sp>
      <p:sp>
        <p:nvSpPr>
          <p:cNvPr id="25605" name="TextBox 3">
            <a:extLst>
              <a:ext uri="{FF2B5EF4-FFF2-40B4-BE49-F238E27FC236}">
                <a16:creationId xmlns:a16="http://schemas.microsoft.com/office/drawing/2014/main" id="{CE931BE3-DBDE-47AF-81EC-FF7A8BBFB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3675" y="3967163"/>
            <a:ext cx="14398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600">
                <a:ea typeface="굴림" panose="020b0600000101010101" pitchFamily="50" charset="-127"/>
              </a:rPr>
              <a:t>알파벳</a:t>
            </a:r>
          </a:p>
        </p:txBody>
      </p:sp>
      <p:sp>
        <p:nvSpPr>
          <p:cNvPr id="25606" name="직사각형 4">
            <a:extLst>
              <a:ext uri="{FF2B5EF4-FFF2-40B4-BE49-F238E27FC236}">
                <a16:creationId xmlns:a16="http://schemas.microsoft.com/office/drawing/2014/main" id="{4A52C580-40FD-4DD5-BCB6-28481D0C7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627563"/>
            <a:ext cx="4572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795E26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print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(sm)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795E26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print</a:t>
            </a:r>
            <a: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(fm)</a:t>
            </a:r>
          </a:p>
          <a:p>
            <a:pPr latinLnBrk="0">
              <a:spcBef>
                <a:spcPct val="0"/>
              </a:spcBef>
              <a:buFontTx/>
              <a:buNone/>
            </a:pPr>
            <a:br>
              <a:rPr lang="en-US" altLang="ko-KR" sz="24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</a:br>
            <a:endParaRPr lang="en-US" altLang="ko-KR" sz="2400">
              <a:solidFill>
                <a:srgbClr val="000000"/>
              </a:solidFill>
              <a:latin typeface="Courier New" panose="02070309020205020404" pitchFamily="49" charset="0"/>
              <a:ea typeface="굴림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51B5D2-8AD6-4E70-8B28-E4AA7518D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738813"/>
            <a:ext cx="7632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&lt;re.Match object; span=(0, 5), match='hello'&gt; ['hello', 'class', 'python'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CCA808-038B-40D1-AEAA-733479A89424}"/>
              </a:ext>
            </a:extLst>
          </p:cNvPr>
          <p:cNvSpPr/>
          <p:nvPr/>
        </p:nvSpPr>
        <p:spPr>
          <a:xfrm>
            <a:off x="4113213" y="4903788"/>
            <a:ext cx="3987800" cy="647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(sm.group())</a:t>
            </a:r>
          </a:p>
          <a:p>
            <a:pPr>
              <a:defRPr/>
            </a:pPr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(fm[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], fm[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], fm[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F9B10DE7-7A96-42CA-9FCD-2C52C93CAA6F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17B59151-D7C9-41E9-896F-A80D8FFF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6131B-0232-40E9-BD33-157246E8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패턴 객체를 만들어서 작업 수행  </a:t>
            </a:r>
            <a:r>
              <a:rPr lang="en-US" altLang="ko-KR"/>
              <a:t>// </a:t>
            </a:r>
            <a:r>
              <a:rPr lang="ko-KR" altLang="en-US"/>
              <a:t>같은 패턴 여러 번 사용할 때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re</a:t>
            </a:r>
            <a:r>
              <a:rPr lang="en-US" altLang="ko-KR" b="1">
                <a:solidFill>
                  <a:srgbClr val="00B050"/>
                </a:solidFill>
              </a:rPr>
              <a:t>.compile</a:t>
            </a:r>
            <a:r>
              <a:rPr lang="en-US" altLang="ko-KR"/>
              <a:t>(</a:t>
            </a:r>
            <a:r>
              <a:rPr lang="ko-KR" altLang="en-US"/>
              <a:t>정규표현식</a:t>
            </a:r>
            <a:r>
              <a:rPr lang="en-US" altLang="ko-KR"/>
              <a:t>)</a:t>
            </a:r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7E5C9-D0F6-43AD-85D0-A90E3FF90561}"/>
              </a:ext>
            </a:extLst>
          </p:cNvPr>
          <p:cNvSpPr/>
          <p:nvPr/>
        </p:nvSpPr>
        <p:spPr>
          <a:xfrm>
            <a:off x="611188" y="2133600"/>
            <a:ext cx="8237537" cy="3476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b="1">
                <a:solidFill>
                  <a:srgbClr val="FF33CC"/>
                </a:solidFill>
                <a:latin typeface="Courier New" panose="02070309020205020404" pitchFamily="49" charset="0"/>
              </a:rPr>
              <a:t>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 = re.</a:t>
            </a:r>
            <a:r>
              <a:rPr lang="en-US" altLang="ko-KR" sz="2000" b="1">
                <a:solidFill>
                  <a:srgbClr val="00B050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'[a-z]+'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  </a:t>
            </a:r>
            <a:r>
              <a:rPr lang="en-US" altLang="ko-KR" sz="20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ko-KR" altLang="en-US" sz="2000">
                <a:solidFill>
                  <a:srgbClr val="008000"/>
                </a:solidFill>
                <a:latin typeface="Courier New" panose="02070309020205020404" pitchFamily="49" charset="0"/>
              </a:rPr>
              <a:t>처음 나오는 문자가 영어소문자</a:t>
            </a:r>
            <a:endParaRPr lang="ko-KR" altLang="en-US" sz="2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br>
              <a:rPr lang="ko-KR" altLang="en-US" sz="20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m1 = </a:t>
            </a:r>
            <a:r>
              <a:rPr lang="en-US" altLang="ko-KR" sz="2000" b="1">
                <a:solidFill>
                  <a:srgbClr val="FF33CC"/>
                </a:solidFill>
                <a:latin typeface="Courier New" panose="02070309020205020404" pitchFamily="49" charset="0"/>
              </a:rPr>
              <a:t>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.match(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"python is nice 9 pythond"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(m1)</a:t>
            </a:r>
          </a:p>
          <a:p>
            <a:pPr>
              <a:defRPr/>
            </a:pP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m2 = </a:t>
            </a:r>
            <a:r>
              <a:rPr lang="en-US" altLang="ko-KR" sz="2000" b="1">
                <a:solidFill>
                  <a:srgbClr val="FF33CC"/>
                </a:solidFill>
                <a:latin typeface="Courier New" panose="02070309020205020404" pitchFamily="49" charset="0"/>
              </a:rPr>
              <a:t>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.match(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"9python is nice 9 pythond"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(m2)</a:t>
            </a:r>
          </a:p>
          <a:p>
            <a:pPr>
              <a:defRPr/>
            </a:pP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m3 = </a:t>
            </a:r>
            <a:r>
              <a:rPr lang="en-US" altLang="ko-KR" sz="2000" b="1">
                <a:solidFill>
                  <a:srgbClr val="FF33CC"/>
                </a:solidFill>
                <a:latin typeface="Courier New" panose="02070309020205020404" pitchFamily="49" charset="0"/>
              </a:rPr>
              <a:t>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.search(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"9python is nice 9 pythond"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(m3)</a:t>
            </a:r>
          </a:p>
          <a:p>
            <a:pPr>
              <a:defRPr/>
            </a:pP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m4 = </a:t>
            </a:r>
            <a:r>
              <a:rPr lang="en-US" altLang="ko-KR" sz="2000" b="1">
                <a:solidFill>
                  <a:srgbClr val="FF33CC"/>
                </a:solidFill>
                <a:latin typeface="Courier New" panose="02070309020205020404" pitchFamily="49" charset="0"/>
              </a:rPr>
              <a:t>p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.findall(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"9python is nice 9 pythond"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defRPr/>
            </a:pP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(m4)</a:t>
            </a:r>
          </a:p>
          <a:p>
            <a:pPr>
              <a:defRPr/>
            </a:pPr>
            <a:endParaRPr lang="en-US" altLang="ko-KR" sz="20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6629" name="직사각형 4">
            <a:extLst>
              <a:ext uri="{FF2B5EF4-FFF2-40B4-BE49-F238E27FC236}">
                <a16:creationId xmlns:a16="http://schemas.microsoft.com/office/drawing/2014/main" id="{B39C17B6-E83E-4421-9DD0-D7BE3D9C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532438"/>
            <a:ext cx="72723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&lt;re.Match object; span=(0, 6), match='python’&gt;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None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12121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&lt;re.Match object; span=(1, 7), match='python'&gt; ['python', 'is', 'nice', 'pythond']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8C35EFD3-5847-4368-AC23-01751A55DCF0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0902C20C-5B3B-45ED-8A2F-BBA1FC00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1977C-1DE5-4C7C-B98B-5C2498A2F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축약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1344A1-8EDC-4A3D-8796-1DDDA975E2A4}"/>
              </a:ext>
            </a:extLst>
          </p:cNvPr>
          <p:cNvSpPr/>
          <p:nvPr/>
        </p:nvSpPr>
        <p:spPr>
          <a:xfrm>
            <a:off x="454025" y="5153025"/>
            <a:ext cx="8235950" cy="4000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m = re.match(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'[a-z]+’, "python is nice 9 pythond"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7653" name="직사각형 5">
            <a:extLst>
              <a:ext uri="{FF2B5EF4-FFF2-40B4-BE49-F238E27FC236}">
                <a16:creationId xmlns:a16="http://schemas.microsoft.com/office/drawing/2014/main" id="{8DC39AF9-9F27-4C00-9B18-32EA3214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1909763"/>
            <a:ext cx="4572000" cy="64611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s = </a:t>
            </a:r>
            <a:r>
              <a:rPr lang="en-US" altLang="ko-KR" sz="1800">
                <a:solidFill>
                  <a:srgbClr val="A31515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’abcd1234abd56'</a:t>
            </a:r>
            <a:endParaRPr lang="en-US" altLang="ko-KR" sz="1800">
              <a:solidFill>
                <a:srgbClr val="000000"/>
              </a:solidFill>
              <a:latin typeface="Courier New" panose="02070309020205020404" pitchFamily="49" charset="0"/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m</a:t>
            </a: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 = </a:t>
            </a:r>
            <a:r>
              <a:rPr lang="en-US" altLang="ko-KR" sz="18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re.</a:t>
            </a:r>
            <a:r>
              <a:rPr lang="en-US" altLang="ko-KR" sz="1800" b="1">
                <a:solidFill>
                  <a:srgbClr val="0070C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search</a:t>
            </a: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800" b="1">
                <a:solidFill>
                  <a:srgbClr val="A31515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‘[a-f]1'</a:t>
            </a: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, </a:t>
            </a:r>
            <a:r>
              <a:rPr lang="en-US" altLang="ko-KR" sz="18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s</a:t>
            </a: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)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27654" name="직사각형 6">
            <a:extLst>
              <a:ext uri="{FF2B5EF4-FFF2-40B4-BE49-F238E27FC236}">
                <a16:creationId xmlns:a16="http://schemas.microsoft.com/office/drawing/2014/main" id="{6FE13816-014E-4A7D-AD76-B00A739C1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8" y="2860675"/>
            <a:ext cx="7169150" cy="3683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m</a:t>
            </a: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 = </a:t>
            </a:r>
            <a:r>
              <a:rPr lang="en-US" altLang="ko-KR" sz="18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re.</a:t>
            </a:r>
            <a:r>
              <a:rPr lang="en-US" altLang="ko-KR" sz="1800" b="1">
                <a:solidFill>
                  <a:srgbClr val="0070C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search</a:t>
            </a: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(</a:t>
            </a:r>
            <a:r>
              <a:rPr lang="en-US" altLang="ko-KR" sz="1800" b="1">
                <a:solidFill>
                  <a:srgbClr val="A31515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‘[a-f]1'</a:t>
            </a: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, </a:t>
            </a:r>
            <a:r>
              <a:rPr lang="en-US" altLang="ko-KR" sz="1800">
                <a:solidFill>
                  <a:srgbClr val="A31515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 ’abcd1234abd56'</a:t>
            </a:r>
            <a:r>
              <a:rPr lang="en-US" altLang="ko-KR" sz="1800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50" charset="-127"/>
              </a:rPr>
              <a:t>)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AB9ED2-2929-441F-BC8F-0B229CE3A217}"/>
              </a:ext>
            </a:extLst>
          </p:cNvPr>
          <p:cNvSpPr/>
          <p:nvPr/>
        </p:nvSpPr>
        <p:spPr>
          <a:xfrm>
            <a:off x="446088" y="4327525"/>
            <a:ext cx="7704137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b="1">
                <a:solidFill>
                  <a:srgbClr val="FF33CC"/>
                </a:solidFill>
                <a:latin typeface="Courier New" panose="02070309020205020404" pitchFamily="49" charset="0"/>
              </a:rPr>
              <a:t>p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 = re.</a:t>
            </a:r>
            <a:r>
              <a:rPr lang="en-US" altLang="ko-KR" b="1">
                <a:solidFill>
                  <a:srgbClr val="00B050"/>
                </a:solidFill>
                <a:latin typeface="Courier New" panose="02070309020205020404" pitchFamily="49" charset="0"/>
              </a:rPr>
              <a:t>compile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'[a-z]+'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 </a:t>
            </a:r>
            <a:br>
              <a:rPr lang="ko-KR" altLang="en-US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m = </a:t>
            </a:r>
            <a:r>
              <a:rPr lang="en-US" altLang="ko-KR" b="1">
                <a:solidFill>
                  <a:srgbClr val="FF33CC"/>
                </a:solidFill>
                <a:latin typeface="Courier New" panose="02070309020205020404" pitchFamily="49" charset="0"/>
              </a:rPr>
              <a:t>p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.match(</a:t>
            </a:r>
            <a:r>
              <a:rPr lang="en-US" altLang="ko-KR">
                <a:solidFill>
                  <a:srgbClr val="A31515"/>
                </a:solidFill>
                <a:latin typeface="Courier New" panose="02070309020205020404" pitchFamily="49" charset="0"/>
              </a:rPr>
              <a:t>"python is nice 9 pythond"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AE5E14DC-35C9-4167-881F-F37A08617F28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C379B6C8-3DB5-4D4C-B6EF-1AED2677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정규 표현식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E5F44A-5DD9-4D4F-9FB6-78F599F5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스스로 학습을 통해 익혀두자</a:t>
            </a:r>
            <a:r>
              <a:rPr lang="en-US" altLang="ko-KR"/>
              <a:t>.</a:t>
            </a:r>
          </a:p>
          <a:p>
            <a:pPr lvl="1">
              <a:defRPr/>
            </a:pPr>
            <a:r>
              <a:rPr lang="en-US" altLang="ko-KR" err="1"/>
              <a:t>re.split(pattern, string, maxsplit=0, flag=0)</a:t>
            </a:r>
          </a:p>
          <a:p>
            <a:pPr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 err="1"/>
              <a:t>re.sub(pattern, replace, string, count=0, flag=0) 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#flags=re.MULTILINE </a:t>
            </a:r>
            <a:r>
              <a:rPr lang="ko-KR" altLang="en-US"/>
              <a:t>지정하는 것도 알아두자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48A849CA-69B1-49E3-88F6-E88BD9945A1F}"/>
              </a:ext>
            </a:extLst>
          </p:cNvPr>
          <p:cNvSpPr/>
          <p:nvPr/>
        </p:nvSpPr>
        <p:spPr>
          <a:xfrm>
            <a:off x="2051050" y="77788"/>
            <a:ext cx="649288" cy="5032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937DCC46-A543-4C00-B31C-52E02684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29699" name="TextBox 3">
            <a:extLst>
              <a:ext uri="{FF2B5EF4-FFF2-40B4-BE49-F238E27FC236}">
                <a16:creationId xmlns:a16="http://schemas.microsoft.com/office/drawing/2014/main" id="{72EC6D84-C0B9-4931-ADF4-B8D047EB9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6858D93-E081-4278-8BAB-97B28E58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핵심 개념 이해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전처리 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분석 작업의 정확도를 높이기 위해 분석에 사용할 데이터를 먼저 정리하고 변환하는 작업</a:t>
            </a: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1">
              <a:defRPr/>
            </a:pPr>
            <a:endParaRPr lang="en-US" altLang="ko-KR" sz="1000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pic>
        <p:nvPicPr>
          <p:cNvPr id="29701" name="그림 2">
            <a:extLst>
              <a:ext uri="{FF2B5EF4-FFF2-40B4-BE49-F238E27FC236}">
                <a16:creationId xmlns:a16="http://schemas.microsoft.com/office/drawing/2014/main" id="{FF500A3F-126E-454F-8F64-588C668C8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5450" y="5092700"/>
            <a:ext cx="28797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그림 1">
            <a:extLst>
              <a:ext uri="{FF2B5EF4-FFF2-40B4-BE49-F238E27FC236}">
                <a16:creationId xmlns:a16="http://schemas.microsoft.com/office/drawing/2014/main" id="{BAD448A4-F4FD-4B07-B927-81D515923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50" y="2200275"/>
            <a:ext cx="69548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22" name="제목 3">
            <a:extLst>
              <a:ext uri="{FF2B5EF4-FFF2-40B4-BE49-F238E27FC236}">
                <a16:creationId xmlns:a16="http://schemas.microsoft.com/office/drawing/2014/main" id="{5930CB43-91A9-43D3-B038-ABE689B6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텍스트</a:t>
            </a:r>
            <a:r>
              <a:rPr lang="en-US" altLang="ko-KR"/>
              <a:t>) </a:t>
            </a:r>
            <a:r>
              <a:rPr lang="ko-KR" altLang="en-US"/>
              <a:t>정규화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1AA9293-F41A-404A-AD41-C0F6743B4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ko-KR"/>
              <a:t>표현 방법이 다른 단어들</a:t>
            </a:r>
            <a:r>
              <a:rPr lang="en-US" altLang="ko-KR"/>
              <a:t>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같은 단어로 </a:t>
            </a:r>
            <a:r>
              <a:rPr lang="ko-KR" altLang="ko-KR"/>
              <a:t>통합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1. </a:t>
            </a:r>
            <a:r>
              <a:rPr lang="ko-KR" altLang="en-US"/>
              <a:t>규칙에 기반한 표기가 다른 단어들의 통합</a:t>
            </a:r>
          </a:p>
          <a:p>
            <a:pPr lvl="3">
              <a:defRPr/>
            </a:pPr>
            <a:r>
              <a:rPr lang="en-US" altLang="ko-KR"/>
              <a:t>JBNU, CBNU </a:t>
            </a:r>
            <a:r>
              <a:rPr lang="en-US" altLang="ko-KR">
                <a:sym typeface="Wingdings" panose="05000000000000000000" pitchFamily="2" charset="2"/>
              </a:rPr>
              <a:t> JBNU</a:t>
            </a:r>
            <a:r>
              <a:rPr lang="ko-KR" altLang="en-US">
                <a:sym typeface="Wingdings" panose="05000000000000000000" pitchFamily="2" charset="2"/>
              </a:rPr>
              <a:t>로</a:t>
            </a:r>
            <a:endParaRPr lang="en-US" altLang="ko-KR">
              <a:sym typeface="Wingdings" panose="05000000000000000000" pitchFamily="2" charset="2"/>
            </a:endParaRPr>
          </a:p>
          <a:p>
            <a:pPr lvl="3">
              <a:defRPr/>
            </a:pPr>
            <a:r>
              <a:rPr lang="en-US" altLang="ko-KR">
                <a:sym typeface="Wingdings" panose="05000000000000000000" pitchFamily="2" charset="2"/>
              </a:rPr>
              <a:t>USA,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US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USA</a:t>
            </a:r>
            <a:r>
              <a:rPr lang="ko-KR" altLang="en-US">
                <a:sym typeface="Wingdings" panose="05000000000000000000" pitchFamily="2" charset="2"/>
              </a:rPr>
              <a:t>로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2. </a:t>
            </a:r>
            <a:r>
              <a:rPr lang="ko-KR" altLang="en-US"/>
              <a:t>대</a:t>
            </a:r>
            <a:r>
              <a:rPr lang="en-US" altLang="ko-KR"/>
              <a:t>,</a:t>
            </a:r>
            <a:r>
              <a:rPr lang="ko-KR" altLang="en-US"/>
              <a:t>소문자 통합 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National University </a:t>
            </a:r>
            <a:r>
              <a:rPr lang="en-US" altLang="ko-KR">
                <a:sym typeface="Wingdings" panose="05000000000000000000" pitchFamily="2" charset="2"/>
              </a:rPr>
              <a:t> national university</a:t>
            </a:r>
          </a:p>
          <a:p>
            <a:pPr lvl="3">
              <a:defRPr/>
            </a:pPr>
            <a:r>
              <a:rPr lang="ko-KR" altLang="en-US">
                <a:sym typeface="Wingdings" panose="05000000000000000000" pitchFamily="2" charset="2"/>
              </a:rPr>
              <a:t>무조건 소문자로 통합하는 것이 안 될 수도 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3">
              <a:defRPr/>
            </a:pPr>
            <a:r>
              <a:rPr lang="ko-KR" altLang="en-US">
                <a:sym typeface="Wingdings" panose="05000000000000000000" pitchFamily="2" charset="2"/>
              </a:rPr>
              <a:t>그렇지만</a:t>
            </a:r>
            <a:r>
              <a:rPr lang="en-US" altLang="ko-KR">
                <a:sym typeface="Wingdings" panose="05000000000000000000" pitchFamily="2" charset="2"/>
              </a:rPr>
              <a:t>,  </a:t>
            </a:r>
            <a:r>
              <a:rPr lang="ko-KR" altLang="en-US">
                <a:sym typeface="Wingdings" panose="05000000000000000000" pitchFamily="2" charset="2"/>
              </a:rPr>
              <a:t>때로는 단순하게 처리하기도 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>
                <a:sym typeface="Wingdings" panose="05000000000000000000" pitchFamily="2" charset="2"/>
              </a:rPr>
              <a:t>3. </a:t>
            </a:r>
            <a:r>
              <a:rPr lang="ko-KR" altLang="en-US">
                <a:sym typeface="Wingdings" panose="05000000000000000000" pitchFamily="2" charset="2"/>
              </a:rPr>
              <a:t>불필요한 단어 제거</a:t>
            </a:r>
            <a:endParaRPr lang="en-US" altLang="ko-KR">
              <a:sym typeface="Wingdings" panose="05000000000000000000" pitchFamily="2" charset="2"/>
            </a:endParaRPr>
          </a:p>
          <a:p>
            <a:pPr lvl="3">
              <a:defRPr/>
            </a:pPr>
            <a:r>
              <a:rPr lang="ko-KR" altLang="en-US">
                <a:sym typeface="Wingdings" panose="05000000000000000000" pitchFamily="2" charset="2"/>
              </a:rPr>
              <a:t>등장 빈도가 적은 단어</a:t>
            </a:r>
            <a:endParaRPr lang="en-US" altLang="ko-KR">
              <a:sym typeface="Wingdings" panose="05000000000000000000" pitchFamily="2" charset="2"/>
            </a:endParaRPr>
          </a:p>
          <a:p>
            <a:pPr lvl="3">
              <a:defRPr/>
            </a:pPr>
            <a:r>
              <a:rPr lang="ko-KR" altLang="en-US">
                <a:sym typeface="Wingdings" panose="05000000000000000000" pitchFamily="2" charset="2"/>
              </a:rPr>
              <a:t>길이가 짧은 단어  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보통 영어는 평균 단어의 길이가 </a:t>
            </a:r>
            <a:r>
              <a:rPr lang="en-US" altLang="ko-KR">
                <a:sym typeface="Wingdings" panose="05000000000000000000" pitchFamily="2" charset="2"/>
              </a:rPr>
              <a:t>6~7.  a, it, the, in, by </a:t>
            </a:r>
            <a:r>
              <a:rPr lang="ko-KR" altLang="en-US">
                <a:sym typeface="Wingdings" panose="05000000000000000000" pitchFamily="2" charset="2"/>
              </a:rPr>
              <a:t>등은 보통 의미를 갖지 못하는 단어</a:t>
            </a:r>
            <a:r>
              <a:rPr lang="en-US" altLang="ko-KR">
                <a:sym typeface="Wingdings" panose="05000000000000000000" pitchFamily="2" charset="2"/>
              </a:rPr>
              <a:t>…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ym typeface="Wingdings" panose="05000000000000000000" pitchFamily="2" charset="2"/>
              </a:rPr>
              <a:t>    </a:t>
            </a:r>
          </a:p>
          <a:p>
            <a:pPr lvl="2">
              <a:defRPr/>
            </a:pPr>
            <a:endParaRPr lang="en-US" altLang="ko-KR"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/>
  <p:timing/>
</p:sld>
</file>

<file path=ppt/slides/slide2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746" name="제목 3">
            <a:extLst>
              <a:ext uri="{FF2B5EF4-FFF2-40B4-BE49-F238E27FC236}">
                <a16:creationId xmlns:a16="http://schemas.microsoft.com/office/drawing/2014/main" id="{7729E57A-BDDD-4F31-9A4C-6FEE25EC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텍스트</a:t>
            </a:r>
            <a:r>
              <a:rPr lang="en-US" altLang="ko-KR"/>
              <a:t>) </a:t>
            </a:r>
            <a:r>
              <a:rPr lang="ko-KR" altLang="en-US"/>
              <a:t>토큰화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1AA9293-F41A-404A-AD41-C0F6743B4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>
                <a:sym typeface="Wingdings" panose="05000000000000000000" pitchFamily="2" charset="2"/>
              </a:rPr>
              <a:t>주어긴 </a:t>
            </a:r>
            <a:r>
              <a:rPr lang="en-US" altLang="ko-KR">
                <a:sym typeface="Wingdings" panose="05000000000000000000" pitchFamily="2" charset="2"/>
              </a:rPr>
              <a:t>corpus</a:t>
            </a:r>
            <a:r>
              <a:rPr lang="ko-KR" altLang="en-US">
                <a:sym typeface="Wingdings" panose="05000000000000000000" pitchFamily="2" charset="2"/>
              </a:rPr>
              <a:t>에서 </a:t>
            </a:r>
            <a:r>
              <a:rPr lang="en-US" altLang="ko-KR">
                <a:sym typeface="Wingdings" panose="05000000000000000000" pitchFamily="2" charset="2"/>
              </a:rPr>
              <a:t>token</a:t>
            </a:r>
            <a:r>
              <a:rPr lang="ko-KR" altLang="en-US">
                <a:sym typeface="Wingdings" panose="05000000000000000000" pitchFamily="2" charset="2"/>
              </a:rPr>
              <a:t>으로 나누는 작업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>
                <a:sym typeface="Wingdings" panose="05000000000000000000" pitchFamily="2" charset="2"/>
              </a:rPr>
              <a:t>단어 토큰화</a:t>
            </a:r>
            <a:endParaRPr lang="en-US" altLang="ko-KR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>
                <a:sym typeface="Wingdings" panose="05000000000000000000" pitchFamily="2" charset="2"/>
              </a:rPr>
              <a:t>token</a:t>
            </a:r>
            <a:r>
              <a:rPr lang="ko-KR" altLang="en-US">
                <a:sym typeface="Wingdings" panose="05000000000000000000" pitchFamily="2" charset="2"/>
              </a:rPr>
              <a:t>의 기준을 </a:t>
            </a:r>
            <a:r>
              <a:rPr lang="en-US" altLang="ko-KR">
                <a:sym typeface="Wingdings" panose="05000000000000000000" pitchFamily="2" charset="2"/>
              </a:rPr>
              <a:t>word</a:t>
            </a:r>
            <a:r>
              <a:rPr lang="ko-KR" altLang="en-US">
                <a:sym typeface="Wingdings" panose="05000000000000000000" pitchFamily="2" charset="2"/>
              </a:rPr>
              <a:t>로 하는 토큰화를 </a:t>
            </a:r>
            <a:r>
              <a:rPr lang="en-US" altLang="ko-KR">
                <a:sym typeface="Wingdings" panose="05000000000000000000" pitchFamily="2" charset="2"/>
              </a:rPr>
              <a:t>word tokenization</a:t>
            </a:r>
            <a:r>
              <a:rPr lang="ko-KR" altLang="en-US">
                <a:sym typeface="Wingdings" panose="05000000000000000000" pitchFamily="2" charset="2"/>
              </a:rPr>
              <a:t>이라고 한다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>
              <a:defRPr/>
            </a:pPr>
            <a:r>
              <a:rPr lang="ko-KR" altLang="en-US">
                <a:sym typeface="Wingdings" panose="05000000000000000000" pitchFamily="2" charset="2"/>
              </a:rPr>
              <a:t>문장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토큰화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>
                <a:sym typeface="Wingdings" panose="05000000000000000000" pitchFamily="2" charset="2"/>
              </a:rPr>
              <a:t>word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tokenize </a:t>
            </a:r>
            <a:r>
              <a:rPr lang="ko-KR" altLang="en-US">
                <a:sym typeface="Wingdings" panose="05000000000000000000" pitchFamily="2" charset="2"/>
              </a:rPr>
              <a:t>종류</a:t>
            </a:r>
            <a:endParaRPr lang="en-US" altLang="ko-KR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>
                <a:sym typeface="Wingdings" panose="05000000000000000000" pitchFamily="2" charset="2"/>
              </a:rPr>
              <a:t>nltk.tokenize.word_tokenize</a:t>
            </a:r>
          </a:p>
          <a:p>
            <a:pPr lvl="1">
              <a:defRPr/>
            </a:pPr>
            <a:r>
              <a:rPr lang="en-US" altLang="ko-KR">
                <a:sym typeface="Wingdings" panose="05000000000000000000" pitchFamily="2" charset="2"/>
              </a:rPr>
              <a:t>nltk.tokenize.WordPuncTokenizer</a:t>
            </a:r>
          </a:p>
          <a:p>
            <a:pPr lvl="1">
              <a:defRPr/>
            </a:pPr>
            <a:r>
              <a:rPr lang="en-US" altLang="ko-KR">
                <a:sym typeface="Wingdings" panose="05000000000000000000" pitchFamily="2" charset="2"/>
              </a:rPr>
              <a:t>keras.preprocessing.text.text_to_word_sequence</a:t>
            </a:r>
          </a:p>
          <a:p>
            <a:pPr>
              <a:defRPr/>
            </a:pPr>
            <a:r>
              <a:rPr lang="ko-KR" altLang="en-US">
                <a:sym typeface="Wingdings" panose="05000000000000000000" pitchFamily="2" charset="2"/>
              </a:rPr>
              <a:t>주의사항</a:t>
            </a:r>
            <a:endParaRPr lang="en-US" altLang="ko-KR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>
                <a:sym typeface="Wingdings" panose="05000000000000000000" pitchFamily="2" charset="2"/>
              </a:rPr>
              <a:t>구두점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특수문자를 단순 제외하면 안된다</a:t>
            </a:r>
            <a:r>
              <a:rPr lang="en-US" altLang="ko-KR">
                <a:sym typeface="Wingdings" panose="05000000000000000000" pitchFamily="2" charset="2"/>
              </a:rPr>
              <a:t>.   </a:t>
            </a:r>
          </a:p>
          <a:p>
            <a:pPr lvl="1">
              <a:defRPr/>
            </a:pPr>
            <a:r>
              <a:rPr lang="ko-KR" altLang="en-US">
                <a:sym typeface="Wingdings" panose="05000000000000000000" pitchFamily="2" charset="2"/>
              </a:rPr>
              <a:t>줄임말과 단어 내에 띄어쓰기가 있는 경우</a:t>
            </a:r>
            <a:endParaRPr lang="en-US" altLang="ko-KR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>
                <a:sym typeface="Wingdings" panose="05000000000000000000" pitchFamily="2" charset="2"/>
              </a:rPr>
              <a:t>줄임말 </a:t>
            </a:r>
            <a:r>
              <a:rPr lang="en-US" altLang="ko-KR">
                <a:sym typeface="Wingdings" panose="05000000000000000000" pitchFamily="2" charset="2"/>
              </a:rPr>
              <a:t>:  I’m   We’re  // </a:t>
            </a:r>
            <a:r>
              <a:rPr lang="ko-KR" altLang="en-US">
                <a:sym typeface="Wingdings" panose="05000000000000000000" pitchFamily="2" charset="2"/>
              </a:rPr>
              <a:t>하나의 단어 내에 띄어쓰기 </a:t>
            </a:r>
            <a:r>
              <a:rPr lang="en-US" altLang="ko-KR">
                <a:sym typeface="Wingdings" panose="05000000000000000000" pitchFamily="2" charset="2"/>
              </a:rPr>
              <a:t>:  New York,   rock’n roll</a:t>
            </a:r>
          </a:p>
          <a:p>
            <a:pPr lvl="1">
              <a:defRPr/>
            </a:pPr>
            <a:endParaRPr lang="en-US" altLang="ko-KR"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/>
  <p:timing/>
</p:sld>
</file>

<file path=ppt/slides/slide2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4AFA1150-7331-45AA-AC04-125785823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ko-KR"/>
              <a:t>NLTK (Natural Language ToolKit)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275BB2-0B07-4E7B-82EC-378B694BD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파이썬 자연어 처리 패키지</a:t>
            </a:r>
            <a:endParaRPr lang="en-US" altLang="ko-KR"/>
          </a:p>
          <a:p>
            <a:pPr>
              <a:defRPr/>
            </a:pPr>
            <a:r>
              <a:rPr lang="en-US" altLang="ko-KR"/>
              <a:t>6</a:t>
            </a:r>
            <a:r>
              <a:rPr lang="ko-KR" altLang="en-US"/>
              <a:t>가지 기능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Classification </a:t>
            </a:r>
            <a:r>
              <a:rPr lang="ko-KR" altLang="en-US"/>
              <a:t>분류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Tokenization  </a:t>
            </a:r>
            <a:r>
              <a:rPr lang="ko-KR" altLang="en-US"/>
              <a:t>토큰화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Stemming  </a:t>
            </a:r>
            <a:r>
              <a:rPr lang="ko-KR" altLang="en-US"/>
              <a:t>형태소 분석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Tagging   </a:t>
            </a:r>
            <a:r>
              <a:rPr lang="ko-KR" altLang="en-US"/>
              <a:t>품사 태깅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Parsing</a:t>
            </a:r>
          </a:p>
          <a:p>
            <a:pPr lvl="1">
              <a:defRPr/>
            </a:pPr>
            <a:r>
              <a:rPr lang="en-US" altLang="ko-KR"/>
              <a:t>Semantic reasoning</a:t>
            </a:r>
          </a:p>
          <a:p>
            <a:pPr lvl="1">
              <a:defRPr/>
            </a:pPr>
            <a:endParaRPr lang="en-US" altLang="ko-KR"/>
          </a:p>
          <a:p>
            <a:pPr lvl="2">
              <a:defRPr/>
            </a:pPr>
            <a:r>
              <a:rPr lang="en-US" altLang="ko-KR"/>
              <a:t>sent_tokenize :  </a:t>
            </a:r>
            <a:r>
              <a:rPr lang="ko-KR" altLang="en-US"/>
              <a:t>문장을 기준으로 </a:t>
            </a:r>
            <a:r>
              <a:rPr lang="en-US" altLang="ko-KR"/>
              <a:t>tokenize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lvl="2">
              <a:defRPr/>
            </a:pPr>
            <a:r>
              <a:rPr lang="en-US" altLang="ko-KR"/>
              <a:t>word_tokenize : </a:t>
            </a:r>
            <a:r>
              <a:rPr lang="ko-KR" altLang="en-US"/>
              <a:t>단어를</a:t>
            </a:r>
            <a:r>
              <a:rPr lang="en-US" altLang="ko-KR"/>
              <a:t> </a:t>
            </a:r>
            <a:r>
              <a:rPr lang="ko-KR" altLang="en-US"/>
              <a:t>기준으로 </a:t>
            </a:r>
            <a:r>
              <a:rPr lang="en-US" altLang="ko-KR"/>
              <a:t>tokenize</a:t>
            </a:r>
            <a:r>
              <a:rPr lang="ko-KR" altLang="en-US"/>
              <a:t>한다</a:t>
            </a:r>
            <a:r>
              <a:rPr lang="en-US" altLang="ko-KR"/>
              <a:t>.  </a:t>
            </a:r>
            <a:r>
              <a:rPr lang="ko-KR" altLang="en-US"/>
              <a:t>기호까지 다 자른다</a:t>
            </a:r>
            <a:r>
              <a:rPr lang="en-US" altLang="ko-KR"/>
              <a:t>.</a:t>
            </a:r>
          </a:p>
          <a:p>
            <a:pPr lvl="2">
              <a:defRPr/>
            </a:pPr>
            <a:r>
              <a:rPr lang="en-US" altLang="ko-KR"/>
              <a:t>RegexpTokenizer : </a:t>
            </a:r>
            <a:r>
              <a:rPr lang="ko-KR" altLang="en-US"/>
              <a:t>정규표현식으로 </a:t>
            </a:r>
            <a:r>
              <a:rPr lang="en-US" altLang="ko-KR"/>
              <a:t>tuning</a:t>
            </a:r>
            <a:r>
              <a:rPr lang="ko-KR" altLang="en-US"/>
              <a:t>이 가능한 </a:t>
            </a:r>
            <a:r>
              <a:rPr lang="en-US" altLang="ko-KR"/>
              <a:t>tokenizer</a:t>
            </a:r>
          </a:p>
          <a:p>
            <a:pPr lvl="2">
              <a:defRPr/>
            </a:pPr>
            <a:r>
              <a:rPr lang="en-US" altLang="ko-KR"/>
              <a:t>PorterStemmer : </a:t>
            </a:r>
            <a:r>
              <a:rPr lang="ko-KR" altLang="en-US"/>
              <a:t>어간 추출</a:t>
            </a:r>
            <a:r>
              <a:rPr lang="en-US" altLang="ko-KR"/>
              <a:t>, </a:t>
            </a:r>
            <a:r>
              <a:rPr lang="ko-KR" altLang="en-US"/>
              <a:t>접미사</a:t>
            </a:r>
            <a:r>
              <a:rPr lang="en-US" altLang="ko-KR"/>
              <a:t>, </a:t>
            </a:r>
            <a:r>
              <a:rPr lang="ko-KR" altLang="en-US"/>
              <a:t>어미 제거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LancasterStemmer : </a:t>
            </a:r>
            <a:r>
              <a:rPr lang="ko-KR" altLang="en-US"/>
              <a:t>어간 추출</a:t>
            </a:r>
            <a:r>
              <a:rPr lang="en-US" altLang="ko-KR"/>
              <a:t>, Porter</a:t>
            </a:r>
            <a:r>
              <a:rPr lang="ko-KR" altLang="en-US"/>
              <a:t>보다 성능이 좋다</a:t>
            </a:r>
            <a:r>
              <a:rPr lang="en-US" altLang="ko-KR"/>
              <a:t>.</a:t>
            </a:r>
          </a:p>
          <a:p>
            <a:pPr lvl="2">
              <a:defRPr/>
            </a:pPr>
            <a:r>
              <a:rPr lang="en-US" altLang="ko-KR"/>
              <a:t>lemmatizing : </a:t>
            </a:r>
            <a:r>
              <a:rPr lang="ko-KR" altLang="en-US"/>
              <a:t>원형 복원</a:t>
            </a:r>
            <a:r>
              <a:rPr lang="en-US" altLang="ko-KR"/>
              <a:t>.  </a:t>
            </a:r>
            <a:r>
              <a:rPr lang="ko-KR" altLang="en-US"/>
              <a:t>같은 의미를 가지는 여러 단어를 사전형으로 통일하는 작업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등등등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34DFA0E5-3CF9-47C1-9838-90F5D68C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어간</a:t>
            </a:r>
            <a:r>
              <a:rPr lang="en-US" altLang="ko-KR"/>
              <a:t>(stemming)</a:t>
            </a:r>
            <a:r>
              <a:rPr lang="ko-KR" altLang="en-US"/>
              <a:t> 추출</a:t>
            </a:r>
            <a:r>
              <a:rPr lang="en-US" altLang="ko-KR"/>
              <a:t>, </a:t>
            </a:r>
            <a:r>
              <a:rPr lang="ko-KR" altLang="en-US"/>
              <a:t>표제어</a:t>
            </a:r>
            <a:r>
              <a:rPr lang="en-US" altLang="ko-KR"/>
              <a:t>(Lemmatization)</a:t>
            </a:r>
            <a:r>
              <a:rPr lang="ko-KR" altLang="en-US"/>
              <a:t>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9EF6F-557F-4115-BF67-0EF09883B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어간</a:t>
            </a:r>
            <a:r>
              <a:rPr lang="en-US" altLang="ko-KR"/>
              <a:t>(stem)</a:t>
            </a:r>
          </a:p>
          <a:p>
            <a:pPr lvl="1">
              <a:defRPr/>
            </a:pPr>
            <a:r>
              <a:rPr lang="ko-KR" altLang="en-US"/>
              <a:t>단어의 의미를 담고 있는 단어의 핵심 부분</a:t>
            </a:r>
            <a:endParaRPr lang="en-US" altLang="ko-KR"/>
          </a:p>
          <a:p>
            <a:pPr>
              <a:defRPr/>
            </a:pPr>
            <a:r>
              <a:rPr lang="ko-KR" altLang="en-US"/>
              <a:t>접사</a:t>
            </a:r>
            <a:r>
              <a:rPr lang="en-US" altLang="ko-KR"/>
              <a:t>(affix)</a:t>
            </a:r>
          </a:p>
          <a:p>
            <a:pPr lvl="1">
              <a:defRPr/>
            </a:pPr>
            <a:r>
              <a:rPr lang="ko-KR" altLang="en-US"/>
              <a:t>단어에 추가적인 의미를 주는 부분</a:t>
            </a:r>
            <a:endParaRPr lang="en-US" altLang="ko-KR"/>
          </a:p>
          <a:p>
            <a:pPr>
              <a:defRPr/>
            </a:pPr>
            <a:r>
              <a:rPr lang="ko-KR" altLang="en-US"/>
              <a:t>표제어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기본 사전형 단어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ko-KR" altLang="en-US"/>
              <a:t>표제어 추출</a:t>
            </a:r>
            <a:endParaRPr lang="en-US" altLang="ko-KR"/>
          </a:p>
          <a:p>
            <a:pPr marL="819150" lvl="2" indent="-457200">
              <a:defRPr/>
            </a:pPr>
            <a:r>
              <a:rPr lang="ko-KR" altLang="en-US"/>
              <a:t>단어가 나타내는 실질적인 의미를 가지는 부분으로부터 표제어를 찾아가는 과정</a:t>
            </a:r>
            <a:endParaRPr lang="en-US" altLang="ko-KR"/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/>
              <a:t>어간 추출</a:t>
            </a:r>
            <a:endParaRPr lang="en-US" altLang="ko-KR"/>
          </a:p>
          <a:p>
            <a:pPr marL="819150" lvl="2" indent="-457200">
              <a:defRPr/>
            </a:pPr>
            <a:r>
              <a:rPr lang="ko-KR" altLang="en-US"/>
              <a:t>정해진 규칙만을 보고 작업</a:t>
            </a:r>
          </a:p>
        </p:txBody>
      </p:sp>
      <p:pic>
        <p:nvPicPr>
          <p:cNvPr id="33796" name="그림 2">
            <a:extLst>
              <a:ext uri="{FF2B5EF4-FFF2-40B4-BE49-F238E27FC236}">
                <a16:creationId xmlns:a16="http://schemas.microsoft.com/office/drawing/2014/main" id="{0C99D414-5283-4E6A-BA7D-013CB5DC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5288" y="990600"/>
            <a:ext cx="3462337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DD4E74F-A924-4076-8DD9-92DDEE0B9373}"/>
              </a:ext>
            </a:extLst>
          </p:cNvPr>
          <p:cNvSpPr/>
          <p:nvPr/>
        </p:nvSpPr>
        <p:spPr>
          <a:xfrm>
            <a:off x="656565" y="1198672"/>
            <a:ext cx="3465385" cy="3150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/>
              <a:t>계산기 프로그램 저장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100, 50  </a:t>
            </a:r>
            <a:r>
              <a:rPr lang="ko-KR" altLang="en-US"/>
              <a:t>계산기 </a:t>
            </a:r>
            <a:r>
              <a:rPr lang="en-US" altLang="ko-KR"/>
              <a:t>--&gt; 300, 200 </a:t>
            </a:r>
            <a:r>
              <a:rPr lang="ko-KR" altLang="en-US"/>
              <a:t>계산기로 바꿔보자</a:t>
            </a:r>
            <a:r>
              <a:rPr lang="en-US" altLang="ko-KR"/>
              <a:t>. </a:t>
            </a:r>
            <a:r>
              <a:rPr lang="en-US" altLang="ko-KR" sz="1600"/>
              <a:t>(</a:t>
            </a:r>
            <a:r>
              <a:rPr lang="ko-KR" altLang="en-US" sz="1600"/>
              <a:t>파일 실행과 결과 확인</a:t>
            </a:r>
            <a:r>
              <a:rPr lang="en-US" altLang="ko-KR" sz="1600"/>
              <a:t>)</a:t>
            </a:r>
            <a:endParaRPr lang="en-US" altLang="ko-KR"/>
          </a:p>
          <a:p>
            <a:pPr lvl="1"/>
            <a:r>
              <a:rPr lang="en-US" altLang="ko-KR"/>
              <a:t>a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의 값을 </a:t>
            </a:r>
            <a:r>
              <a:rPr lang="en-US" altLang="ko-KR"/>
              <a:t>300</a:t>
            </a:r>
            <a:r>
              <a:rPr lang="ko-KR" altLang="en-US"/>
              <a:t>과 </a:t>
            </a:r>
            <a:r>
              <a:rPr lang="en-US" altLang="ko-KR"/>
              <a:t>200</a:t>
            </a:r>
            <a:r>
              <a:rPr lang="ko-KR" altLang="en-US"/>
              <a:t>으로 수정 후 </a:t>
            </a:r>
            <a:r>
              <a:rPr lang="en-US" altLang="ko-KR"/>
              <a:t>[File]-[Save] </a:t>
            </a:r>
            <a:r>
              <a:rPr lang="ko-KR" altLang="en-US"/>
              <a:t>메뉴를 선택하거나 </a:t>
            </a:r>
            <a:r>
              <a:rPr lang="en-US" altLang="ko-KR" err="1"/>
              <a:t>Ctrl+S</a:t>
            </a:r>
            <a:r>
              <a:rPr lang="ko-KR" altLang="en-US"/>
              <a:t>를 눌러 저장</a:t>
            </a:r>
            <a:endParaRPr lang="en-US" altLang="ko-KR"/>
          </a:p>
          <a:p>
            <a:pPr lvl="1"/>
            <a:r>
              <a:rPr lang="en-US" altLang="ko-KR"/>
              <a:t>[Run]-[Run Module] </a:t>
            </a:r>
            <a:r>
              <a:rPr lang="ko-KR" altLang="en-US"/>
              <a:t>메뉴를 선택하거나 </a:t>
            </a:r>
            <a:r>
              <a:rPr lang="en-US" altLang="ko-KR"/>
              <a:t>F5</a:t>
            </a:r>
            <a:r>
              <a:rPr lang="ko-KR" altLang="en-US"/>
              <a:t>를 눌러 다시 실행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60EF-2D76-7AE3-152B-38E71C04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62" y="2435640"/>
            <a:ext cx="7037479" cy="29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61484"/>
      </p:ext>
    </p:extLst>
  </p:cSld>
  <p:clrMapOvr>
    <a:masterClrMapping/>
  </p:clrMapOvr>
  <p:transition/>
  <p:timing/>
</p:sld>
</file>

<file path=ppt/slides/slide2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8" name="제목 1">
            <a:extLst>
              <a:ext uri="{FF2B5EF4-FFF2-40B4-BE49-F238E27FC236}">
                <a16:creationId xmlns:a16="http://schemas.microsoft.com/office/drawing/2014/main" id="{FFF77051-AB4B-417F-94C1-B0373153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불용어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6B294A-5A33-44CE-8FFA-B06B4E2BF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/>
              <a:t>Stopword</a:t>
            </a:r>
          </a:p>
          <a:p>
            <a:pPr lvl="1">
              <a:defRPr/>
            </a:pPr>
            <a:r>
              <a:rPr lang="ko-KR" altLang="en-US"/>
              <a:t>자주</a:t>
            </a:r>
            <a:r>
              <a:rPr lang="en-US" altLang="ko-KR"/>
              <a:t> </a:t>
            </a:r>
            <a:r>
              <a:rPr lang="ko-KR" altLang="en-US"/>
              <a:t>등장하지만 실제 의미분석에 의미없는 단어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nltk</a:t>
            </a:r>
            <a:r>
              <a:rPr lang="ko-KR" altLang="en-US"/>
              <a:t>에서 불용어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4CAF3-5486-4216-82C6-CAEA8C1D3D0E}"/>
              </a:ext>
            </a:extLst>
          </p:cNvPr>
          <p:cNvSpPr txBox="1"/>
          <p:nvPr/>
        </p:nvSpPr>
        <p:spPr>
          <a:xfrm>
            <a:off x="755650" y="2832100"/>
            <a:ext cx="7272338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 nltk.corpus </a:t>
            </a:r>
            <a:r>
              <a:rPr lang="en-US" altLang="ko-KR" sz="200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 stopwords</a:t>
            </a:r>
          </a:p>
          <a:p>
            <a:pPr>
              <a:defRPr/>
            </a:pPr>
            <a:b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(stopwords.words(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'english'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defRPr/>
            </a:pPr>
            <a:endParaRPr lang="ko-KR" altLang="en-US" sz="2000"/>
          </a:p>
        </p:txBody>
      </p:sp>
      <p:pic>
        <p:nvPicPr>
          <p:cNvPr id="34821" name="그림 7">
            <a:extLst>
              <a:ext uri="{FF2B5EF4-FFF2-40B4-BE49-F238E27FC236}">
                <a16:creationId xmlns:a16="http://schemas.microsoft.com/office/drawing/2014/main" id="{537DE349-585B-4308-8CC8-4E778D2B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213" y="3771900"/>
            <a:ext cx="4919662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6FBD4A-1D44-4CCC-BDD7-DD77CCA24DEA}"/>
              </a:ext>
            </a:extLst>
          </p:cNvPr>
          <p:cNvCxnSpPr>
            <a:endCxn id="12" idx="3"/>
          </p:cNvCxnSpPr>
          <p:nvPr/>
        </p:nvCxnSpPr>
        <p:spPr>
          <a:xfrm flipH="1">
            <a:off x="3492500" y="4797425"/>
            <a:ext cx="2447925" cy="493713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B7B41ED-31DA-464F-A793-9A748F9A7CA5}"/>
              </a:ext>
            </a:extLst>
          </p:cNvPr>
          <p:cNvSpPr/>
          <p:nvPr/>
        </p:nvSpPr>
        <p:spPr>
          <a:xfrm>
            <a:off x="1403350" y="5013325"/>
            <a:ext cx="2089150" cy="55562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842" name="제목 1">
            <a:extLst>
              <a:ext uri="{FF2B5EF4-FFF2-40B4-BE49-F238E27FC236}">
                <a16:creationId xmlns:a16="http://schemas.microsoft.com/office/drawing/2014/main" id="{C486DA63-7431-4466-9B4E-4205A8DA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불용어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6B294A-5A33-44CE-8FFA-B06B4E2BF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/>
              <a:t>Stopword</a:t>
            </a:r>
          </a:p>
          <a:p>
            <a:pPr lvl="1">
              <a:defRPr/>
            </a:pPr>
            <a:r>
              <a:rPr lang="ko-KR" altLang="en-US"/>
              <a:t>자주</a:t>
            </a:r>
            <a:r>
              <a:rPr lang="en-US" altLang="ko-KR"/>
              <a:t> </a:t>
            </a:r>
            <a:r>
              <a:rPr lang="ko-KR" altLang="en-US"/>
              <a:t>등장하지만 실제 의미분석에 의미없는 단어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nltk</a:t>
            </a:r>
            <a:r>
              <a:rPr lang="ko-KR" altLang="en-US"/>
              <a:t>에서 불용어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4CAF3-5486-4216-82C6-CAEA8C1D3D0E}"/>
              </a:ext>
            </a:extLst>
          </p:cNvPr>
          <p:cNvSpPr txBox="1"/>
          <p:nvPr/>
        </p:nvSpPr>
        <p:spPr>
          <a:xfrm>
            <a:off x="755650" y="2832100"/>
            <a:ext cx="7272338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 nltk.corpus </a:t>
            </a:r>
            <a:r>
              <a:rPr lang="en-US" altLang="ko-KR" sz="200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 stopwords</a:t>
            </a:r>
          </a:p>
          <a:p>
            <a:pPr>
              <a:defRPr/>
            </a:pPr>
            <a:b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20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(stopwords.words(</a:t>
            </a:r>
            <a:r>
              <a:rPr lang="en-US" altLang="ko-KR" sz="2000">
                <a:solidFill>
                  <a:srgbClr val="A31515"/>
                </a:solidFill>
                <a:latin typeface="Courier New" panose="02070309020205020404" pitchFamily="49" charset="0"/>
              </a:rPr>
              <a:t>'english'</a:t>
            </a:r>
            <a:r>
              <a:rPr lang="en-US" altLang="ko-KR" sz="20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defRPr/>
            </a:pPr>
            <a:endParaRPr lang="ko-KR" altLang="en-US" sz="2000"/>
          </a:p>
        </p:txBody>
      </p:sp>
      <p:pic>
        <p:nvPicPr>
          <p:cNvPr id="35845" name="그림 7">
            <a:extLst>
              <a:ext uri="{FF2B5EF4-FFF2-40B4-BE49-F238E27FC236}">
                <a16:creationId xmlns:a16="http://schemas.microsoft.com/office/drawing/2014/main" id="{D5242616-F915-4347-B500-F587930A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213" y="3771900"/>
            <a:ext cx="4919662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6FBD4A-1D44-4CCC-BDD7-DD77CCA24DEA}"/>
              </a:ext>
            </a:extLst>
          </p:cNvPr>
          <p:cNvCxnSpPr>
            <a:endCxn id="12" idx="3"/>
          </p:cNvCxnSpPr>
          <p:nvPr/>
        </p:nvCxnSpPr>
        <p:spPr>
          <a:xfrm flipH="1">
            <a:off x="3492500" y="4797425"/>
            <a:ext cx="2447925" cy="493713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B7B41ED-31DA-464F-A793-9A748F9A7CA5}"/>
              </a:ext>
            </a:extLst>
          </p:cNvPr>
          <p:cNvSpPr/>
          <p:nvPr/>
        </p:nvSpPr>
        <p:spPr>
          <a:xfrm>
            <a:off x="1403350" y="5013325"/>
            <a:ext cx="2089150" cy="55562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2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6866" name="제목 1">
            <a:extLst>
              <a:ext uri="{FF2B5EF4-FFF2-40B4-BE49-F238E27FC236}">
                <a16:creationId xmlns:a16="http://schemas.microsoft.com/office/drawing/2014/main" id="{9CFB14B0-2C92-42F4-80C1-C7198E0E7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불용어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4BC68-E0BE-413C-ADC2-C509FDD35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불용어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7FC3C-4B30-4EB6-9F70-45E9A74BEC13}"/>
              </a:ext>
            </a:extLst>
          </p:cNvPr>
          <p:cNvSpPr txBox="1"/>
          <p:nvPr/>
        </p:nvSpPr>
        <p:spPr>
          <a:xfrm>
            <a:off x="395288" y="1700213"/>
            <a:ext cx="8137525" cy="4146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norm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nltk.corpus </a:t>
            </a:r>
            <a:r>
              <a:rPr lang="en-US" altLang="ko-KR" sz="160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stopwords</a:t>
            </a:r>
          </a:p>
          <a:p>
            <a:pPr>
              <a:defRPr/>
            </a:pPr>
            <a:r>
              <a:rPr lang="en-US" altLang="ko-KR" sz="160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nltk.tokenize </a:t>
            </a:r>
            <a:r>
              <a:rPr lang="en-US" altLang="ko-KR" sz="160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word_tokenize</a:t>
            </a:r>
          </a:p>
          <a:p>
            <a:pPr>
              <a:defRPr/>
            </a:pPr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example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"Family is not an important thing. It's everything."</a:t>
            </a:r>
            <a:endParaRPr lang="en-US" altLang="ko-KR" sz="1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stop_words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US" altLang="ko-KR" sz="1600">
                <a:solidFill>
                  <a:srgbClr val="267F99"/>
                </a:solidFill>
                <a:latin typeface="Courier New" panose="02070309020205020404" pitchFamily="49" charset="0"/>
              </a:rPr>
              <a:t>set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(stopwords.words(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'english'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pPr>
              <a:defRPr/>
            </a:pPr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word_tokens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= word_tokenize(example)</a:t>
            </a:r>
          </a:p>
          <a:p>
            <a:pPr>
              <a:defRPr/>
            </a:pP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(word_tokens)</a:t>
            </a:r>
          </a:p>
          <a:p>
            <a:pPr>
              <a:defRPr/>
            </a:pPr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b="1">
                <a:solidFill>
                  <a:srgbClr val="000000"/>
                </a:solidFill>
                <a:latin typeface="Courier New" panose="02070309020205020404" pitchFamily="49" charset="0"/>
              </a:rPr>
              <a:t>result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=[]</a:t>
            </a:r>
          </a:p>
          <a:p>
            <a:pPr>
              <a:defRPr/>
            </a:pPr>
            <a:r>
              <a:rPr lang="en-US" altLang="ko-KR" sz="160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word </a:t>
            </a:r>
            <a:r>
              <a:rPr lang="en-US" altLang="ko-KR" sz="160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word_tokens :</a:t>
            </a:r>
          </a:p>
          <a:p>
            <a:pPr>
              <a:defRPr/>
            </a:pP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   </a:t>
            </a:r>
            <a:r>
              <a:rPr lang="en-US" altLang="ko-KR" sz="160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word </a:t>
            </a:r>
            <a:r>
              <a:rPr lang="en-US" altLang="ko-KR" sz="1600">
                <a:solidFill>
                  <a:srgbClr val="0000FF"/>
                </a:solidFill>
                <a:latin typeface="Courier New" panose="02070309020205020404" pitchFamily="49" charset="0"/>
              </a:rPr>
              <a:t>not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altLang="ko-KR" sz="160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stop_words:</a:t>
            </a:r>
          </a:p>
          <a:p>
            <a:pPr>
              <a:defRPr/>
            </a:pP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        result.append(word)</a:t>
            </a:r>
          </a:p>
          <a:p>
            <a:pPr>
              <a:defRPr/>
            </a:pP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(result)</a:t>
            </a:r>
          </a:p>
          <a:p>
            <a:pPr>
              <a:defRPr/>
            </a:pPr>
            <a:endParaRPr lang="ko-KR" altLang="en-US" sz="1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955D54-0B39-4441-94C2-3E951A228E55}"/>
              </a:ext>
            </a:extLst>
          </p:cNvPr>
          <p:cNvSpPr/>
          <p:nvPr/>
        </p:nvSpPr>
        <p:spPr>
          <a:xfrm>
            <a:off x="4527550" y="3500438"/>
            <a:ext cx="4410075" cy="8588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b="1">
                <a:latin typeface="HY신명조" panose="02030600000101010101" pitchFamily="18" charset="-127"/>
                <a:ea typeface="HY신명조" panose="02030600000101010101" pitchFamily="18" charset="-127"/>
              </a:rPr>
              <a:t>['Family', 'is', 'not', 'an', 'important', 'thing', '.', 'It', "'s", 'everything', '.']</a:t>
            </a:r>
            <a:endParaRPr lang="ko-KR" altLang="en-US" b="1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F8DB521-3CE0-47F7-99FB-95DC0C185968}"/>
              </a:ext>
            </a:extLst>
          </p:cNvPr>
          <p:cNvCxnSpPr/>
          <p:nvPr/>
        </p:nvCxnSpPr>
        <p:spPr>
          <a:xfrm>
            <a:off x="2987675" y="3573463"/>
            <a:ext cx="1485900" cy="192087"/>
          </a:xfrm>
          <a:prstGeom prst="straightConnector1">
            <a:avLst/>
          </a:prstGeom>
          <a:ln w="38100">
            <a:solidFill>
              <a:srgbClr val="FF33C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EF7CCD-B342-42ED-BF3B-755B3DDF9C72}"/>
              </a:ext>
            </a:extLst>
          </p:cNvPr>
          <p:cNvSpPr/>
          <p:nvPr/>
        </p:nvSpPr>
        <p:spPr>
          <a:xfrm>
            <a:off x="4465638" y="5157788"/>
            <a:ext cx="4410075" cy="8588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b="1">
                <a:latin typeface="HY신명조" panose="02030600000101010101" pitchFamily="18" charset="-127"/>
                <a:ea typeface="HY신명조" panose="02030600000101010101" pitchFamily="18" charset="-127"/>
              </a:rPr>
              <a:t>['Family', 'important', 'thing', '.', 'It', "'s", 'everything', '.']</a:t>
            </a:r>
            <a:endParaRPr lang="ko-KR" altLang="en-US" b="1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94E12BF-1E5B-4EB7-A4CB-6380CFEB9CFC}"/>
              </a:ext>
            </a:extLst>
          </p:cNvPr>
          <p:cNvCxnSpPr/>
          <p:nvPr/>
        </p:nvCxnSpPr>
        <p:spPr>
          <a:xfrm>
            <a:off x="2293938" y="5157788"/>
            <a:ext cx="2111375" cy="350837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FB20EF-CB71-422B-9BCA-EB4B9843A479}"/>
              </a:ext>
            </a:extLst>
          </p:cNvPr>
          <p:cNvGrpSpPr/>
          <p:nvPr/>
        </p:nvGrpSpPr>
        <p:grpSpPr>
          <a:xfrm>
            <a:off x="5003800" y="4630738"/>
            <a:ext cx="1955800" cy="361950"/>
            <a:chOff x="5004048" y="4630951"/>
            <a:chExt cx="1955334" cy="3624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F0374E0-547D-43F7-A5E9-B40347BB4E46}"/>
                </a:ext>
              </a:extLst>
            </p:cNvPr>
            <p:cNvSpPr/>
            <p:nvPr/>
          </p:nvSpPr>
          <p:spPr>
            <a:xfrm>
              <a:off x="5004048" y="4630951"/>
              <a:ext cx="576126" cy="3624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prstClr val="black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'is'</a:t>
              </a:r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1DAD0AD-0F47-498A-BF1E-1FF0301F3E02}"/>
                </a:ext>
              </a:extLst>
            </p:cNvPr>
            <p:cNvSpPr/>
            <p:nvPr/>
          </p:nvSpPr>
          <p:spPr>
            <a:xfrm>
              <a:off x="5680162" y="4630951"/>
              <a:ext cx="576126" cy="3624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prstClr val="black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'not'</a:t>
              </a:r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FF021C8-8611-4A4D-A565-473A9B9BC9E1}"/>
                </a:ext>
              </a:extLst>
            </p:cNvPr>
            <p:cNvSpPr/>
            <p:nvPr/>
          </p:nvSpPr>
          <p:spPr>
            <a:xfrm>
              <a:off x="6383257" y="4630951"/>
              <a:ext cx="576125" cy="3624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rgbClr val="FFFFFF"/>
                  </a:solidFill>
                  <a:latin typeface="맑은 고딕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>
                  <a:solidFill>
                    <a:prstClr val="black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'an'</a:t>
              </a:r>
              <a:endParaRPr lang="ko-KR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7890" name="제목 1">
            <a:extLst>
              <a:ext uri="{FF2B5EF4-FFF2-40B4-BE49-F238E27FC236}">
                <a16:creationId xmlns:a16="http://schemas.microsoft.com/office/drawing/2014/main" id="{85489CCE-B9A0-453B-AA05-5BE98FF03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37891" name="TextBox 3">
            <a:extLst>
              <a:ext uri="{FF2B5EF4-FFF2-40B4-BE49-F238E27FC236}">
                <a16:creationId xmlns:a16="http://schemas.microsoft.com/office/drawing/2014/main" id="{D3EBC1BE-92F5-4A65-8257-20B54431E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6858D93-E081-4278-8BAB-97B28E58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핵심 개념 이해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전처리 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분석 작업의 정확도를 높이기 위해 분석에 사용할 데이터를 먼저 정리하고 변환하는 작업</a:t>
            </a: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워드클라우드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텍스트 분석에서 많이 사용하는 시각화 기법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문서의 핵심 단어를 시각적으로 돋보이게 만들어 키워드를 직관적으로 알 수 있게 하는 것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출현 빈도가 높을수록 단어를 크게 나타냄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방대한 양의 텍스트 정보를 다루는 빅데이터 분석에서 주요 단어를 시각화하기 위해 사용 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pic>
        <p:nvPicPr>
          <p:cNvPr id="37893" name="그림 2">
            <a:extLst>
              <a:ext uri="{FF2B5EF4-FFF2-40B4-BE49-F238E27FC236}">
                <a16:creationId xmlns:a16="http://schemas.microsoft.com/office/drawing/2014/main" id="{4E6191B4-52B8-4775-9DDF-93CE678CF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613" y="3933825"/>
            <a:ext cx="3455987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8914" name="제목 3">
            <a:extLst>
              <a:ext uri="{FF2B5EF4-FFF2-40B4-BE49-F238E27FC236}">
                <a16:creationId xmlns:a16="http://schemas.microsoft.com/office/drawing/2014/main" id="{2EE45199-18D5-4347-AD25-8DA069AD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워드클라우드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5B386F0-5F91-44A8-BC2E-884D57A2A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133826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단어의 빈도수를 시각적으로 표현하는 방식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B9F0A-3C31-4494-893F-774C80EED91C}"/>
              </a:ext>
            </a:extLst>
          </p:cNvPr>
          <p:cNvSpPr txBox="1"/>
          <p:nvPr/>
        </p:nvSpPr>
        <p:spPr>
          <a:xfrm>
            <a:off x="298450" y="1773238"/>
            <a:ext cx="7777163" cy="2232025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b="1">
                <a:latin typeface="+mn-ea"/>
                <a:ea typeface="+mn-ea"/>
              </a:rPr>
              <a:t>그리기 위한 데이터 준비</a:t>
            </a:r>
            <a:endParaRPr lang="en-US" altLang="ko-KR" sz="1400" b="1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>
                <a:latin typeface="+mn-ea"/>
                <a:ea typeface="+mn-ea"/>
              </a:rPr>
              <a:t>          (</a:t>
            </a:r>
            <a:r>
              <a:rPr lang="ko-KR" altLang="en-US" sz="1400" b="1">
                <a:latin typeface="+mn-ea"/>
                <a:ea typeface="+mn-ea"/>
              </a:rPr>
              <a:t>단어 </a:t>
            </a:r>
            <a:r>
              <a:rPr lang="en-US" altLang="ko-KR" sz="1400" b="1">
                <a:latin typeface="+mn-ea"/>
                <a:ea typeface="+mn-ea"/>
              </a:rPr>
              <a:t>: </a:t>
            </a:r>
            <a:r>
              <a:rPr lang="ko-KR" altLang="en-US" sz="1400" b="1">
                <a:latin typeface="+mn-ea"/>
                <a:ea typeface="+mn-ea"/>
              </a:rPr>
              <a:t>빈도수</a:t>
            </a:r>
            <a:r>
              <a:rPr lang="en-US" altLang="ko-KR" sz="1400" b="1">
                <a:latin typeface="+mn-ea"/>
                <a:ea typeface="+mn-ea"/>
              </a:rPr>
              <a:t>)</a:t>
            </a:r>
            <a:r>
              <a:rPr lang="ko-KR" altLang="en-US" sz="1400" b="1">
                <a:latin typeface="+mn-ea"/>
                <a:ea typeface="+mn-ea"/>
              </a:rPr>
              <a:t>를 가지는 딕셔너리 객체  </a:t>
            </a:r>
            <a:r>
              <a:rPr lang="en-US" altLang="ko-KR" sz="1400" b="1">
                <a:latin typeface="+mn-ea"/>
                <a:ea typeface="+mn-ea"/>
              </a:rPr>
              <a:t>word_count</a:t>
            </a:r>
          </a:p>
          <a:p>
            <a:pPr>
              <a:defRPr/>
            </a:pPr>
            <a:r>
              <a:rPr lang="ko-KR" altLang="en-US" sz="1400" b="1">
                <a:latin typeface="+mn-ea"/>
                <a:ea typeface="+mn-ea"/>
              </a:rPr>
              <a:t>  </a:t>
            </a:r>
            <a:endParaRPr lang="en-US" altLang="ko-KR" sz="1400" b="1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b="1">
                <a:latin typeface="+mn-ea"/>
                <a:ea typeface="+mn-ea"/>
              </a:rPr>
              <a:t>워드클라우드 생성</a:t>
            </a:r>
            <a:endParaRPr lang="en-US" altLang="ko-KR" sz="1400" b="1">
              <a:latin typeface="+mn-ea"/>
              <a:ea typeface="+mn-ea"/>
            </a:endParaRPr>
          </a:p>
          <a:p>
            <a:pPr lvl="1">
              <a:defRPr/>
            </a:pPr>
            <a:r>
              <a:rPr lang="en-US" altLang="ko-KR" sz="1400" b="1">
                <a:latin typeface="+mn-ea"/>
                <a:ea typeface="+mn-ea"/>
              </a:rPr>
              <a:t>wordCloud = WordCloud(</a:t>
            </a:r>
          </a:p>
          <a:p>
            <a:pPr lvl="1">
              <a:defRPr/>
            </a:pPr>
            <a:r>
              <a:rPr lang="en-US" altLang="ko-KR" sz="1400" b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                                        </a:t>
            </a:r>
            <a:r>
              <a:rPr lang="en-US" altLang="ko-KR" sz="14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width = 400,        # </a:t>
            </a:r>
            <a:r>
              <a:rPr lang="ko-KR" altLang="en-US" sz="14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워드 클라우드의 너비 지정</a:t>
            </a:r>
          </a:p>
          <a:p>
            <a:pPr lvl="1">
              <a:defRPr/>
            </a:pPr>
            <a:r>
              <a:rPr lang="en-US" altLang="ko-KR" sz="14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                                       height = 400,        # </a:t>
            </a:r>
            <a:r>
              <a:rPr lang="ko-KR" altLang="en-US" sz="14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워드클라우드의 높이 지정</a:t>
            </a:r>
          </a:p>
          <a:p>
            <a:pPr lvl="1">
              <a:defRPr/>
            </a:pPr>
            <a:r>
              <a:rPr lang="en-US" altLang="ko-KR" sz="14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                              max_font_size=100,          # </a:t>
            </a:r>
            <a:r>
              <a:rPr lang="ko-KR" altLang="en-US" sz="14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가장 빈도수가 높은 단어의 폰트 사이즈 지정</a:t>
            </a:r>
          </a:p>
          <a:p>
            <a:pPr lvl="1">
              <a:defRPr/>
            </a:pPr>
            <a:r>
              <a:rPr lang="en-US" altLang="ko-KR" sz="14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                        background_color = 'white’      # </a:t>
            </a:r>
            <a:r>
              <a:rPr lang="ko-KR" altLang="en-US" sz="14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배경색 지정</a:t>
            </a:r>
          </a:p>
          <a:p>
            <a:pPr lvl="1">
              <a:defRPr/>
            </a:pPr>
            <a:r>
              <a:rPr lang="en-US" altLang="ko-KR" sz="14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400" b="1">
                <a:latin typeface="+mn-ea"/>
                <a:ea typeface="+mn-ea"/>
              </a:rPr>
              <a:t>                  ).generate_from_frequencies(word_count)   # </a:t>
            </a:r>
            <a:r>
              <a:rPr lang="ko-KR" altLang="en-US" sz="1400" b="1">
                <a:latin typeface="+mn-ea"/>
                <a:ea typeface="+mn-ea"/>
              </a:rPr>
              <a:t>워드 클라우드 빈도수</a:t>
            </a:r>
            <a:endParaRPr lang="en-US" altLang="ko-KR" sz="1400" b="1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ko-KR" altLang="en-US" sz="1400" b="1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F3590-C259-482A-BABD-58AD69E65F72}"/>
              </a:ext>
            </a:extLst>
          </p:cNvPr>
          <p:cNvSpPr txBox="1"/>
          <p:nvPr/>
        </p:nvSpPr>
        <p:spPr>
          <a:xfrm>
            <a:off x="298450" y="4149725"/>
            <a:ext cx="7777163" cy="2232025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b="1">
                <a:latin typeface="+mn-ea"/>
                <a:ea typeface="+mn-ea"/>
              </a:rPr>
              <a:t>워드클라우드 그리기</a:t>
            </a:r>
            <a:endParaRPr lang="en-US" altLang="ko-KR" sz="1400" b="1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>
                <a:latin typeface="+mn-ea"/>
                <a:ea typeface="+mn-ea"/>
              </a:rPr>
              <a:t>      </a:t>
            </a:r>
            <a:r>
              <a:rPr lang="en-US" altLang="ko-KR" sz="1400"/>
              <a:t>plt.figure()  </a:t>
            </a:r>
            <a:br>
              <a:rPr lang="en-US" altLang="ko-KR" sz="1400"/>
            </a:br>
            <a:r>
              <a:rPr lang="en-US" altLang="ko-KR" sz="1400"/>
              <a:t>      plt.imshow(wordCloud)</a:t>
            </a:r>
            <a:br>
              <a:rPr lang="en-US" altLang="ko-KR" sz="1400"/>
            </a:br>
            <a:r>
              <a:rPr lang="en-US" altLang="ko-KR" sz="1400"/>
              <a:t>      plt.axis('off')</a:t>
            </a:r>
            <a:endParaRPr lang="ko-KR" altLang="en-US" sz="1400" b="1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/>
</p:sld>
</file>

<file path=ppt/slides/slide2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9938" name="제목 3">
            <a:extLst>
              <a:ext uri="{FF2B5EF4-FFF2-40B4-BE49-F238E27FC236}">
                <a16:creationId xmlns:a16="http://schemas.microsoft.com/office/drawing/2014/main" id="{723C72AC-D419-40B6-82F5-31653156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8642350" cy="547688"/>
          </a:xfrm>
        </p:spPr>
        <p:txBody>
          <a:bodyPr/>
          <a:lstStyle/>
          <a:p>
            <a:r>
              <a:rPr lang="en-US" altLang="ko-KR" sz="2000">
                <a:solidFill>
                  <a:srgbClr val="000000"/>
                </a:solidFill>
              </a:rPr>
              <a:t>01. [</a:t>
            </a:r>
            <a:r>
              <a:rPr lang="ko-KR" altLang="en-US" sz="2000">
                <a:solidFill>
                  <a:srgbClr val="000000"/>
                </a:solidFill>
              </a:rPr>
              <a:t>영문 분석 </a:t>
            </a:r>
            <a:r>
              <a:rPr lang="en-US" altLang="ko-KR" sz="2000">
                <a:solidFill>
                  <a:srgbClr val="000000"/>
                </a:solidFill>
              </a:rPr>
              <a:t>+ </a:t>
            </a:r>
            <a:r>
              <a:rPr lang="ko-KR" altLang="en-US" sz="2000">
                <a:solidFill>
                  <a:srgbClr val="000000"/>
                </a:solidFill>
              </a:rPr>
              <a:t>워드클라우드</a:t>
            </a:r>
            <a:r>
              <a:rPr lang="en-US" altLang="ko-KR" sz="2000">
                <a:solidFill>
                  <a:srgbClr val="000000"/>
                </a:solidFill>
              </a:rPr>
              <a:t>] </a:t>
            </a:r>
            <a:r>
              <a:rPr lang="ko-KR" altLang="en-US" sz="2000">
                <a:solidFill>
                  <a:srgbClr val="000000"/>
                </a:solidFill>
              </a:rPr>
              <a:t>영문 문서 제목의 키워드 분석하기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517DA8-888D-4D67-A75F-77C3BE14E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실습 따라하기</a:t>
            </a:r>
          </a:p>
        </p:txBody>
      </p:sp>
    </p:spTree>
  </p:cSld>
  <p:clrMapOvr>
    <a:masterClrMapping/>
  </p:clrMapOvr>
  <p:transition/>
  <p:timing/>
</p:sld>
</file>

<file path=ppt/slides/slide2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62" name="제목 1">
            <a:extLst>
              <a:ext uri="{FF2B5EF4-FFF2-40B4-BE49-F238E27FC236}">
                <a16:creationId xmlns:a16="http://schemas.microsoft.com/office/drawing/2014/main" id="{BB19C6EF-2CC3-4D51-8D15-942E3BC8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40963" name="TextBox 3">
            <a:extLst>
              <a:ext uri="{FF2B5EF4-FFF2-40B4-BE49-F238E27FC236}">
                <a16:creationId xmlns:a16="http://schemas.microsoft.com/office/drawing/2014/main" id="{2B2A9A16-9427-41D1-9EC4-35CB9A343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FBC8921-46AA-4C9E-ACBC-A873D1B0A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수집</a:t>
            </a:r>
            <a:endParaRPr lang="en-US" altLang="ko-KR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/>
              <a:t>데이터 검색하기</a:t>
            </a:r>
            <a:endParaRPr lang="en-US" altLang="ko-KR"/>
          </a:p>
        </p:txBody>
      </p:sp>
      <p:pic>
        <p:nvPicPr>
          <p:cNvPr id="40965" name="그림 1">
            <a:extLst>
              <a:ext uri="{FF2B5EF4-FFF2-40B4-BE49-F238E27FC236}">
                <a16:creationId xmlns:a16="http://schemas.microsoft.com/office/drawing/2014/main" id="{E2DAF84D-0BBD-4FAA-8EEB-7EC456D99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50" y="2205038"/>
            <a:ext cx="5473700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화살표: 오른쪽 1">
            <a:hlinkClick r:id="rId4" action="ppaction://hlinksldjump?num=45"/>
            <a:extLst>
              <a:ext uri="{FF2B5EF4-FFF2-40B4-BE49-F238E27FC236}">
                <a16:creationId xmlns:a16="http://schemas.microsoft.com/office/drawing/2014/main" id="{9444B18C-2450-4976-BD18-EA5BF2100F06}"/>
              </a:ext>
            </a:extLst>
          </p:cNvPr>
          <p:cNvSpPr/>
          <p:nvPr/>
        </p:nvSpPr>
        <p:spPr>
          <a:xfrm>
            <a:off x="7019925" y="992188"/>
            <a:ext cx="1728788" cy="1006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/>
              <a:t>6</a:t>
            </a:r>
            <a:r>
              <a:rPr lang="ko-KR" altLang="en-US"/>
              <a:t>번 </a:t>
            </a:r>
            <a:r>
              <a:rPr lang="en-US" altLang="ko-KR"/>
              <a:t>csv</a:t>
            </a:r>
            <a:r>
              <a:rPr lang="ko-KR" altLang="en-US"/>
              <a:t>파일준비</a:t>
            </a:r>
          </a:p>
        </p:txBody>
      </p:sp>
    </p:spTree>
  </p:cSld>
  <p:clrMapOvr>
    <a:masterClrMapping/>
  </p:clrMapOvr>
  <p:transition/>
  <p:timing/>
</p:sld>
</file>

<file path=ppt/slides/slide2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제목 1">
            <a:extLst>
              <a:ext uri="{FF2B5EF4-FFF2-40B4-BE49-F238E27FC236}">
                <a16:creationId xmlns:a16="http://schemas.microsoft.com/office/drawing/2014/main" id="{3EF204FD-9686-4A79-863C-69E24D91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41987" name="TextBox 3">
            <a:extLst>
              <a:ext uri="{FF2B5EF4-FFF2-40B4-BE49-F238E27FC236}">
                <a16:creationId xmlns:a16="http://schemas.microsoft.com/office/drawing/2014/main" id="{CD5F45C2-583C-4626-8283-0FA32B74E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61FF8E4-4750-43E0-ADC2-84021E709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수집</a:t>
            </a: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/>
              <a:t>통합검색 결과 페이지에서 </a:t>
            </a:r>
            <a:r>
              <a:rPr lang="en-US" altLang="ko-KR"/>
              <a:t>[</a:t>
            </a:r>
            <a:r>
              <a:rPr lang="ko-KR" altLang="en-US"/>
              <a:t>해외학술논문</a:t>
            </a:r>
            <a:r>
              <a:rPr lang="en-US" altLang="ko-KR"/>
              <a:t>] </a:t>
            </a:r>
            <a:r>
              <a:rPr lang="ko-KR" altLang="en-US"/>
              <a:t>메뉴를 클릭</a:t>
            </a:r>
            <a:endParaRPr lang="en-US" altLang="ko-KR"/>
          </a:p>
        </p:txBody>
      </p:sp>
      <p:pic>
        <p:nvPicPr>
          <p:cNvPr id="41989" name="그림 2">
            <a:extLst>
              <a:ext uri="{FF2B5EF4-FFF2-40B4-BE49-F238E27FC236}">
                <a16:creationId xmlns:a16="http://schemas.microsoft.com/office/drawing/2014/main" id="{F7B9BE23-81B8-4E19-8F0F-55D166E82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1113" y="2276475"/>
            <a:ext cx="66198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164F3334-15D4-4A48-A6A2-FD038F90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43011" name="TextBox 3">
            <a:extLst>
              <a:ext uri="{FF2B5EF4-FFF2-40B4-BE49-F238E27FC236}">
                <a16:creationId xmlns:a16="http://schemas.microsoft.com/office/drawing/2014/main" id="{8E8E3A17-C2B0-4FB6-8420-9C3D84442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6B41DC0-A806-497A-8B5E-AA94362AD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수집</a:t>
            </a:r>
            <a:endParaRPr lang="en-US" altLang="ko-KR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/>
              <a:t>‘작성언어’를 </a:t>
            </a:r>
            <a:r>
              <a:rPr lang="en-US" altLang="ko-KR"/>
              <a:t>[</a:t>
            </a:r>
            <a:r>
              <a:rPr lang="ko-KR" altLang="en-US"/>
              <a:t>영어</a:t>
            </a:r>
            <a:r>
              <a:rPr lang="en-US" altLang="ko-KR"/>
              <a:t>]</a:t>
            </a:r>
            <a:r>
              <a:rPr lang="ko-KR" altLang="en-US"/>
              <a:t>로 선택하고 아래의 버튼을 클릭</a:t>
            </a:r>
            <a:endParaRPr lang="en-US" altLang="ko-KR"/>
          </a:p>
        </p:txBody>
      </p:sp>
      <p:pic>
        <p:nvPicPr>
          <p:cNvPr id="43013" name="그림 1">
            <a:extLst>
              <a:ext uri="{FF2B5EF4-FFF2-40B4-BE49-F238E27FC236}">
                <a16:creationId xmlns:a16="http://schemas.microsoft.com/office/drawing/2014/main" id="{0E326E5E-F1EC-472C-B100-247A3F458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6863" y="2133600"/>
            <a:ext cx="6048375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034" name="제목 1">
            <a:extLst>
              <a:ext uri="{FF2B5EF4-FFF2-40B4-BE49-F238E27FC236}">
                <a16:creationId xmlns:a16="http://schemas.microsoft.com/office/drawing/2014/main" id="{B22CE3AB-892C-43D8-8F86-0DF8E875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57CE92E0-AD95-40CC-8319-CBE2CC2C4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E1DF2D6-A9A7-443D-A291-C5D52A91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수집</a:t>
            </a:r>
            <a:endParaRPr lang="en-US" altLang="ko-KR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/>
              <a:t>검색 결과 출력 개수 변경하기</a:t>
            </a:r>
            <a:endParaRPr lang="en-US" altLang="ko-KR"/>
          </a:p>
        </p:txBody>
      </p:sp>
      <p:pic>
        <p:nvPicPr>
          <p:cNvPr id="44037" name="그림 2">
            <a:extLst>
              <a:ext uri="{FF2B5EF4-FFF2-40B4-BE49-F238E27FC236}">
                <a16:creationId xmlns:a16="http://schemas.microsoft.com/office/drawing/2014/main" id="{89B12011-4FED-45A0-B37C-D098C67C7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7338" y="2349500"/>
            <a:ext cx="6118225" cy="375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03 </a:t>
            </a:r>
            <a:r>
              <a:rPr lang="ko-KR" altLang="en-US" sz="2200"/>
              <a:t>계산기 프로그램 저장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긴 프로그램을 코딩하는 순서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F237E5-C528-967A-528A-AEF01B18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86" y="1583796"/>
            <a:ext cx="5737231" cy="42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5974"/>
      </p:ext>
    </p:extLst>
  </p:cSld>
  <p:clrMapOvr>
    <a:masterClrMapping/>
  </p:clrMapOvr>
  <p:transition/>
  <p:timing/>
</p:sld>
</file>

<file path=ppt/slides/slide2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805B5CF1-96E9-4E1A-A35A-2F40CA6D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45059" name="TextBox 3">
            <a:extLst>
              <a:ext uri="{FF2B5EF4-FFF2-40B4-BE49-F238E27FC236}">
                <a16:creationId xmlns:a16="http://schemas.microsoft.com/office/drawing/2014/main" id="{7CB1DC1E-AF27-44B0-80F5-06F4F9A3C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2B359D3-F0A7-4412-BB15-31E47755C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수집</a:t>
            </a:r>
            <a:endParaRPr lang="en-US" altLang="ko-KR"/>
          </a:p>
          <a:p>
            <a:pPr marL="609600" lvl="1" indent="-342900">
              <a:buFont typeface="+mj-lt"/>
              <a:buAutoNum type="arabicPeriod" startAt="5"/>
              <a:defRPr/>
            </a:pPr>
            <a:r>
              <a:rPr lang="ko-KR" altLang="en-US"/>
              <a:t>검색 결과 출력 개수 변경하기</a:t>
            </a:r>
            <a:endParaRPr lang="en-US" altLang="ko-KR"/>
          </a:p>
        </p:txBody>
      </p:sp>
      <p:pic>
        <p:nvPicPr>
          <p:cNvPr id="45061" name="그림 1">
            <a:extLst>
              <a:ext uri="{FF2B5EF4-FFF2-40B4-BE49-F238E27FC236}">
                <a16:creationId xmlns:a16="http://schemas.microsoft.com/office/drawing/2014/main" id="{78C3893D-9BF8-4640-A28D-70D11A24D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925" y="2565400"/>
            <a:ext cx="5607050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E299D489-87C8-4E69-866F-8295BC43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46083" name="TextBox 3">
            <a:extLst>
              <a:ext uri="{FF2B5EF4-FFF2-40B4-BE49-F238E27FC236}">
                <a16:creationId xmlns:a16="http://schemas.microsoft.com/office/drawing/2014/main" id="{56BAA29F-4F37-49E7-BB35-BFC6A07A6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1BFDC32-95C5-489C-B995-7E8415CCC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수집</a:t>
            </a: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r>
              <a:rPr lang="en-US" altLang="ko-KR"/>
              <a:t>[Excel</a:t>
            </a:r>
            <a:r>
              <a:rPr lang="ko-KR" altLang="en-US"/>
              <a:t>저장</a:t>
            </a:r>
            <a:r>
              <a:rPr lang="en-US" altLang="ko-KR"/>
              <a:t>]</a:t>
            </a:r>
            <a:r>
              <a:rPr lang="ko-KR" altLang="en-US"/>
              <a:t>을 선택 → 버튼을 클릭한 뒤 파일을 저장</a:t>
            </a:r>
            <a:endParaRPr lang="en-US" altLang="ko-KR"/>
          </a:p>
        </p:txBody>
      </p:sp>
      <p:pic>
        <p:nvPicPr>
          <p:cNvPr id="46085" name="그림 3">
            <a:extLst>
              <a:ext uri="{FF2B5EF4-FFF2-40B4-BE49-F238E27FC236}">
                <a16:creationId xmlns:a16="http://schemas.microsoft.com/office/drawing/2014/main" id="{9EB9A985-C008-4F30-9D6A-0424B767C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4788" y="2276475"/>
            <a:ext cx="3743325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06EABF01-C437-42B9-8E8E-CCFEE2DC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47107" name="TextBox 3">
            <a:extLst>
              <a:ext uri="{FF2B5EF4-FFF2-40B4-BE49-F238E27FC236}">
                <a16:creationId xmlns:a16="http://schemas.microsoft.com/office/drawing/2014/main" id="{4916E457-FA6A-4727-8297-2914BB90A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B1573B-B3FF-4A2D-A150-20B3BBD8A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수집</a:t>
            </a:r>
            <a:endParaRPr lang="en-US" altLang="ko-KR"/>
          </a:p>
          <a:p>
            <a:pPr marL="609600" lvl="1" indent="-342900">
              <a:buFont typeface="+mj-lt"/>
              <a:buAutoNum type="arabicPeriod" startAt="7"/>
              <a:defRPr/>
            </a:pPr>
            <a:r>
              <a:rPr lang="ko-KR" altLang="en-US"/>
              <a:t>다음 페이지로 이동하여 이전 과정을 반복</a:t>
            </a:r>
            <a:endParaRPr lang="en-US" altLang="ko-KR"/>
          </a:p>
        </p:txBody>
      </p:sp>
      <p:pic>
        <p:nvPicPr>
          <p:cNvPr id="47109" name="그림 1">
            <a:extLst>
              <a:ext uri="{FF2B5EF4-FFF2-40B4-BE49-F238E27FC236}">
                <a16:creationId xmlns:a16="http://schemas.microsoft.com/office/drawing/2014/main" id="{A9736F57-F28C-4120-A06F-03FD5A2A1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6863" y="2420938"/>
            <a:ext cx="6099175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93C27ED5-2A15-476B-B849-62C8C2FB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48131" name="TextBox 3">
            <a:extLst>
              <a:ext uri="{FF2B5EF4-FFF2-40B4-BE49-F238E27FC236}">
                <a16:creationId xmlns:a16="http://schemas.microsoft.com/office/drawing/2014/main" id="{32DD07FF-3916-435D-BAEC-F12FBCEC1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A4E484B-A2E5-4995-BDE8-C4550916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수집</a:t>
            </a:r>
            <a:endParaRPr lang="en-US" altLang="ko-KR"/>
          </a:p>
          <a:p>
            <a:pPr marL="609600" lvl="1" indent="-342900">
              <a:buFont typeface="+mj-lt"/>
              <a:buAutoNum type="arabicPeriod" startAt="8"/>
              <a:defRPr/>
            </a:pPr>
            <a:r>
              <a:rPr lang="ko-KR" altLang="en-US"/>
              <a:t>다운로드한 폴더를 확인</a:t>
            </a:r>
            <a:endParaRPr lang="en-US" altLang="ko-KR"/>
          </a:p>
        </p:txBody>
      </p:sp>
      <p:pic>
        <p:nvPicPr>
          <p:cNvPr id="48133" name="그림 2">
            <a:extLst>
              <a:ext uri="{FF2B5EF4-FFF2-40B4-BE49-F238E27FC236}">
                <a16:creationId xmlns:a16="http://schemas.microsoft.com/office/drawing/2014/main" id="{D6947939-092C-4485-93E1-8C0BCC838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913" y="2205038"/>
            <a:ext cx="35528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9154" name="제목 1">
            <a:extLst>
              <a:ext uri="{FF2B5EF4-FFF2-40B4-BE49-F238E27FC236}">
                <a16:creationId xmlns:a16="http://schemas.microsoft.com/office/drawing/2014/main" id="{F7EE82F3-C381-4446-9CF8-B180C8A4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49155" name="TextBox 3">
            <a:extLst>
              <a:ext uri="{FF2B5EF4-FFF2-40B4-BE49-F238E27FC236}">
                <a16:creationId xmlns:a16="http://schemas.microsoft.com/office/drawing/2014/main" id="{C23A2727-2AFF-46E3-AE31-54E644540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4540A70-C68A-464D-B9C8-9CD90061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시작 전 저장한 엑셀 파일을 열어 데이터를 확인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sz="240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/>
              <a:t>작업 준비하기</a:t>
            </a:r>
            <a:endParaRPr lang="en-US" altLang="ko-KR"/>
          </a:p>
          <a:p>
            <a:pPr lvl="3">
              <a:defRPr/>
            </a:pPr>
            <a:r>
              <a:rPr lang="en-US" altLang="ko-KR" err="1"/>
              <a:t>My_Python </a:t>
            </a:r>
            <a:r>
              <a:rPr lang="ko-KR" altLang="en-US"/>
              <a:t>폴더에 </a:t>
            </a:r>
            <a:r>
              <a:rPr lang="en-US" altLang="ko-KR"/>
              <a:t>8</a:t>
            </a:r>
            <a:r>
              <a:rPr lang="ko-KR" altLang="en-US"/>
              <a:t>장</a:t>
            </a:r>
            <a:r>
              <a:rPr lang="en-US" altLang="ko-KR"/>
              <a:t>_data </a:t>
            </a:r>
            <a:r>
              <a:rPr lang="ko-KR" altLang="en-US"/>
              <a:t>폴더를 생성한 뒤 다운로드한 </a:t>
            </a:r>
            <a:r>
              <a:rPr lang="en-US" altLang="ko-KR" err="1"/>
              <a:t>myCabinetExcelData </a:t>
            </a:r>
            <a:r>
              <a:rPr lang="ko-KR" altLang="en-US"/>
              <a:t>파일 </a:t>
            </a:r>
            <a:r>
              <a:rPr lang="en-US" altLang="ko-KR"/>
              <a:t>10</a:t>
            </a:r>
            <a:r>
              <a:rPr lang="ko-KR" altLang="en-US"/>
              <a:t>개를 이동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아나콘다의 주피터 노트북을 실행하고 </a:t>
            </a:r>
            <a:r>
              <a:rPr lang="en-US" altLang="ko-KR" err="1"/>
              <a:t>My_Python </a:t>
            </a:r>
            <a:r>
              <a:rPr lang="ko-KR" altLang="en-US"/>
              <a:t>폴더로 이동한 뒤 </a:t>
            </a:r>
            <a:r>
              <a:rPr lang="en-US" altLang="ko-KR"/>
              <a:t>[New]-[Python 3]</a:t>
            </a:r>
            <a:r>
              <a:rPr lang="ko-KR" altLang="en-US"/>
              <a:t>을 선택해 파일을 새로 생성</a:t>
            </a: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pic>
        <p:nvPicPr>
          <p:cNvPr id="49157" name="그림 1">
            <a:extLst>
              <a:ext uri="{FF2B5EF4-FFF2-40B4-BE49-F238E27FC236}">
                <a16:creationId xmlns:a16="http://schemas.microsoft.com/office/drawing/2014/main" id="{78AA3DD4-1080-404B-AC95-92AEFE599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725" y="1898650"/>
            <a:ext cx="33607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그림 3">
            <a:extLst>
              <a:ext uri="{FF2B5EF4-FFF2-40B4-BE49-F238E27FC236}">
                <a16:creationId xmlns:a16="http://schemas.microsoft.com/office/drawing/2014/main" id="{5EDDF8CA-2393-44FC-B669-56D6F5EE5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725" y="4848225"/>
            <a:ext cx="3598863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53ADF455-A04E-48D5-9908-A216CC48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50179" name="TextBox 3">
            <a:extLst>
              <a:ext uri="{FF2B5EF4-FFF2-40B4-BE49-F238E27FC236}">
                <a16:creationId xmlns:a16="http://schemas.microsoft.com/office/drawing/2014/main" id="{F4E7E2B3-5B71-4D9A-8B8D-7C86984D8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396EBE7-B831-40B1-8E02-793AAA022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/>
              <a:t>작업 준비하기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‘</a:t>
            </a:r>
            <a:r>
              <a:rPr lang="en-US" altLang="ko-KR"/>
              <a:t>Untitled’</a:t>
            </a:r>
            <a:r>
              <a:rPr lang="ko-KR" altLang="en-US"/>
              <a:t>를 클릭하고 ‘</a:t>
            </a:r>
            <a:r>
              <a:rPr lang="en-US" altLang="ko-KR"/>
              <a:t>8</a:t>
            </a:r>
            <a:r>
              <a:rPr lang="ko-KR" altLang="en-US"/>
              <a:t>장</a:t>
            </a:r>
            <a:r>
              <a:rPr lang="en-US" altLang="ko-KR"/>
              <a:t>_</a:t>
            </a:r>
            <a:r>
              <a:rPr lang="ko-KR" altLang="en-US" err="1"/>
              <a:t>영어단어분석’을 입력한 뒤 버튼을 클릭하여 파이썬 파일 이름을 변경</a:t>
            </a: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/>
              <a:t>패키지 설치하기</a:t>
            </a:r>
            <a:endParaRPr lang="en-US" altLang="ko-KR"/>
          </a:p>
          <a:p>
            <a:pPr lvl="3">
              <a:defRPr/>
            </a:pPr>
            <a:r>
              <a:rPr lang="en-US" altLang="ko-KR" err="1"/>
              <a:t>matplotlib</a:t>
            </a:r>
            <a:r>
              <a:rPr lang="ko-KR" altLang="en-US"/>
              <a:t>와 </a:t>
            </a:r>
            <a:r>
              <a:rPr lang="en-US" altLang="ko-KR" err="1"/>
              <a:t>wordcloud</a:t>
            </a:r>
            <a:r>
              <a:rPr lang="ko-KR" altLang="en-US"/>
              <a:t>를 설치</a:t>
            </a:r>
            <a:endParaRPr lang="en-US" altLang="ko-KR"/>
          </a:p>
          <a:p>
            <a:pPr lvl="3">
              <a:defRPr/>
            </a:pPr>
            <a:endParaRPr lang="en-US" altLang="ko-KR"/>
          </a:p>
        </p:txBody>
      </p:sp>
      <p:pic>
        <p:nvPicPr>
          <p:cNvPr id="50181" name="그림 19">
            <a:extLst>
              <a:ext uri="{FF2B5EF4-FFF2-40B4-BE49-F238E27FC236}">
                <a16:creationId xmlns:a16="http://schemas.microsoft.com/office/drawing/2014/main" id="{6D5C81E6-F0B1-4BCE-B654-57E518E7D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6013" y="5729288"/>
            <a:ext cx="31686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그림 20">
            <a:extLst>
              <a:ext uri="{FF2B5EF4-FFF2-40B4-BE49-F238E27FC236}">
                <a16:creationId xmlns:a16="http://schemas.microsoft.com/office/drawing/2014/main" id="{5215D908-E057-4D33-AB85-B948C76B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4275" y="2146300"/>
            <a:ext cx="3862388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1CC7B7D-7F37-45DB-8967-6A083105769C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5089525"/>
          <a:ext cx="3984625" cy="534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9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73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 ]:</a:t>
                      </a:r>
                    </a:p>
                  </a:txBody>
                  <a:tcPr marT="45751" marB="457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!pip install matplotlib </a:t>
                      </a:r>
                    </a:p>
                  </a:txBody>
                  <a:tcPr marT="45751" marB="457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258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 ]:</a:t>
                      </a:r>
                    </a:p>
                  </a:txBody>
                  <a:tcPr marT="45751" marB="457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!pip install matplotlib </a:t>
                      </a:r>
                    </a:p>
                  </a:txBody>
                  <a:tcPr marT="45751" marB="457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/>
</p:sld>
</file>

<file path=ppt/slides/slide2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02" name="제목 1">
            <a:extLst>
              <a:ext uri="{FF2B5EF4-FFF2-40B4-BE49-F238E27FC236}">
                <a16:creationId xmlns:a16="http://schemas.microsoft.com/office/drawing/2014/main" id="{7B178ED8-09D8-4CC6-BA58-8D8AB2B2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3930A0E9-76C3-4891-98C5-A36B365CC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F5B75CE-5A5E-4CEF-A959-F91A322F1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/>
              <a:t>프로젝트에 필요한 파이썬 패키지를 임포트</a:t>
            </a:r>
            <a:endParaRPr lang="en-US" altLang="ko-KR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0D26911-4282-4874-88F7-EDB363CE9905}"/>
              </a:ext>
            </a:extLst>
          </p:cNvPr>
          <p:cNvGraphicFramePr>
            <a:graphicFrameLocks noGrp="1"/>
          </p:cNvGraphicFramePr>
          <p:nvPr/>
        </p:nvGraphicFramePr>
        <p:xfrm>
          <a:off x="1111250" y="1916113"/>
          <a:ext cx="4252913" cy="2592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2387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[1]:</a:t>
                      </a:r>
                    </a:p>
                  </a:txBody>
                  <a:tcPr marL="91431" marR="91431" marT="45722" marB="4572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pandas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0" lang="en-US" altLang="ko-KR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pd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glob</a:t>
                      </a:r>
                    </a:p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re</a:t>
                      </a:r>
                    </a:p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from functools import r</a:t>
                      </a: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educe</a:t>
                      </a:r>
                    </a:p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from nltk.tokenize import </a:t>
                      </a:r>
                      <a:r>
                        <a:rPr kumimoji="0" lang="en-US" altLang="ko-KR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word_tokenize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from nltk.corpus import </a:t>
                      </a:r>
                      <a:r>
                        <a:rPr kumimoji="0" lang="en-US" altLang="ko-KR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stopwords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from nltk.stem import </a:t>
                      </a:r>
                      <a:r>
                        <a:rPr kumimoji="0" lang="en-US" altLang="ko-KR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WordNetLemmatizer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from collections import </a:t>
                      </a: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Counter</a:t>
                      </a:r>
                    </a:p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0" lang="en-US" altLang="ko-KR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matplotlib.pyplo</a:t>
                      </a:r>
                      <a:r>
                        <a:rPr kumimoji="0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t as </a:t>
                      </a:r>
                      <a:r>
                        <a:rPr kumimoji="0" lang="en-US" altLang="ko-KR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plt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36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from wordcloud import </a:t>
                      </a: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STOPWORDS, WordCloud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31" marR="91431" marT="45722" marB="4572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/>
</p:sld>
</file>

<file path=ppt/slides/slide2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2226" name="제목 1">
            <a:extLst>
              <a:ext uri="{FF2B5EF4-FFF2-40B4-BE49-F238E27FC236}">
                <a16:creationId xmlns:a16="http://schemas.microsoft.com/office/drawing/2014/main" id="{A0EA1618-E26F-4F39-A742-68536D8F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52227" name="TextBox 3">
            <a:extLst>
              <a:ext uri="{FF2B5EF4-FFF2-40B4-BE49-F238E27FC236}">
                <a16:creationId xmlns:a16="http://schemas.microsoft.com/office/drawing/2014/main" id="{1B62F0EE-15EF-43BA-8C46-D9C8B491D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E3EDACA-3018-4D8E-8986-C05B6E91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/>
              <a:t>프로젝트에 필요한 파이썬 패키지를 임포트</a:t>
            </a:r>
            <a:endParaRPr lang="en-US" altLang="ko-KR"/>
          </a:p>
        </p:txBody>
      </p:sp>
      <p:pic>
        <p:nvPicPr>
          <p:cNvPr id="52229" name="그림 1">
            <a:extLst>
              <a:ext uri="{FF2B5EF4-FFF2-40B4-BE49-F238E27FC236}">
                <a16:creationId xmlns:a16="http://schemas.microsoft.com/office/drawing/2014/main" id="{FFEE0B70-2DC6-47C1-BF82-A5134EE35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713" y="2276475"/>
            <a:ext cx="4895850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2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3250" name="제목 1">
            <a:extLst>
              <a:ext uri="{FF2B5EF4-FFF2-40B4-BE49-F238E27FC236}">
                <a16:creationId xmlns:a16="http://schemas.microsoft.com/office/drawing/2014/main" id="{1CC25FEF-81B6-4C30-BB12-0D6EC930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53251" name="TextBox 3">
            <a:extLst>
              <a:ext uri="{FF2B5EF4-FFF2-40B4-BE49-F238E27FC236}">
                <a16:creationId xmlns:a16="http://schemas.microsoft.com/office/drawing/2014/main" id="{99D0A17F-C3ED-478E-88EF-1087E8ECF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23F9238-6A75-410B-BC0D-05E80B450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 startAt="5"/>
              <a:defRPr/>
            </a:pPr>
            <a:r>
              <a:rPr lang="ko-KR" altLang="en-US"/>
              <a:t>데이터 조합 </a:t>
            </a:r>
            <a:r>
              <a:rPr lang="en-US" altLang="ko-KR"/>
              <a:t>– </a:t>
            </a:r>
            <a:r>
              <a:rPr lang="ko-KR" altLang="en-US"/>
              <a:t>파일 병합하기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병합할 엑셀 파일 이름 </a:t>
            </a:r>
            <a:r>
              <a:rPr lang="en-US" altLang="ko-KR"/>
              <a:t>10</a:t>
            </a:r>
            <a:r>
              <a:rPr lang="ko-KR" altLang="en-US"/>
              <a:t>개를 리스트에 저장</a:t>
            </a: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[2]</a:t>
            </a:r>
            <a:r>
              <a:rPr lang="en-US" altLang="ko-KR"/>
              <a:t>: 10</a:t>
            </a:r>
            <a:r>
              <a:rPr lang="ko-KR" altLang="en-US"/>
              <a:t>개의 엑셀 파일 이름을 </a:t>
            </a:r>
            <a:r>
              <a:rPr lang="en-US" altLang="ko-KR" err="1"/>
              <a:t>all_files </a:t>
            </a:r>
            <a:r>
              <a:rPr lang="ko-KR" altLang="en-US"/>
              <a:t>리스트에 저장</a:t>
            </a:r>
            <a:endParaRPr lang="en-US" altLang="ko-KR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2AE386E-91EB-458B-BC0D-1F6D0B566962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2219325"/>
          <a:ext cx="4586288" cy="2608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982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[2]:</a:t>
                      </a:r>
                    </a:p>
                  </a:txBody>
                  <a:tcPr marL="91454" marR="91454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all_files = glob.glob('8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_data/myCabinetExcelData*.xls')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all_files </a:t>
                      </a:r>
                      <a:r>
                        <a:rPr kumimoji="0" lang="en-US" altLang="ko-KR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0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0" lang="en-US" altLang="ko-KR" sz="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54" marR="91454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6281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Out[2]: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54" marR="91454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['8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 (1).xls', 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 (2).xls', 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 (3).xls', 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 (4).xls', 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 (5).xls', 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 (6).xls', 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 (7).xls', 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 (8).xls', 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 (9).xls', '8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_data\\myCabinetExcelData.xls']</a:t>
                      </a:r>
                      <a:endParaRPr kumimoji="0" lang="en-US" altLang="ko-KR" sz="9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54" marR="91454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/>
</p:sld>
</file>

<file path=ppt/slides/slide2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4274" name="제목 1">
            <a:extLst>
              <a:ext uri="{FF2B5EF4-FFF2-40B4-BE49-F238E27FC236}">
                <a16:creationId xmlns:a16="http://schemas.microsoft.com/office/drawing/2014/main" id="{6635A63C-9DFE-4BDF-929B-50819961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54275" name="TextBox 3">
            <a:extLst>
              <a:ext uri="{FF2B5EF4-FFF2-40B4-BE49-F238E27FC236}">
                <a16:creationId xmlns:a16="http://schemas.microsoft.com/office/drawing/2014/main" id="{50039A4F-6CEB-4A89-9982-236238840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16BA60B-A11D-476B-83D3-639DC6C55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 startAt="5"/>
              <a:defRPr/>
            </a:pPr>
            <a:r>
              <a:rPr lang="ko-KR" altLang="en-US"/>
              <a:t>데이터 조합 </a:t>
            </a:r>
            <a:r>
              <a:rPr lang="en-US" altLang="ko-KR"/>
              <a:t>– </a:t>
            </a:r>
            <a:r>
              <a:rPr lang="ko-KR" altLang="en-US"/>
              <a:t>파일 병합하기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0</a:t>
            </a:r>
            <a:r>
              <a:rPr lang="ko-KR" altLang="en-US"/>
              <a:t>개의 엑셀 파일 이름을 </a:t>
            </a:r>
            <a:r>
              <a:rPr lang="en-US" altLang="ko-KR" err="1"/>
              <a:t>all_files </a:t>
            </a:r>
            <a:r>
              <a:rPr lang="ko-KR" altLang="en-US"/>
              <a:t>리스트에 저장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파일을 읽어서 하나의 데이터프레임으로 병합하고 </a:t>
            </a:r>
            <a:r>
              <a:rPr lang="en-US" altLang="ko-KR"/>
              <a:t>CSV </a:t>
            </a:r>
            <a:r>
              <a:rPr lang="ko-KR" altLang="en-US"/>
              <a:t>파일에 저장</a:t>
            </a: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 sz="600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2F4623A0-8CF0-405C-8088-EF212E2FC0B0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2420938"/>
          <a:ext cx="4656137" cy="3024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8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5216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[3]:</a:t>
                      </a:r>
                    </a:p>
                  </a:txBody>
                  <a:tcPr marL="91432" marR="91432" marT="45723" marB="4572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all_files_data = [] #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저장할 리스트 </a:t>
                      </a:r>
                      <a:endParaRPr kumimoji="1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for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file </a:t>
                      </a:r>
                      <a:r>
                        <a:rPr kumimoji="1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all_files: 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data_frame = 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pd.read_excel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(file)   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all_files_data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.append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(data_frame)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all_files_data[0] </a:t>
                      </a:r>
                      <a:r>
                        <a:rPr kumimoji="1" lang="en-US" altLang="ko-KR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작업 내용 확인</a:t>
                      </a:r>
                      <a:endParaRPr kumimoji="0" lang="en-US" altLang="ko-KR" sz="9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32" marR="91432" marT="45723" marB="4572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8971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Out[3]: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32" marR="91432" marT="45723" marB="4572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32" marR="91432" marT="45723" marB="4572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4288" name="그림 1">
            <a:extLst>
              <a:ext uri="{FF2B5EF4-FFF2-40B4-BE49-F238E27FC236}">
                <a16:creationId xmlns:a16="http://schemas.microsoft.com/office/drawing/2014/main" id="{0B3E677A-F8FA-4202-9151-5AB61A65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2288" y="3560763"/>
            <a:ext cx="3938587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처리 방법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개념</a:t>
            </a:r>
            <a:endParaRPr lang="en-US" altLang="ko-KR"/>
          </a:p>
          <a:p>
            <a:pPr lvl="1"/>
            <a:r>
              <a:rPr lang="en-US" altLang="ko-KR"/>
              <a:t>CSV </a:t>
            </a:r>
            <a:r>
              <a:rPr lang="ko-KR" altLang="en-US"/>
              <a:t>파일은 </a:t>
            </a:r>
            <a:r>
              <a:rPr lang="en-US" altLang="ko-KR"/>
              <a:t>Comma Separated Values</a:t>
            </a:r>
            <a:r>
              <a:rPr lang="ko-KR" altLang="en-US"/>
              <a:t>의 약자로 ‘쉼표로 구분된 값’</a:t>
            </a:r>
            <a:endParaRPr lang="en-US" altLang="ko-KR"/>
          </a:p>
          <a:p>
            <a:pPr lvl="1"/>
            <a:r>
              <a:rPr lang="ko-KR" altLang="en-US"/>
              <a:t>숫자나 문자열로 구성된 표를 단순한 텍스트 형식으로 저장한 것</a:t>
            </a:r>
            <a:endParaRPr lang="en-US" altLang="ko-KR"/>
          </a:p>
          <a:p>
            <a:pPr lvl="1"/>
            <a:r>
              <a:rPr lang="ko-KR" altLang="en-US"/>
              <a:t>텍스트 파일처럼 메모장에서 생성</a:t>
            </a:r>
            <a:r>
              <a:rPr lang="en-US" altLang="ko-KR"/>
              <a:t>, </a:t>
            </a:r>
            <a:r>
              <a:rPr lang="ko-KR" altLang="en-US"/>
              <a:t>읽기</a:t>
            </a:r>
            <a:r>
              <a:rPr lang="en-US" altLang="ko-KR"/>
              <a:t>, </a:t>
            </a:r>
            <a:r>
              <a:rPr lang="ko-KR" altLang="en-US"/>
              <a:t>쓰기가 가능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9849AF-B695-4025-8CEE-8C1BAF2EA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35" y="2708920"/>
            <a:ext cx="4917683" cy="29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09763"/>
      </p:ext>
    </p:extLst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22DD94-61F5-43A6-97E2-F79919714019}"/>
              </a:ext>
            </a:extLst>
          </p:cNvPr>
          <p:cNvSpPr/>
          <p:nvPr/>
        </p:nvSpPr>
        <p:spPr>
          <a:xfrm>
            <a:off x="4887035" y="1193057"/>
            <a:ext cx="3915435" cy="3150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B45F5-EDFD-4B2F-BE34-A0FFB6BC6C59}"/>
              </a:ext>
            </a:extLst>
          </p:cNvPr>
          <p:cNvSpPr/>
          <p:nvPr/>
        </p:nvSpPr>
        <p:spPr>
          <a:xfrm>
            <a:off x="683972" y="1508092"/>
            <a:ext cx="1862804" cy="3150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계산기 프로그램 확장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프로그램 생성</a:t>
            </a:r>
            <a:endParaRPr lang="en-US" altLang="ko-KR"/>
          </a:p>
          <a:p>
            <a:pPr lvl="1"/>
            <a:r>
              <a:rPr lang="en-US" altLang="ko-KR"/>
              <a:t>100</a:t>
            </a:r>
            <a:r>
              <a:rPr lang="ko-KR" altLang="en-US"/>
              <a:t>과 </a:t>
            </a:r>
            <a:r>
              <a:rPr lang="en-US" altLang="ko-KR"/>
              <a:t>50</a:t>
            </a:r>
            <a:r>
              <a:rPr lang="ko-KR" altLang="en-US"/>
              <a:t>을 고정적으로 계산하는 것이 아니라 직접 입력한 두 숫자의 사칙 연산을 수행하도록 프로그램 수정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대화형 모드에서 </a:t>
            </a:r>
            <a:r>
              <a:rPr lang="en-US" altLang="ko-KR"/>
              <a:t>[File]-[New File] </a:t>
            </a:r>
            <a:r>
              <a:rPr lang="ko-KR" altLang="en-US"/>
              <a:t>메뉴를 선택해 새 파일을 엶</a:t>
            </a:r>
            <a:endParaRPr lang="en-US" altLang="ko-KR"/>
          </a:p>
          <a:p>
            <a:pPr lvl="1"/>
            <a:r>
              <a:rPr lang="ko-KR" altLang="en-US"/>
              <a:t>스크립트 모드에서</a:t>
            </a:r>
            <a:r>
              <a:rPr lang="en-US" altLang="ko-KR"/>
              <a:t> [File]-[Save] </a:t>
            </a:r>
            <a:r>
              <a:rPr lang="ko-KR" altLang="en-US"/>
              <a:t>메뉴를 선택해</a:t>
            </a:r>
            <a:r>
              <a:rPr lang="en-US" altLang="ko-KR"/>
              <a:t> C:\CookPython\Code02-02.py</a:t>
            </a:r>
            <a:r>
              <a:rPr lang="ko-KR" altLang="en-US"/>
              <a:t>로 저장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3C9730-8B73-A5ED-DFED-824841FD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61" y="1834177"/>
            <a:ext cx="7557025" cy="8850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82788D-9DF9-01E0-1AC9-6DB54A7E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50" y="3834045"/>
            <a:ext cx="2932699" cy="22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00402"/>
      </p:ext>
    </p:extLst>
  </p:cSld>
  <p:clrMapOvr>
    <a:masterClrMapping/>
  </p:clrMapOvr>
  <p:transition/>
  <p:timing/>
</p:sld>
</file>

<file path=ppt/slides/slide3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5298" name="제목 1">
            <a:extLst>
              <a:ext uri="{FF2B5EF4-FFF2-40B4-BE49-F238E27FC236}">
                <a16:creationId xmlns:a16="http://schemas.microsoft.com/office/drawing/2014/main" id="{09CE71AC-E102-4E9D-B2AA-2F8664A2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55299" name="TextBox 3">
            <a:extLst>
              <a:ext uri="{FF2B5EF4-FFF2-40B4-BE49-F238E27FC236}">
                <a16:creationId xmlns:a16="http://schemas.microsoft.com/office/drawing/2014/main" id="{1AD05894-FD0F-40FB-A219-55CCD4081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4987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B1E9A71-70B2-4FE9-A7DF-29EB44BF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 startAt="5"/>
              <a:defRPr/>
            </a:pPr>
            <a:r>
              <a:rPr lang="ko-KR" altLang="en-US"/>
              <a:t>데이터 조합 </a:t>
            </a:r>
            <a:r>
              <a:rPr lang="en-US" altLang="ko-KR"/>
              <a:t>– </a:t>
            </a:r>
            <a:r>
              <a:rPr lang="ko-KR" altLang="en-US"/>
              <a:t>파일 병합하기</a:t>
            </a:r>
            <a:endParaRPr lang="en-US" altLang="ko-KR"/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[3]</a:t>
            </a:r>
            <a:r>
              <a:rPr lang="en-US" altLang="ko-KR"/>
              <a:t>: all_files </a:t>
            </a:r>
            <a:r>
              <a:rPr lang="ko-KR" altLang="en-US"/>
              <a:t>리스트에 있는 파일 이름을 이용해 엑셀 파일을 읽어오고</a:t>
            </a:r>
            <a:r>
              <a:rPr lang="en-US" altLang="ko-KR" sz="800" err="1">
                <a:solidFill>
                  <a:srgbClr val="258BCD"/>
                </a:solidFill>
              </a:rPr>
              <a:t>pd.read_excel( )</a:t>
            </a:r>
            <a:r>
              <a:rPr lang="en-US" altLang="ko-KR"/>
              <a:t>, </a:t>
            </a:r>
            <a:r>
              <a:rPr lang="ko-KR" altLang="en-US"/>
              <a:t>파일 내용을 </a:t>
            </a:r>
            <a:r>
              <a:rPr lang="en-US" altLang="ko-KR" err="1"/>
              <a:t>all_files_data</a:t>
            </a:r>
            <a:r>
              <a:rPr lang="ko-KR" altLang="en-US"/>
              <a:t>에 </a:t>
            </a:r>
            <a:r>
              <a:rPr lang="en-US" altLang="ko-KR"/>
              <a:t>  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/>
              <a:t>        추가하는</a:t>
            </a:r>
            <a:r>
              <a:rPr lang="en-US" altLang="ko-KR" sz="800">
                <a:solidFill>
                  <a:srgbClr val="258BCD"/>
                </a:solidFill>
              </a:rPr>
              <a:t>append( )</a:t>
            </a:r>
            <a:r>
              <a:rPr lang="en-US" altLang="ko-KR"/>
              <a:t> </a:t>
            </a:r>
            <a:r>
              <a:rPr lang="ko-KR" altLang="en-US"/>
              <a:t>작업을 </a:t>
            </a:r>
            <a:r>
              <a:rPr lang="en-US" altLang="ko-KR" err="1"/>
              <a:t>all_files </a:t>
            </a:r>
            <a:r>
              <a:rPr lang="ko-KR" altLang="en-US"/>
              <a:t>리스트의 원소 갯수만큼</a:t>
            </a:r>
            <a:r>
              <a:rPr lang="en-US" altLang="ko-KR"/>
              <a:t>, </a:t>
            </a:r>
            <a:r>
              <a:rPr lang="ko-KR" altLang="en-US"/>
              <a:t>즉 </a:t>
            </a:r>
            <a:r>
              <a:rPr lang="en-US" altLang="ko-KR"/>
              <a:t>10</a:t>
            </a:r>
            <a:r>
              <a:rPr lang="ko-KR" altLang="en-US"/>
              <a:t>개 파일에 대해 반복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[4]</a:t>
            </a:r>
            <a:r>
              <a:rPr lang="en-US" altLang="ko-KR"/>
              <a:t>: all_files_data</a:t>
            </a:r>
            <a:r>
              <a:rPr lang="ko-KR" altLang="en-US"/>
              <a:t>를 세로축을 기준으로</a:t>
            </a:r>
            <a:r>
              <a:rPr lang="en-US" altLang="ko-KR" sz="900">
                <a:solidFill>
                  <a:srgbClr val="258BCD"/>
                </a:solidFill>
              </a:rPr>
              <a:t>axis=0</a:t>
            </a:r>
            <a:r>
              <a:rPr lang="en-US" altLang="ko-KR"/>
              <a:t> </a:t>
            </a:r>
            <a:r>
              <a:rPr lang="ko-KR" altLang="en-US"/>
              <a:t>병합하여 </a:t>
            </a:r>
            <a:r>
              <a:rPr lang="en-US" altLang="ko-KR" err="1"/>
              <a:t>all_files_data_concat </a:t>
            </a:r>
            <a:r>
              <a:rPr lang="ko-KR" altLang="en-US"/>
              <a:t>리스트 에 저장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[5]</a:t>
            </a:r>
            <a:r>
              <a:rPr lang="en-US" altLang="ko-KR"/>
              <a:t>: all_files_data_concat</a:t>
            </a:r>
            <a:r>
              <a:rPr lang="ko-KR" altLang="en-US"/>
              <a:t>을 </a:t>
            </a:r>
            <a:r>
              <a:rPr lang="en-US" altLang="ko-KR"/>
              <a:t>CSV </a:t>
            </a:r>
            <a:r>
              <a:rPr lang="ko-KR" altLang="en-US"/>
              <a:t>파일로 저장</a:t>
            </a:r>
            <a:r>
              <a:rPr lang="en-US" altLang="ko-KR" sz="900" err="1">
                <a:solidFill>
                  <a:srgbClr val="258BCD"/>
                </a:solidFill>
              </a:rPr>
              <a:t>to_csv</a:t>
            </a:r>
            <a:endParaRPr lang="en-US" altLang="ko-KR" sz="900">
              <a:solidFill>
                <a:srgbClr val="258BCD"/>
              </a:solidFill>
            </a:endParaRPr>
          </a:p>
          <a:p>
            <a:pPr marL="971550" lvl="3" indent="-342900">
              <a:buFont typeface="+mj-lt"/>
              <a:buAutoNum type="arabicPeriod" startAt="5"/>
              <a:defRPr/>
            </a:pPr>
            <a:endParaRPr lang="en-US" altLang="ko-KR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0E5C1A1-CC57-4700-8C7F-4F703814CCC6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1860550"/>
          <a:ext cx="5545138" cy="300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834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[4]:</a:t>
                      </a:r>
                    </a:p>
                  </a:txBody>
                  <a:tcPr marL="91449" marR="91449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all_files_data_concat = pd.concat(all_files_data, axis = 0, ignore_index = True)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all_files_data_concat    </a:t>
                      </a:r>
                      <a:r>
                        <a:rPr kumimoji="1" lang="en-US" altLang="ko-KR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1" lang="en-US" altLang="ko-KR" sz="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49" marR="91449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493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Out[4]: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49" marR="91449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endParaRPr kumimoji="0" lang="en-US" altLang="ko-KR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49" marR="91449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549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[5]:</a:t>
                      </a:r>
                    </a:p>
                  </a:txBody>
                  <a:tcPr marL="91449" marR="91449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lvl="3" indent="0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buNone/>
                        <a:defRPr/>
                      </a:pPr>
                      <a:r>
                        <a:rPr lang="en-US" altLang="ko-KR" sz="900" b="0" err="1">
                          <a:solidFill>
                            <a:schemeClr val="tx1"/>
                          </a:solidFill>
                        </a:rPr>
                        <a:t>all_files_data_concat.to_csv('8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_data/riss_bigdata.csv', encoding = 'utf-8', index = False)</a:t>
                      </a:r>
                      <a:endParaRPr kumimoji="0" lang="en-US" altLang="ko-KR" sz="900" b="0" i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49" marR="91449" marT="45706" marB="4570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5315" name="그림 2">
            <a:extLst>
              <a:ext uri="{FF2B5EF4-FFF2-40B4-BE49-F238E27FC236}">
                <a16:creationId xmlns:a16="http://schemas.microsoft.com/office/drawing/2014/main" id="{DD5F2FF5-0692-4C75-88F9-0BCEDF49D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50" y="2444750"/>
            <a:ext cx="47529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AF771019-469B-49A8-A8E6-0F6FC57DF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56323" name="TextBox 3">
            <a:extLst>
              <a:ext uri="{FF2B5EF4-FFF2-40B4-BE49-F238E27FC236}">
                <a16:creationId xmlns:a16="http://schemas.microsoft.com/office/drawing/2014/main" id="{38965D85-97AD-4521-96CD-0F009DCFA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4987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5861262-11AF-468A-AFBB-E9C5EAEF9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r>
              <a:rPr lang="ko-KR" altLang="en-US"/>
              <a:t>데이터 전처리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수집한 데이터에서 제목을 추출하여 전처리를 수행</a:t>
            </a:r>
            <a:endParaRPr lang="en-US" altLang="ko-KR"/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40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[6]</a:t>
            </a:r>
            <a:r>
              <a:rPr lang="en-US" altLang="ko-KR"/>
              <a:t>: all_files_data_concat</a:t>
            </a:r>
            <a:r>
              <a:rPr lang="ko-KR" altLang="en-US"/>
              <a:t>의 컬럼 중에서 분석에 사용할 ‘제목’ 컬럼만 추출해 </a:t>
            </a:r>
            <a:r>
              <a:rPr lang="en-US" altLang="ko-KR" err="1"/>
              <a:t>all_title </a:t>
            </a:r>
            <a:r>
              <a:rPr lang="ko-KR" altLang="en-US"/>
              <a:t>에 저장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[7]</a:t>
            </a:r>
            <a:r>
              <a:rPr lang="en-US" altLang="ko-KR"/>
              <a:t>: </a:t>
            </a:r>
            <a:r>
              <a:rPr lang="ko-KR" altLang="en-US"/>
              <a:t>전처리 작업을 위해 </a:t>
            </a:r>
            <a:r>
              <a:rPr lang="en-US" altLang="ko-KR" err="1"/>
              <a:t>nltk.corpus</a:t>
            </a:r>
            <a:r>
              <a:rPr lang="ko-KR" altLang="en-US"/>
              <a:t>에서 제공하는 영어 불용어</a:t>
            </a:r>
            <a:r>
              <a:rPr lang="en-US" altLang="ko-KR" sz="800" err="1">
                <a:solidFill>
                  <a:srgbClr val="258BCD"/>
                </a:solidFill>
              </a:rPr>
              <a:t>stopwords.words("english")</a:t>
            </a:r>
            <a:r>
              <a:rPr lang="ko-KR" altLang="en-US"/>
              <a:t>를 불러와서 저장 </a:t>
            </a:r>
            <a:r>
              <a:rPr lang="en-US" altLang="ko-KR"/>
              <a:t> 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/>
              <a:t>         그 후</a:t>
            </a:r>
            <a:r>
              <a:rPr lang="en-US" altLang="ko-KR"/>
              <a:t>, </a:t>
            </a:r>
            <a:r>
              <a:rPr lang="ko-KR" altLang="en-US"/>
              <a:t>표제어 추출 작업을 제공하는 </a:t>
            </a:r>
            <a:r>
              <a:rPr lang="en-US" altLang="ko-KR" err="1"/>
              <a:t>WordNetLemmatizer </a:t>
            </a:r>
            <a:r>
              <a:rPr lang="ko-KR" altLang="en-US"/>
              <a:t>객체를 생성</a:t>
            </a:r>
            <a:endParaRPr lang="en-US" altLang="ko-KR"/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4560BA-4CBD-4A88-8623-0CE8F008586F}"/>
              </a:ext>
            </a:extLst>
          </p:cNvPr>
          <p:cNvSpPr/>
          <p:nvPr/>
        </p:nvSpPr>
        <p:spPr>
          <a:xfrm>
            <a:off x="1930400" y="2860675"/>
            <a:ext cx="4343400" cy="297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2BA5124-80C5-4948-A47F-21E9BCCB7F9D}"/>
              </a:ext>
            </a:extLst>
          </p:cNvPr>
          <p:cNvCxnSpPr/>
          <p:nvPr/>
        </p:nvCxnSpPr>
        <p:spPr>
          <a:xfrm flipH="1" flipV="1">
            <a:off x="6273800" y="2846388"/>
            <a:ext cx="0" cy="2994025"/>
          </a:xfrm>
          <a:prstGeom prst="line">
            <a:avLst/>
          </a:prstGeom>
          <a:ln w="31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1DC259CB-7B81-4CC4-BF78-45A249E681A4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2205038"/>
          <a:ext cx="5543550" cy="3460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021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[6]:</a:t>
                      </a:r>
                    </a:p>
                  </a:txBody>
                  <a:tcPr marL="91422" marR="91422" marT="45732" marB="457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all_title = all_files_data_concat['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제목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']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all_title </a:t>
                      </a:r>
                      <a:r>
                        <a:rPr kumimoji="1" lang="en-US" altLang="ko-KR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1" lang="en-US" altLang="ko-KR" sz="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22" marR="91422" marT="45732" marB="457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5849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Out[6]: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22" marR="91422" marT="45732" marB="457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0	Guest Editorial: Big Media Data: Understanding...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1	Guest Editorial: Big Scholar Data Discovery an...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2	Guest Editorial: Big Data Analytics and the Web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3	Guest Editorial: Special Issue on Big Scholar ...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4	2016 Index IEEE Transactions on Big Data Vol. 2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...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995	Architecting Time-Critical Big-Data Systems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996	Guest Editorial: Big Scholar Data Discovery an...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997	Guest Editorial: Big Data Infrastructure I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998	Guest Editorial: Big Media Data: Understanding...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999	Speed Up Big Data Analytics by Unveiling the S... </a:t>
                      </a:r>
                    </a:p>
                    <a:p>
                      <a:pPr marL="108000" lvl="3">
                        <a:spcBef>
                          <a:spcPts val="284"/>
                        </a:spcBef>
                        <a:spcAft>
                          <a:spcPts val="300"/>
                        </a:spcAft>
                        <a:buSzPct val="96000"/>
                        <a:defRPr/>
                      </a:pP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Name: </a:t>
                      </a:r>
                      <a:r>
                        <a:rPr lang="ko-KR" altLang="en-US" sz="900">
                          <a:solidFill>
                            <a:prstClr val="black"/>
                          </a:solidFill>
                        </a:rPr>
                        <a:t>제목</a:t>
                      </a:r>
                      <a:r>
                        <a:rPr lang="en-US" altLang="ko-KR" sz="900">
                          <a:solidFill>
                            <a:prstClr val="black"/>
                          </a:solidFill>
                        </a:rPr>
                        <a:t>, Length: 1000, dtype: object</a:t>
                      </a:r>
                      <a:endParaRPr kumimoji="0" lang="en-US" altLang="ko-KR" sz="900" b="1" i="1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91422" marR="91422" marT="45732" marB="457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88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[7]:</a:t>
                      </a:r>
                    </a:p>
                  </a:txBody>
                  <a:tcPr marL="91422" marR="91422" marT="45732" marB="457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stopWords = set(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stopwords.words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("english"))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lemma = 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WordNetLemmatizer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endParaRPr kumimoji="0" lang="en-US" altLang="ko-KR" sz="9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1422" marR="91422" marT="45732" marB="457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/>
</p:sld>
</file>

<file path=ppt/slides/slide3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7346" name="제목 1">
            <a:extLst>
              <a:ext uri="{FF2B5EF4-FFF2-40B4-BE49-F238E27FC236}">
                <a16:creationId xmlns:a16="http://schemas.microsoft.com/office/drawing/2014/main" id="{BD2EBCF2-901E-4C21-805B-A2CE78EA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57347" name="TextBox 3">
            <a:extLst>
              <a:ext uri="{FF2B5EF4-FFF2-40B4-BE49-F238E27FC236}">
                <a16:creationId xmlns:a16="http://schemas.microsoft.com/office/drawing/2014/main" id="{C4B7BA80-40A1-4895-8C15-6FA8725D9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4987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7313146-6BE0-4703-B0B3-BD5A66815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r>
              <a:rPr lang="ko-KR" altLang="en-US"/>
              <a:t>데이터 전처리</a:t>
            </a: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[8]</a:t>
            </a:r>
            <a:r>
              <a:rPr lang="en-US" altLang="ko-KR"/>
              <a:t>: all_title</a:t>
            </a:r>
            <a:r>
              <a:rPr lang="ko-KR" altLang="en-US"/>
              <a:t>의 제목에 대해 정규식으로 만든 규칙을 적용하여 알파벳 으로 시작하지 않는 단어</a:t>
            </a:r>
            <a:r>
              <a:rPr lang="en-US" altLang="ko-KR" sz="800">
                <a:solidFill>
                  <a:srgbClr val="258BCD"/>
                </a:solidFill>
              </a:rPr>
              <a:t>"[^a-zA-Z]+"</a:t>
            </a:r>
            <a:r>
              <a:rPr lang="ko-KR" altLang="en-US"/>
              <a:t>는 공백으로 </a:t>
            </a:r>
            <a:r>
              <a:rPr lang="en-US" altLang="ko-KR"/>
              <a:t>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/>
              <a:t>        </a:t>
            </a:r>
            <a:r>
              <a:rPr lang="ko-KR" altLang="en-US"/>
              <a:t>치환하여</a:t>
            </a:r>
            <a:r>
              <a:rPr lang="en-US" altLang="ko-KR" sz="800" err="1">
                <a:solidFill>
                  <a:srgbClr val="258BCD"/>
                </a:solidFill>
              </a:rPr>
              <a:t>re.sub( )</a:t>
            </a:r>
            <a:r>
              <a:rPr lang="en-US" altLang="ko-KR"/>
              <a:t> </a:t>
            </a:r>
            <a:r>
              <a:rPr lang="ko-KR" altLang="en-US"/>
              <a:t>제거하고</a:t>
            </a:r>
            <a:r>
              <a:rPr lang="en-US" altLang="ko-KR"/>
              <a:t>, </a:t>
            </a:r>
            <a:r>
              <a:rPr lang="ko-KR" altLang="en-US"/>
              <a:t>소문자로 정규화 하고</a:t>
            </a:r>
            <a:r>
              <a:rPr lang="en-US" altLang="ko-KR" sz="800">
                <a:solidFill>
                  <a:srgbClr val="258BCD"/>
                </a:solidFill>
              </a:rPr>
              <a:t>lower( )</a:t>
            </a:r>
            <a:r>
              <a:rPr lang="en-US" altLang="ko-KR"/>
              <a:t>, </a:t>
            </a:r>
            <a:r>
              <a:rPr lang="ko-KR" altLang="en-US"/>
              <a:t>단어 토큰화</a:t>
            </a:r>
            <a:r>
              <a:rPr lang="en-US" altLang="ko-KR" sz="800" err="1">
                <a:solidFill>
                  <a:srgbClr val="258BCD"/>
                </a:solidFill>
              </a:rPr>
              <a:t>word_tokenize( )</a:t>
            </a:r>
            <a:r>
              <a:rPr lang="ko-KR" altLang="en-US"/>
              <a:t>를 함</a:t>
            </a:r>
            <a:r>
              <a:rPr lang="en-US" altLang="ko-KR"/>
              <a:t>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/>
              <a:t>        </a:t>
            </a:r>
            <a:r>
              <a:rPr lang="ko-KR" altLang="en-US"/>
              <a:t>그 후</a:t>
            </a:r>
            <a:r>
              <a:rPr lang="en-US" altLang="ko-KR"/>
              <a:t>,</a:t>
            </a:r>
            <a:r>
              <a:rPr lang="ko-KR" altLang="en-US"/>
              <a:t> 불용어</a:t>
            </a:r>
            <a:r>
              <a:rPr lang="en-US" altLang="ko-KR" sz="800" err="1">
                <a:solidFill>
                  <a:srgbClr val="258BCD"/>
                </a:solidFill>
              </a:rPr>
              <a:t>stopWords</a:t>
            </a:r>
            <a:r>
              <a:rPr lang="ko-KR" altLang="en-US"/>
              <a:t>를 제거한 후에 표제어 추출</a:t>
            </a:r>
            <a:r>
              <a:rPr lang="en-US" altLang="ko-KR" sz="800">
                <a:solidFill>
                  <a:srgbClr val="258BCD"/>
                </a:solidFill>
              </a:rPr>
              <a:t>lemmatize(w)</a:t>
            </a:r>
            <a:r>
              <a:rPr lang="ko-KR" altLang="en-US"/>
              <a:t>을 한다</a:t>
            </a:r>
            <a:r>
              <a:rPr lang="en-US" altLang="ko-KR"/>
              <a:t>.</a:t>
            </a:r>
          </a:p>
          <a:p>
            <a:pPr marL="971550" lvl="3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6"/>
              <a:defRPr/>
            </a:pPr>
            <a:endParaRPr lang="en-US" altLang="ko-KR"/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9FE8F04-97B8-4DA9-9A78-E3D3A7195AAB}"/>
              </a:ext>
            </a:extLst>
          </p:cNvPr>
          <p:cNvGraphicFramePr>
            <a:graphicFrameLocks noGrp="1"/>
          </p:cNvGraphicFramePr>
          <p:nvPr/>
        </p:nvGraphicFramePr>
        <p:xfrm>
          <a:off x="1120775" y="1989138"/>
          <a:ext cx="5430838" cy="3163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2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0292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[8]:</a:t>
                      </a:r>
                    </a:p>
                  </a:txBody>
                  <a:tcPr marL="89315" marR="89315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words = []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endParaRPr kumimoji="1" lang="en-US" altLang="ko-KR" sz="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for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title in all_title: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EnWords = 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re.sub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(r"[^a-zA-Z]+", " ", str(title))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EnWordsToken = 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</a:t>
                      </a: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tokenize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(EnWords.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lower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EnWordsTokenStop = [w for w in EnWordsToken if w not in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                               stopWords]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EnWordsTokenStopLemma = [lemma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.lemmatize(w) for 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</a:t>
                      </a:r>
                      <a:r>
                        <a:rPr kumimoji="1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in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                                        EnWordsTokenStop]        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words.append(EnWordsTokenStopLemma)</a:t>
                      </a:r>
                    </a:p>
                  </a:txBody>
                  <a:tcPr marL="89315" marR="89315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953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[9]:</a:t>
                      </a:r>
                    </a:p>
                  </a:txBody>
                  <a:tcPr marL="89315" marR="89315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5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print(words) </a:t>
                      </a:r>
                      <a:r>
                        <a:rPr kumimoji="1" lang="en-US" altLang="ko-KR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1" lang="en-US" altLang="ko-KR" sz="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5" marR="89315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642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Out[9]: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315" marR="89315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[['guest', 'editorial', 'big', 'medium', 'data', 'understanding',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'search', 'mining'], ['guest', 'editorial', 'big', 'scholar',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'data', 'discovery', 'collaboration'], …, ['speed', 'big', 'data',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'analytics', 'unveiling', 'storage', 'distribution', 'sub', 'datasets']]</a:t>
                      </a:r>
                      <a:endParaRPr kumimoji="0" lang="en-US" altLang="ko-KR" sz="9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5" marR="89315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/>
</p:sld>
</file>

<file path=ppt/slides/slide3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8370" name="제목 1">
            <a:extLst>
              <a:ext uri="{FF2B5EF4-FFF2-40B4-BE49-F238E27FC236}">
                <a16:creationId xmlns:a16="http://schemas.microsoft.com/office/drawing/2014/main" id="{AC866615-1B92-4837-994E-3F185CFF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668607E-AB8D-44F7-B5EE-88C483F79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 startAt="7"/>
              <a:defRPr/>
            </a:pPr>
            <a:r>
              <a:rPr lang="ko-KR" altLang="en-US"/>
              <a:t>데이터 전처리</a:t>
            </a:r>
            <a:endParaRPr lang="en-US" altLang="ko-KR"/>
          </a:p>
          <a:p>
            <a:pPr lvl="3">
              <a:defRPr/>
            </a:pPr>
            <a:r>
              <a:rPr lang="ko-KR" altLang="en-US" err="1"/>
              <a:t>전처리가 끝난 </a:t>
            </a:r>
            <a:r>
              <a:rPr lang="en-US" altLang="ko-KR"/>
              <a:t>words</a:t>
            </a:r>
            <a:r>
              <a:rPr lang="ko-KR" altLang="en-US"/>
              <a:t>는 </a:t>
            </a:r>
            <a:r>
              <a:rPr lang="en-US" altLang="ko-KR"/>
              <a:t>2</a:t>
            </a:r>
            <a:r>
              <a:rPr lang="ko-KR" altLang="en-US"/>
              <a:t>차원 리스트이므로 </a:t>
            </a:r>
            <a:r>
              <a:rPr lang="en-US" altLang="ko-KR"/>
              <a:t>reduce() </a:t>
            </a:r>
            <a:r>
              <a:rPr lang="ko-KR" altLang="en-US"/>
              <a:t>함수를 사용하여 </a:t>
            </a:r>
            <a:r>
              <a:rPr lang="en-US" altLang="ko-KR"/>
              <a:t>1</a:t>
            </a:r>
            <a:r>
              <a:rPr lang="ko-KR" altLang="en-US"/>
              <a:t>차원 리스트로 변환</a:t>
            </a:r>
            <a:endParaRPr lang="en-US" altLang="ko-KR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FEDF290-91D5-492A-B2A7-ACF4F3E8E4BF}"/>
              </a:ext>
            </a:extLst>
          </p:cNvPr>
          <p:cNvGraphicFramePr>
            <a:graphicFrameLocks noGrp="1"/>
          </p:cNvGraphicFramePr>
          <p:nvPr/>
        </p:nvGraphicFramePr>
        <p:xfrm>
          <a:off x="1258888" y="2420938"/>
          <a:ext cx="5527675" cy="1735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3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087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[10]:</a:t>
                      </a:r>
                    </a:p>
                  </a:txBody>
                  <a:tcPr marL="89298" marR="89298" marT="44557" marB="4455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words2 = list(</a:t>
                      </a:r>
                      <a:r>
                        <a:rPr kumimoji="1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reduce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lambda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x, y: x+y, words))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print(words2) #</a:t>
                      </a: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8" marR="89298" marT="44557" marB="4455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205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Out[10]: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298" marR="89298" marT="44557" marB="4455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[['guest', 'editorial', 'big', 'medium', 'data', 'understanding',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'search', 'mining'], ['guest', 'editorial', 'big', 'scholar',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'data', 'discovery', 'collaboration'], …, ['speed', 'big', 'data',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'analytics', 'unveiling', 'storage', 'distribution', 'sub',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30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'datasets']]</a:t>
                      </a:r>
                      <a:endParaRPr kumimoji="0" lang="en-US" altLang="ko-KR" sz="11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8" marR="89298" marT="44557" marB="4455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/>
</p:sld>
</file>

<file path=ppt/slides/slide3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9394" name="제목 1">
            <a:extLst>
              <a:ext uri="{FF2B5EF4-FFF2-40B4-BE49-F238E27FC236}">
                <a16:creationId xmlns:a16="http://schemas.microsoft.com/office/drawing/2014/main" id="{425DF986-1493-4B99-91D8-2E76A9F5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AABA819-E3CD-4A44-A0FF-DEF9D3BDA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탐색 및 분석 모델 구축 </a:t>
            </a:r>
            <a:endParaRPr lang="en-US" altLang="ko-KR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/>
              <a:t>데이터 탐색 </a:t>
            </a:r>
            <a:r>
              <a:rPr lang="en-US" altLang="ko-KR"/>
              <a:t>- </a:t>
            </a:r>
            <a:r>
              <a:rPr lang="ko-KR" altLang="en-US"/>
              <a:t>단어 빈도 구하기</a:t>
            </a:r>
            <a:endParaRPr lang="en-US" altLang="ko-KR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[11] </a:t>
            </a:r>
            <a:r>
              <a:rPr lang="en-US" altLang="ko-KR"/>
              <a:t>words2 </a:t>
            </a:r>
            <a:r>
              <a:rPr lang="ko-KR" altLang="en-US"/>
              <a:t>리스트에 있는 단어별로 출현 횟수를 계산하여 딕셔너리 객체인 </a:t>
            </a:r>
            <a:r>
              <a:rPr lang="en-US" altLang="ko-KR"/>
              <a:t>count</a:t>
            </a:r>
            <a:r>
              <a:rPr lang="ko-KR" altLang="en-US"/>
              <a:t>를 생성 </a:t>
            </a:r>
            <a:r>
              <a:rPr lang="en-US" altLang="ko-KR" sz="900">
                <a:solidFill>
                  <a:srgbClr val="258BCD"/>
                </a:solidFill>
              </a:rPr>
              <a:t>Counter( )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[12] </a:t>
            </a:r>
            <a:r>
              <a:rPr lang="ko-KR" altLang="en-US"/>
              <a:t>출현 횟수가 많은 상위 </a:t>
            </a:r>
            <a:r>
              <a:rPr lang="en-US" altLang="ko-KR"/>
              <a:t>50</a:t>
            </a:r>
            <a:r>
              <a:rPr lang="ko-KR" altLang="en-US"/>
              <a:t>개 단어</a:t>
            </a:r>
            <a:r>
              <a:rPr lang="en-US" altLang="ko-KR" sz="900" err="1">
                <a:solidFill>
                  <a:srgbClr val="258BCD"/>
                </a:solidFill>
              </a:rPr>
              <a:t>count.most_common(50)</a:t>
            </a:r>
            <a:r>
              <a:rPr lang="en-US" altLang="ko-KR"/>
              <a:t> </a:t>
            </a:r>
            <a:r>
              <a:rPr lang="ko-KR" altLang="en-US"/>
              <a:t>중에서 단어 길이가 </a:t>
            </a:r>
            <a:r>
              <a:rPr lang="en-US" altLang="ko-KR"/>
              <a:t>1</a:t>
            </a:r>
            <a:r>
              <a:rPr lang="ko-KR" altLang="en-US"/>
              <a:t>보다 큰 것만 </a:t>
            </a:r>
            <a:r>
              <a:rPr lang="en-US" altLang="ko-KR" err="1"/>
              <a:t>word_count </a:t>
            </a:r>
            <a:r>
              <a:rPr lang="ko-KR" altLang="en-US" err="1"/>
              <a:t>딕셔너리에 </a:t>
            </a:r>
            <a:br>
              <a:rPr lang="en-US" altLang="ko-KR"/>
            </a:br>
            <a:r>
              <a:rPr lang="en-US" altLang="ko-KR"/>
              <a:t>         </a:t>
            </a:r>
            <a:r>
              <a:rPr lang="ko-KR" altLang="en-US"/>
              <a:t>저장한 후 출력</a:t>
            </a: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516F24F-00AA-414E-B43E-350C4271911F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1963738"/>
          <a:ext cx="5527675" cy="3344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3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677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[11]:</a:t>
                      </a:r>
                    </a:p>
                  </a:txBody>
                  <a:tcPr marL="89292" marR="89292" marT="44651" marB="446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count = Counter(words2)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endParaRPr kumimoji="1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count #</a:t>
                      </a: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1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2" marR="89292" marT="44651" marB="446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27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Out[11]: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292" marR="89292" marT="44651" marB="446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lang="en-US" altLang="ko-KR" sz="900"/>
                        <a:t>Counter({'guest': 13,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lang="en-US" altLang="ko-KR" sz="900"/>
                        <a:t>            'editorial': 17,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lang="en-US" altLang="ko-KR" sz="900"/>
                        <a:t>            'big': 1409,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lang="en-US" altLang="ko-KR" sz="900"/>
                        <a:t>            'medium': 11, …})</a:t>
                      </a:r>
                      <a:endParaRPr kumimoji="0" lang="en-US" altLang="ko-KR" sz="9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2" marR="89292" marT="44651" marB="446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9457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[12]:</a:t>
                      </a:r>
                    </a:p>
                  </a:txBody>
                  <a:tcPr marL="89292" marR="89292" marT="44651" marB="446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word_count = dict()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endParaRPr kumimoji="1" lang="en-US" altLang="ko-KR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for tag, counts in count.most_common(50):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if(len(str(tag))&gt;1):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    word_count[tag] = counts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     print("%s : %d" % (tag, counts))</a:t>
                      </a:r>
                    </a:p>
                  </a:txBody>
                  <a:tcPr marL="89292" marR="89292" marT="44651" marB="446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457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Out[12]: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292" marR="89292" marT="44651" marB="446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 : 1637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big : 1409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analytics : 139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…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network : 18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process : 18</a:t>
                      </a:r>
                      <a:endParaRPr kumimoji="0" lang="en-US" altLang="ko-KR" sz="9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2" marR="89292" marT="44651" marB="4465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/>
</p:sld>
</file>

<file path=ppt/slides/slide3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4FDE14FE-6C09-458F-9864-8FDC5F41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90CB194-8893-4E00-AEF6-D7486B360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탐색 및 분석 모델 구축 </a:t>
            </a: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/>
              <a:t>데이터 탐색 </a:t>
            </a:r>
            <a:r>
              <a:rPr lang="en-US" altLang="ko-KR"/>
              <a:t>- </a:t>
            </a:r>
            <a:r>
              <a:rPr lang="ko-KR" altLang="en-US"/>
              <a:t>히스토그램 그리기</a:t>
            </a: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110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[13]: </a:t>
            </a:r>
            <a:r>
              <a:rPr lang="ko-KR" altLang="en-US"/>
              <a:t>히스토그램을 그리기 위해 </a:t>
            </a:r>
            <a:r>
              <a:rPr lang="en-US" altLang="ko-KR" err="1"/>
              <a:t>matplotlib.pyplot</a:t>
            </a:r>
            <a:r>
              <a:rPr lang="ko-KR" altLang="en-US"/>
              <a:t>을 사용</a:t>
            </a:r>
            <a:r>
              <a:rPr lang="en-US" altLang="ko-KR"/>
              <a:t>, </a:t>
            </a:r>
            <a:r>
              <a:rPr lang="ko-KR" altLang="en-US"/>
              <a:t>히스토그램의 크기</a:t>
            </a:r>
            <a:r>
              <a:rPr lang="en-US" altLang="ko-KR" sz="800">
                <a:solidFill>
                  <a:srgbClr val="258BCD"/>
                </a:solidFill>
              </a:rPr>
              <a:t>figure( )</a:t>
            </a:r>
            <a:r>
              <a:rPr lang="ko-KR" altLang="en-US"/>
              <a:t>를 지정하고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/>
              <a:t>          </a:t>
            </a:r>
            <a:r>
              <a:rPr lang="en-US" altLang="ko-KR"/>
              <a:t>x</a:t>
            </a:r>
            <a:r>
              <a:rPr lang="ko-KR" altLang="en-US"/>
              <a:t>축 레이블</a:t>
            </a:r>
            <a:r>
              <a:rPr lang="en-US" altLang="ko-KR" sz="900" err="1">
                <a:solidFill>
                  <a:srgbClr val="258BCD"/>
                </a:solidFill>
              </a:rPr>
              <a:t>xlabel( )</a:t>
            </a:r>
            <a:r>
              <a:rPr lang="ko-KR" altLang="en-US"/>
              <a:t>과 </a:t>
            </a:r>
            <a:r>
              <a:rPr lang="en-US" altLang="ko-KR"/>
              <a:t>y</a:t>
            </a:r>
            <a:r>
              <a:rPr lang="ko-KR" altLang="en-US"/>
              <a:t>축 레이블</a:t>
            </a:r>
            <a:r>
              <a:rPr lang="en-US" altLang="ko-KR" sz="900" err="1">
                <a:solidFill>
                  <a:srgbClr val="258BCD"/>
                </a:solidFill>
              </a:rPr>
              <a:t>ylabel( )</a:t>
            </a:r>
            <a:r>
              <a:rPr lang="ko-KR" altLang="en-US"/>
              <a:t>을 지정</a:t>
            </a:r>
            <a:r>
              <a:rPr lang="en-US" altLang="ko-KR"/>
              <a:t>, </a:t>
            </a:r>
            <a:r>
              <a:rPr lang="ko-KR" altLang="en-US"/>
              <a:t>상위 </a:t>
            </a:r>
            <a:r>
              <a:rPr lang="en-US" altLang="ko-KR"/>
              <a:t>50</a:t>
            </a:r>
            <a:r>
              <a:rPr lang="ko-KR" altLang="en-US"/>
              <a:t>개만 저장한 </a:t>
            </a:r>
            <a:r>
              <a:rPr lang="en-US" altLang="ko-KR" err="1"/>
              <a:t>word_count </a:t>
            </a:r>
            <a:r>
              <a:rPr lang="ko-KR" altLang="en-US" err="1"/>
              <a:t>딕셔너리에서 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/>
              <a:t>          </a:t>
            </a:r>
            <a:r>
              <a:rPr lang="en-US" altLang="ko-KR"/>
              <a:t>x</a:t>
            </a:r>
            <a:r>
              <a:rPr lang="ko-KR" altLang="en-US"/>
              <a:t>축 값으로 사용할 </a:t>
            </a:r>
            <a:r>
              <a:rPr lang="en-US" altLang="ko-KR" err="1"/>
              <a:t>sorted_Keys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축 값으로 사용할 </a:t>
            </a:r>
            <a:r>
              <a:rPr lang="en-US" altLang="ko-KR" err="1"/>
              <a:t>sorted_Values</a:t>
            </a:r>
            <a:r>
              <a:rPr lang="ko-KR" altLang="en-US"/>
              <a:t>를 역순으로 정렬하여</a:t>
            </a:r>
            <a:r>
              <a:rPr lang="en-US" altLang="ko-KR" sz="900">
                <a:solidFill>
                  <a:srgbClr val="258BCD"/>
                </a:solidFill>
              </a:rPr>
              <a:t>reverse=True</a:t>
            </a:r>
            <a:r>
              <a:rPr lang="en-US" altLang="ko-KR"/>
              <a:t> </a:t>
            </a:r>
            <a:r>
              <a:rPr lang="ko-KR" altLang="en-US"/>
              <a:t>준비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/>
              <a:t>          x</a:t>
            </a:r>
            <a:r>
              <a:rPr lang="ko-KR" altLang="en-US"/>
              <a:t>축 눈금</a:t>
            </a:r>
            <a:r>
              <a:rPr lang="en-US" altLang="ko-KR" err="1"/>
              <a:t>plt.xticks</a:t>
            </a:r>
            <a:r>
              <a:rPr lang="ko-KR" altLang="en-US"/>
              <a:t>은 </a:t>
            </a:r>
            <a:r>
              <a:rPr lang="en-US" altLang="ko-KR" err="1"/>
              <a:t>sorted_Keys </a:t>
            </a:r>
            <a:r>
              <a:rPr lang="ko-KR" altLang="en-US"/>
              <a:t>리스트의 값</a:t>
            </a:r>
            <a:r>
              <a:rPr lang="en-US" altLang="ko-KR"/>
              <a:t>(</a:t>
            </a:r>
            <a:r>
              <a:rPr lang="ko-KR" altLang="en-US"/>
              <a:t>상위 </a:t>
            </a:r>
            <a:r>
              <a:rPr lang="en-US" altLang="ko-KR"/>
              <a:t>50</a:t>
            </a:r>
            <a:r>
              <a:rPr lang="ko-KR" altLang="en-US"/>
              <a:t>개 단어</a:t>
            </a:r>
            <a:r>
              <a:rPr lang="en-US" altLang="ko-KR"/>
              <a:t>)</a:t>
            </a:r>
            <a:r>
              <a:rPr lang="ko-KR" altLang="en-US"/>
              <a:t>을 순서대로 사용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/>
              <a:t>          </a:t>
            </a:r>
            <a:r>
              <a:rPr lang="ko-KR" altLang="en-US"/>
              <a:t>설정 사항을 적용하여 히스토그램을 그림</a:t>
            </a:r>
            <a:r>
              <a:rPr lang="en-US" altLang="ko-KR" sz="900" err="1">
                <a:solidFill>
                  <a:srgbClr val="258BCD"/>
                </a:solidFill>
              </a:rPr>
              <a:t>plt.show( ).</a:t>
            </a: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240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0FB5FF4-206D-4559-B5DE-029CAF8D3073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1922463"/>
          <a:ext cx="6199187" cy="330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5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6506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[13]:</a:t>
                      </a:r>
                    </a:p>
                  </a:txBody>
                  <a:tcPr marL="89264" marR="89264" marT="44646" marB="4464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sorted_Keys = </a:t>
                      </a:r>
                      <a:r>
                        <a:rPr kumimoji="1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sorted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(word_count, key = word_count.get, reverse = True)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sorted_Values = </a:t>
                      </a:r>
                      <a:r>
                        <a:rPr kumimoji="1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sorted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(word_count.values(), reverse = True)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</a:t>
                      </a:r>
                      <a:r>
                        <a:rPr kumimoji="1" lang="en-US" altLang="ko-KR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bar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range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(len(word_count)), sorted_Values, align = 'center')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plt.xticks(range(len(word_count)), list(sorted_Keys), rotation = '85')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plt.show()</a:t>
                      </a:r>
                    </a:p>
                  </a:txBody>
                  <a:tcPr marL="89264" marR="89264" marT="44646" marB="4464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56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Out[13]: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264" marR="89264" marT="44646" marB="4464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endParaRPr kumimoji="0" lang="en-US" altLang="ko-KR" sz="11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64" marR="89264" marT="44646" marB="4464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0431" name="그림 4">
            <a:extLst>
              <a:ext uri="{FF2B5EF4-FFF2-40B4-BE49-F238E27FC236}">
                <a16:creationId xmlns:a16="http://schemas.microsoft.com/office/drawing/2014/main" id="{F404EBE0-EBA9-42D3-8C5D-6A8552A8C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7213" y="3086100"/>
            <a:ext cx="266382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42" name="제목 1">
            <a:extLst>
              <a:ext uri="{FF2B5EF4-FFF2-40B4-BE49-F238E27FC236}">
                <a16:creationId xmlns:a16="http://schemas.microsoft.com/office/drawing/2014/main" id="{572125DB-1EEA-40EB-B0A9-10AE3484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D4D71C2-531B-4B8E-BA66-F40695CF1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탐색 및 분석 모델 구축 </a:t>
            </a:r>
            <a:endParaRPr lang="en-US" altLang="ko-KR"/>
          </a:p>
          <a:p>
            <a:pPr lvl="1">
              <a:defRPr/>
            </a:pPr>
            <a:r>
              <a:rPr lang="ko-KR" altLang="en-US" err="1"/>
              <a:t>번외 </a:t>
            </a:r>
            <a:r>
              <a:rPr lang="en-US" altLang="ko-KR"/>
              <a:t>- </a:t>
            </a:r>
            <a:r>
              <a:rPr lang="ko-KR" altLang="en-US"/>
              <a:t>특정 단어를 제거한 뒤 히스토그램 그리기</a:t>
            </a:r>
            <a:endParaRPr lang="en-US" altLang="ko-KR"/>
          </a:p>
          <a:p>
            <a:pPr lvl="3">
              <a:defRPr/>
            </a:pPr>
            <a:r>
              <a:rPr lang="en-US" altLang="ko-KR" err="1"/>
              <a:t>word_count </a:t>
            </a:r>
            <a:r>
              <a:rPr lang="ko-KR" altLang="en-US" err="1"/>
              <a:t>딕셔너리에서 ‘</a:t>
            </a:r>
            <a:r>
              <a:rPr lang="en-US" altLang="ko-KR"/>
              <a:t>data’</a:t>
            </a:r>
            <a:r>
              <a:rPr lang="ko-KR" altLang="en-US"/>
              <a:t>와 ‘</a:t>
            </a:r>
            <a:r>
              <a:rPr lang="en-US" altLang="ko-KR"/>
              <a:t>big’ </a:t>
            </a:r>
            <a:r>
              <a:rPr lang="ko-KR" altLang="en-US"/>
              <a:t>항목을 제거한</a:t>
            </a:r>
            <a:r>
              <a:rPr lang="en-US" altLang="ko-KR" sz="800">
                <a:solidFill>
                  <a:srgbClr val="258BCD"/>
                </a:solidFill>
              </a:rPr>
              <a:t>del</a:t>
            </a:r>
            <a:r>
              <a:rPr lang="en-US" altLang="ko-KR"/>
              <a:t> </a:t>
            </a:r>
            <a:r>
              <a:rPr lang="ko-KR" altLang="en-US"/>
              <a:t>후 </a:t>
            </a:r>
            <a:r>
              <a:rPr lang="en-US" altLang="ko-KR">
                <a:solidFill>
                  <a:srgbClr val="258BCD"/>
                </a:solidFill>
              </a:rPr>
              <a:t>In [13]</a:t>
            </a:r>
            <a:r>
              <a:rPr lang="ko-KR" altLang="en-US"/>
              <a:t>을 실행</a:t>
            </a: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240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</p:txBody>
      </p:sp>
      <p:pic>
        <p:nvPicPr>
          <p:cNvPr id="61444" name="그림 1">
            <a:extLst>
              <a:ext uri="{FF2B5EF4-FFF2-40B4-BE49-F238E27FC236}">
                <a16:creationId xmlns:a16="http://schemas.microsoft.com/office/drawing/2014/main" id="{D6F5017F-DA62-49CB-9939-C96B64FD7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6013" y="2781300"/>
            <a:ext cx="3429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2466" name="제목 1">
            <a:extLst>
              <a:ext uri="{FF2B5EF4-FFF2-40B4-BE49-F238E27FC236}">
                <a16:creationId xmlns:a16="http://schemas.microsoft.com/office/drawing/2014/main" id="{B20D3D03-C1A9-4DA2-B3E3-D0F127AA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0E97BCF-12CC-488A-9471-DEDE23C23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결과 시각화</a:t>
            </a:r>
            <a:endParaRPr lang="en-US" altLang="ko-KR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/>
              <a:t>그래프 그리기</a:t>
            </a:r>
            <a:endParaRPr lang="en-US" altLang="ko-KR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[14]</a:t>
            </a:r>
            <a:r>
              <a:rPr lang="en-US" altLang="ko-KR"/>
              <a:t>:</a:t>
            </a:r>
            <a:r>
              <a:rPr lang="en-US" altLang="ko-KR">
                <a:solidFill>
                  <a:srgbClr val="258BCD"/>
                </a:solidFill>
              </a:rPr>
              <a:t> </a:t>
            </a:r>
            <a:r>
              <a:rPr lang="en-US" altLang="ko-KR" err="1"/>
              <a:t>all_files_data_concat</a:t>
            </a:r>
            <a:r>
              <a:rPr lang="ko-KR" altLang="en-US"/>
              <a:t>에 </a:t>
            </a:r>
            <a:r>
              <a:rPr lang="en-US" altLang="ko-KR" err="1"/>
              <a:t>doc_count </a:t>
            </a:r>
            <a:r>
              <a:rPr lang="ko-KR" altLang="en-US"/>
              <a:t>컬럼을 추가한 뒤 ‘출판일’ 컬럼을 기준 으로 그룹을 만들고</a:t>
            </a:r>
            <a:r>
              <a:rPr lang="en-US" altLang="ko-KR" sz="800" err="1">
                <a:solidFill>
                  <a:srgbClr val="258BCD"/>
                </a:solidFill>
              </a:rPr>
              <a:t>groupby( )</a:t>
            </a:r>
            <a:r>
              <a:rPr lang="en-US" altLang="ko-KR"/>
              <a:t>,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/>
              <a:t>          </a:t>
            </a:r>
            <a:r>
              <a:rPr lang="ko-KR" altLang="en-US"/>
              <a:t>그룹별 데이터 개수</a:t>
            </a:r>
            <a:r>
              <a:rPr lang="en-US" altLang="ko-KR" sz="800">
                <a:solidFill>
                  <a:srgbClr val="258BCD"/>
                </a:solidFill>
              </a:rPr>
              <a:t>count( )</a:t>
            </a:r>
            <a:r>
              <a:rPr lang="ko-KR" altLang="en-US"/>
              <a:t>를 </a:t>
            </a:r>
            <a:r>
              <a:rPr lang="en-US" altLang="ko-KR" err="1"/>
              <a:t>doc_count </a:t>
            </a:r>
            <a:r>
              <a:rPr lang="ko-KR" altLang="en-US"/>
              <a:t>컬럼에 저장하여 </a:t>
            </a:r>
            <a:r>
              <a:rPr lang="en-US" altLang="ko-KR" err="1"/>
              <a:t>summary_year </a:t>
            </a:r>
            <a:r>
              <a:rPr lang="ko-KR" altLang="en-US"/>
              <a:t>리스트를 생성</a:t>
            </a:r>
            <a:endParaRPr lang="en-US" altLang="ko-KR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240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6EA8F65-74EF-4829-9A65-62C29832CEA0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1963738"/>
          <a:ext cx="6911975" cy="237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278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[14]:</a:t>
                      </a:r>
                    </a:p>
                  </a:txBody>
                  <a:tcPr marL="89293" marR="89293" marT="44625" marB="44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lang="en-US" altLang="ko-KR" sz="1100" b="0" err="1">
                          <a:solidFill>
                            <a:schemeClr val="tx1"/>
                          </a:solidFill>
                        </a:rPr>
                        <a:t>all_files_data_concat['doc_count'] = 0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lang="en-US" altLang="ko-KR" sz="1100" b="0" err="1">
                          <a:solidFill>
                            <a:schemeClr val="tx1"/>
                          </a:solidFill>
                        </a:rPr>
                        <a:t>summary_year = all_files_data_concat.groupby('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</a:rPr>
                        <a:t>출판일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</a:rPr>
                        <a:t>', as_index = False)['doc_count'].count()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lang="en-US" altLang="ko-KR" sz="1100" b="0" err="1">
                          <a:solidFill>
                            <a:schemeClr val="tx1"/>
                          </a:solidFill>
                        </a:rPr>
                        <a:t>summary_year </a:t>
                      </a:r>
                      <a:r>
                        <a:rPr lang="en-US" altLang="ko-KR" sz="1100" b="0" i="1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100" b="0" i="1">
                          <a:solidFill>
                            <a:schemeClr val="tx1"/>
                          </a:solidFill>
                        </a:rPr>
                        <a:t>출력하여 내용 확인</a:t>
                      </a:r>
                      <a:endParaRPr kumimoji="1" lang="en-US" altLang="ko-KR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3" marR="89293" marT="44625" marB="44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9622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Out[14]: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293" marR="89293" marT="44625" marB="44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endParaRPr kumimoji="0" lang="en-US" altLang="ko-KR" sz="11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3" marR="89293" marT="44625" marB="44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2479" name="그림 2">
            <a:extLst>
              <a:ext uri="{FF2B5EF4-FFF2-40B4-BE49-F238E27FC236}">
                <a16:creationId xmlns:a16="http://schemas.microsoft.com/office/drawing/2014/main" id="{88A7C353-C2F1-4B7E-8EC5-DBD79FE0C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8175" y="2743200"/>
            <a:ext cx="1152525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3490" name="제목 1">
            <a:extLst>
              <a:ext uri="{FF2B5EF4-FFF2-40B4-BE49-F238E27FC236}">
                <a16:creationId xmlns:a16="http://schemas.microsoft.com/office/drawing/2014/main" id="{AE380D80-3A54-4BBF-A3E4-EED2B9FA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0156866-0725-4B1C-9BFF-E145BB577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결과 시각화</a:t>
            </a:r>
            <a:endParaRPr lang="en-US" altLang="ko-KR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/>
              <a:t>그래프 그리기</a:t>
            </a:r>
            <a:endParaRPr lang="en-US" altLang="ko-KR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sz="240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[15]</a:t>
            </a:r>
            <a:r>
              <a:rPr lang="en-US" altLang="ko-KR"/>
              <a:t>: summary_year</a:t>
            </a:r>
            <a:r>
              <a:rPr lang="ko-KR" altLang="en-US"/>
              <a:t>의 </a:t>
            </a:r>
            <a:r>
              <a:rPr lang="en-US" altLang="ko-KR" err="1"/>
              <a:t>doc_count </a:t>
            </a:r>
            <a:r>
              <a:rPr lang="ko-KR" altLang="en-US"/>
              <a:t>컬럼을 차트의 </a:t>
            </a:r>
            <a:r>
              <a:rPr lang="en-US" altLang="ko-KR"/>
              <a:t>y</a:t>
            </a:r>
            <a:r>
              <a:rPr lang="ko-KR" altLang="en-US"/>
              <a:t>축으로 설정하고</a:t>
            </a:r>
            <a:r>
              <a:rPr lang="en-US" altLang="ko-KR" sz="800" err="1">
                <a:solidFill>
                  <a:srgbClr val="258BCD"/>
                </a:solidFill>
              </a:rPr>
              <a:t>plt.plot( )</a:t>
            </a:r>
            <a:r>
              <a:rPr lang="en-US" altLang="ko-KR"/>
              <a:t>, ‘</a:t>
            </a:r>
            <a:r>
              <a:rPr lang="ko-KR" altLang="en-US"/>
              <a:t>출판일’ 컬럼은 </a:t>
            </a:r>
            <a:r>
              <a:rPr lang="en-US" altLang="ko-KR"/>
              <a:t>x</a:t>
            </a:r>
            <a:r>
              <a:rPr lang="ko-KR" altLang="en-US"/>
              <a:t>축으로 설정하여</a:t>
            </a:r>
            <a:r>
              <a:rPr lang="en-US" altLang="ko-KR" sz="800" err="1">
                <a:solidFill>
                  <a:srgbClr val="258BCD"/>
                </a:solidFill>
              </a:rPr>
              <a:t>plt.xticks( ) 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/>
              <a:t>          차트를 그림</a:t>
            </a:r>
            <a:endParaRPr lang="en-US" altLang="ko-KR" sz="240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9C5B4C-6D4B-48CD-8B23-8D380141977C}"/>
              </a:ext>
            </a:extLst>
          </p:cNvPr>
          <p:cNvGraphicFramePr>
            <a:graphicFrameLocks noGrp="1"/>
          </p:cNvGraphicFramePr>
          <p:nvPr/>
        </p:nvGraphicFramePr>
        <p:xfrm>
          <a:off x="1152525" y="1989138"/>
          <a:ext cx="5940425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1653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[15]:</a:t>
                      </a:r>
                    </a:p>
                  </a:txBody>
                  <a:tcPr marL="89308" marR="89308" marT="44636" marB="4463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plt.figure(figsize = (12, 5))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plt.xlabel("year")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plt.ylabel("doc-count")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plt.grid(True)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plt.plot(range(len(summary_year)), summary_year['doc_count'])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plt.xticks(range(len(summary_year)), [text for text in summary_year['</a:t>
                      </a: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출판일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']])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plt.show()</a:t>
                      </a:r>
                    </a:p>
                  </a:txBody>
                  <a:tcPr marL="89308" marR="89308" marT="44636" marB="4463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8947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Out[15]: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308" marR="89308" marT="44636" marB="4463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endParaRPr kumimoji="0" lang="en-US" altLang="ko-KR" sz="11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8" marR="89308" marT="44636" marB="4463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3503" name="그림 3">
            <a:extLst>
              <a:ext uri="{FF2B5EF4-FFF2-40B4-BE49-F238E27FC236}">
                <a16:creationId xmlns:a16="http://schemas.microsoft.com/office/drawing/2014/main" id="{C5C820D3-F432-4027-B4B2-60882FCC9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8175" y="3594100"/>
            <a:ext cx="4291013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4" name="제목 1">
            <a:extLst>
              <a:ext uri="{FF2B5EF4-FFF2-40B4-BE49-F238E27FC236}">
                <a16:creationId xmlns:a16="http://schemas.microsoft.com/office/drawing/2014/main" id="{BC83442B-D98D-469E-BD16-AB4B50B0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/>
              <a:t>01. [</a:t>
            </a:r>
            <a:r>
              <a:rPr lang="ko-KR" altLang="en-US" sz="2000"/>
              <a:t>영문 분석 </a:t>
            </a:r>
            <a:r>
              <a:rPr lang="en-US" altLang="ko-KR" sz="2000"/>
              <a:t>+ </a:t>
            </a:r>
            <a:r>
              <a:rPr lang="ko-KR" altLang="en-US" sz="2000"/>
              <a:t>워드클라우드</a:t>
            </a:r>
            <a:r>
              <a:rPr lang="en-US" altLang="ko-KR" sz="2000"/>
              <a:t>] </a:t>
            </a:r>
            <a:r>
              <a:rPr lang="ko-KR" altLang="en-US" sz="2000"/>
              <a:t>영문 문서 제목의 키워드 분석하기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74E7A5A-3EB0-4891-BD92-238F52562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결과 시각화</a:t>
            </a: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err="1"/>
              <a:t>워드클라우드 그리기</a:t>
            </a: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280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[16]</a:t>
            </a:r>
            <a:r>
              <a:rPr lang="en-US" altLang="ko-KR"/>
              <a:t>: </a:t>
            </a:r>
            <a:r>
              <a:rPr lang="ko-KR" altLang="en-US" err="1"/>
              <a:t>워드클라우드에서 처리할 불용어를 설정하고</a:t>
            </a:r>
            <a:r>
              <a:rPr lang="en-US" altLang="ko-KR" sz="800">
                <a:solidFill>
                  <a:srgbClr val="258BCD"/>
                </a:solidFill>
              </a:rPr>
              <a:t>set(STOPWORDS), </a:t>
            </a:r>
            <a:r>
              <a:rPr lang="ko-KR" altLang="en-US" err="1"/>
              <a:t>워드클라우드 객체를 생성 </a:t>
            </a:r>
            <a:r>
              <a:rPr lang="en-US" altLang="ko-KR" sz="800" err="1">
                <a:solidFill>
                  <a:srgbClr val="258BCD"/>
                </a:solidFill>
              </a:rPr>
              <a:t>WordCloud( )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800">
                <a:solidFill>
                  <a:srgbClr val="258BCD"/>
                </a:solidFill>
              </a:rPr>
              <a:t>              </a:t>
            </a:r>
            <a:r>
              <a:rPr lang="ko-KR" altLang="en-US" err="1"/>
              <a:t>워드클라우드 객체인 </a:t>
            </a:r>
            <a:r>
              <a:rPr lang="en-US" altLang="ko-KR" err="1"/>
              <a:t>wc</a:t>
            </a:r>
            <a:r>
              <a:rPr lang="ko-KR" altLang="en-US"/>
              <a:t>에 </a:t>
            </a:r>
            <a:r>
              <a:rPr lang="en-US" altLang="ko-KR" err="1"/>
              <a:t>word_count </a:t>
            </a:r>
            <a:r>
              <a:rPr lang="ko-KR" altLang="en-US"/>
              <a:t>데이터를 담아서</a:t>
            </a:r>
            <a:r>
              <a:rPr lang="en-US" altLang="ko-KR" sz="800" err="1">
                <a:solidFill>
                  <a:srgbClr val="258BCD"/>
                </a:solidFill>
              </a:rPr>
              <a:t>wc.generate_ from_frequencies( ) </a:t>
            </a:r>
            <a:r>
              <a:rPr lang="en-US" altLang="ko-KR"/>
              <a:t>cloud </a:t>
            </a:r>
            <a:r>
              <a:rPr lang="ko-KR" altLang="en-US"/>
              <a:t>객체를 생성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/>
              <a:t>          </a:t>
            </a:r>
            <a:r>
              <a:rPr lang="ko-KR" altLang="en-US"/>
              <a:t>생성한 워드클라우드는 </a:t>
            </a:r>
            <a:r>
              <a:rPr lang="en-US" altLang="ko-KR" err="1"/>
              <a:t>matplotlib.pyplot</a:t>
            </a:r>
            <a:r>
              <a:rPr lang="ko-KR" altLang="en-US"/>
              <a:t>을 사용하여 나타냄</a:t>
            </a:r>
            <a:endParaRPr lang="en-US" altLang="ko-KR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>
                <a:solidFill>
                  <a:srgbClr val="258BCD"/>
                </a:solidFill>
              </a:rPr>
              <a:t>In [17]</a:t>
            </a:r>
            <a:r>
              <a:rPr lang="en-US" altLang="ko-KR"/>
              <a:t>:</a:t>
            </a:r>
            <a:r>
              <a:rPr lang="en-US" altLang="ko-KR">
                <a:solidFill>
                  <a:srgbClr val="258BCD"/>
                </a:solidFill>
              </a:rPr>
              <a:t> </a:t>
            </a:r>
            <a:r>
              <a:rPr lang="ko-KR" altLang="en-US" err="1"/>
              <a:t>워드클라우드를 </a:t>
            </a:r>
            <a:r>
              <a:rPr lang="en-US" altLang="ko-KR"/>
              <a:t>jpg </a:t>
            </a:r>
            <a:r>
              <a:rPr lang="ko-KR" altLang="en-US"/>
              <a:t>파일로 저장</a:t>
            </a:r>
            <a:r>
              <a:rPr lang="en-US" altLang="ko-KR" sz="800" err="1">
                <a:solidFill>
                  <a:srgbClr val="258BCD"/>
                </a:solidFill>
              </a:rPr>
              <a:t>to_file( ).</a:t>
            </a: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240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>
              <a:solidFill>
                <a:srgbClr val="258BCD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C3CD9BD-C715-4553-AD57-1F1D5919067C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1916113"/>
          <a:ext cx="6203950" cy="294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6671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[16]: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8" marR="89298" marT="44632" marB="446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stopwords = set(STOPWORDS)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wc = 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WordCloud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(background_color = 'ivory', stopwords = stopwords, width = 800, height = 600)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cloud = wc.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generate_from_frequencies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(word_count)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plt.figure(figsize = (8,8))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</a:t>
                      </a:r>
                      <a:r>
                        <a:rPr kumimoji="1" lang="en-US" altLang="ko-KR" sz="9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imshow</a:t>
                      </a:r>
                      <a:r>
                        <a:rPr kumimoji="1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(cloud)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plt.axis('off')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plt.show()</a:t>
                      </a:r>
                    </a:p>
                  </a:txBody>
                  <a:tcPr marL="89298" marR="89298" marT="44632" marB="446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650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/>
                        <a:t>Out[16]: </a:t>
                      </a:r>
                      <a:endParaRPr kumimoji="0" lang="en-US" altLang="ko-KR" sz="110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298" marR="89298" marT="44632" marB="446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endParaRPr kumimoji="0" lang="en-US" altLang="ko-KR" sz="9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8" marR="89298" marT="44632" marB="446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904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[17]:</a:t>
                      </a:r>
                    </a:p>
                  </a:txBody>
                  <a:tcPr marL="89298" marR="89298" marT="44632" marB="446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defRPr/>
                      </a:pPr>
                      <a:r>
                        <a:rPr lang="en-US" altLang="ko-KR" sz="900" err="1"/>
                        <a:t>cloud.to_file("8</a:t>
                      </a:r>
                      <a:r>
                        <a:rPr lang="ko-KR" altLang="en-US" sz="900"/>
                        <a:t>장</a:t>
                      </a:r>
                      <a:r>
                        <a:rPr lang="en-US" altLang="ko-KR" sz="900"/>
                        <a:t>_data/riss_bigdata_wordCloud.jpg")</a:t>
                      </a:r>
                      <a:endParaRPr kumimoji="0" lang="en-US" altLang="ko-KR" sz="9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8" marR="89298" marT="44632" marB="4463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4530" name="그림 2">
            <a:extLst>
              <a:ext uri="{FF2B5EF4-FFF2-40B4-BE49-F238E27FC236}">
                <a16:creationId xmlns:a16="http://schemas.microsoft.com/office/drawing/2014/main" id="{C1184906-216C-4DF9-8FBC-3D1C911F7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613" y="3213100"/>
            <a:ext cx="1727200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계산기 프로그램 확장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Code02-01.py</a:t>
            </a:r>
            <a:r>
              <a:rPr lang="ko-KR" altLang="en-US"/>
              <a:t>의  어디를  어떻게 바꿔야 할까</a:t>
            </a:r>
            <a:r>
              <a:rPr lang="en-US" altLang="ko-KR"/>
              <a:t>?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input( ) </a:t>
            </a:r>
            <a:r>
              <a:rPr lang="ko-KR" altLang="en-US"/>
              <a:t>함수와 값 입력</a:t>
            </a: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5D481-ADD7-4E16-B900-533D0FD9DCA1}"/>
              </a:ext>
            </a:extLst>
          </p:cNvPr>
          <p:cNvSpPr txBox="1"/>
          <p:nvPr/>
        </p:nvSpPr>
        <p:spPr>
          <a:xfrm>
            <a:off x="7012593" y="863715"/>
            <a:ext cx="15648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a=100</a:t>
            </a:r>
          </a:p>
          <a:p>
            <a:endParaRPr lang="en-US" altLang="ko-KR" sz="32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a=input()</a:t>
            </a:r>
            <a:endParaRPr lang="en-US" altLang="ko-KR" sz="16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BFFD61D6-24C0-4273-AE4B-ACE605EEF318}"/>
              </a:ext>
            </a:extLst>
          </p:cNvPr>
          <p:cNvSpPr/>
          <p:nvPr/>
        </p:nvSpPr>
        <p:spPr>
          <a:xfrm>
            <a:off x="7393973" y="1472816"/>
            <a:ext cx="225025" cy="31503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F5FB3B7-2206-4BCB-841E-8739A0682D1E}"/>
              </a:ext>
            </a:extLst>
          </p:cNvPr>
          <p:cNvSpPr/>
          <p:nvPr/>
        </p:nvSpPr>
        <p:spPr>
          <a:xfrm>
            <a:off x="7168948" y="1260916"/>
            <a:ext cx="540060" cy="120021"/>
          </a:xfrm>
          <a:custGeom>
            <a:gdLst>
              <a:gd name="connsiteX0" fmla="*/ 931817 w 931817"/>
              <a:gd name="connsiteY0" fmla="*/ 34835 h 473509"/>
              <a:gd name="connsiteX1" fmla="*/ 539931 w 931817"/>
              <a:gd name="connsiteY1" fmla="*/ 444138 h 473509"/>
              <a:gd name="connsiteX2" fmla="*/ 174171 w 931817"/>
              <a:gd name="connsiteY2" fmla="*/ 391886 h 473509"/>
              <a:gd name="connsiteX3" fmla="*/ 0 w 931817"/>
              <a:gd name="connsiteY3" fmla="*/ 0 h 473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817" h="473508">
                <a:moveTo>
                  <a:pt x="931817" y="34835"/>
                </a:moveTo>
                <a:cubicBezTo>
                  <a:pt x="799011" y="209732"/>
                  <a:pt x="666205" y="384629"/>
                  <a:pt x="539931" y="444138"/>
                </a:cubicBezTo>
                <a:cubicBezTo>
                  <a:pt x="413657" y="503647"/>
                  <a:pt x="264159" y="465909"/>
                  <a:pt x="174171" y="391886"/>
                </a:cubicBezTo>
                <a:cubicBezTo>
                  <a:pt x="84182" y="317863"/>
                  <a:pt x="42091" y="158931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101C781-96D1-46F6-8537-477413ED0FB9}"/>
              </a:ext>
            </a:extLst>
          </p:cNvPr>
          <p:cNvSpPr/>
          <p:nvPr/>
        </p:nvSpPr>
        <p:spPr>
          <a:xfrm>
            <a:off x="7235239" y="2158380"/>
            <a:ext cx="540060" cy="274995"/>
          </a:xfrm>
          <a:custGeom>
            <a:gdLst>
              <a:gd name="connsiteX0" fmla="*/ 931817 w 931817"/>
              <a:gd name="connsiteY0" fmla="*/ 34835 h 473509"/>
              <a:gd name="connsiteX1" fmla="*/ 539931 w 931817"/>
              <a:gd name="connsiteY1" fmla="*/ 444138 h 473509"/>
              <a:gd name="connsiteX2" fmla="*/ 174171 w 931817"/>
              <a:gd name="connsiteY2" fmla="*/ 391886 h 473509"/>
              <a:gd name="connsiteX3" fmla="*/ 0 w 931817"/>
              <a:gd name="connsiteY3" fmla="*/ 0 h 473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817" h="473508">
                <a:moveTo>
                  <a:pt x="931817" y="34835"/>
                </a:moveTo>
                <a:cubicBezTo>
                  <a:pt x="799011" y="209732"/>
                  <a:pt x="666205" y="384629"/>
                  <a:pt x="539931" y="444138"/>
                </a:cubicBezTo>
                <a:cubicBezTo>
                  <a:pt x="413657" y="503647"/>
                  <a:pt x="264159" y="465909"/>
                  <a:pt x="174171" y="391886"/>
                </a:cubicBezTo>
                <a:cubicBezTo>
                  <a:pt x="84182" y="317863"/>
                  <a:pt x="42091" y="158931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0CE5B0-C52D-43F9-AC69-EC6C66A1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2342530"/>
            <a:ext cx="5950212" cy="26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99163"/>
      </p:ext>
    </p:extLst>
  </p:cSld>
  <p:clrMapOvr>
    <a:masterClrMapping/>
  </p:clrMapOvr>
  <p:transition/>
  <p:timing/>
</p:sld>
</file>

<file path=ppt/slides/slide3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>
</file>

<file path=ppt/slides/slide3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>
</file>

<file path=ppt/slides/slide3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42" name="제목 1">
            <a:extLst>
              <a:ext uri="{FF2B5EF4-FFF2-40B4-BE49-F238E27FC236}">
                <a16:creationId xmlns:a16="http://schemas.microsoft.com/office/drawing/2014/main" id="{ED1BA941-CE38-4A62-9A90-3719ADEF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5265738"/>
            <a:ext cx="8229600" cy="1331912"/>
          </a:xfrm>
        </p:spPr>
        <p:txBody>
          <a:bodyPr/>
          <a:lstStyle/>
          <a:p>
            <a:r>
              <a:rPr lang="en-US" altLang="ko-KR" sz="3200"/>
              <a:t>Chapter 07 </a:t>
            </a:r>
            <a:r>
              <a:rPr lang="ko-KR" altLang="en-US" sz="3200"/>
              <a:t>통계 분석</a:t>
            </a:r>
          </a:p>
        </p:txBody>
      </p:sp>
    </p:spTree>
  </p:cSld>
  <p:clrMapOvr>
    <a:masterClrMapping/>
  </p:clrMapOvr>
  <p:transition/>
  <p:timing/>
</p:sld>
</file>

<file path=ppt/slides/slide3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17B2FB4B-6C3D-480D-99B7-1A04C6A17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5350" y="1844675"/>
            <a:ext cx="7408863" cy="4105275"/>
          </a:xfrm>
        </p:spPr>
        <p:txBody>
          <a:bodyPr/>
          <a:lstStyle/>
          <a:p>
            <a:r>
              <a:rPr lang="en-US" altLang="ko-KR" sz="1800" b="1"/>
              <a:t>01 [</a:t>
            </a:r>
            <a:r>
              <a:rPr lang="ko-KR" altLang="en-US" sz="1800" b="1"/>
              <a:t>기술 통계 분석 </a:t>
            </a:r>
            <a:r>
              <a:rPr lang="en-US" altLang="ko-KR" sz="1800" b="1"/>
              <a:t>+ </a:t>
            </a:r>
            <a:r>
              <a:rPr lang="ko-KR" altLang="en-US" sz="1800" b="1"/>
              <a:t>그래프</a:t>
            </a:r>
            <a:r>
              <a:rPr lang="en-US" altLang="ko-KR" sz="1800" b="1"/>
              <a:t>] </a:t>
            </a:r>
            <a:r>
              <a:rPr lang="ko-KR" altLang="en-US" sz="1800" b="1"/>
              <a:t>와인 품질 등급 예측하기 </a:t>
            </a:r>
            <a:endParaRPr lang="en-US" altLang="ko-KR" sz="1800" b="1"/>
          </a:p>
          <a:p>
            <a:r>
              <a:rPr lang="en-US" altLang="ko-KR" sz="1800"/>
              <a:t>02 [</a:t>
            </a:r>
            <a:r>
              <a:rPr lang="ko-KR" altLang="en-US" sz="1800"/>
              <a:t>상관 분석 </a:t>
            </a:r>
            <a:r>
              <a:rPr lang="en-US" altLang="ko-KR" sz="1800"/>
              <a:t>+ </a:t>
            </a:r>
            <a:r>
              <a:rPr lang="ko-KR" altLang="en-US" sz="1800"/>
              <a:t>히트맵</a:t>
            </a:r>
            <a:r>
              <a:rPr lang="en-US" altLang="ko-KR" sz="1800"/>
              <a:t>] </a:t>
            </a:r>
            <a:r>
              <a:rPr lang="ko-KR" altLang="en-US" sz="1800"/>
              <a:t>타이타닉호 생존율 분석하기</a:t>
            </a:r>
            <a:endParaRPr lang="en-US" altLang="ko-KR" sz="1800"/>
          </a:p>
        </p:txBody>
      </p:sp>
    </p:spTree>
  </p:cSld>
  <p:clrMapOvr>
    <a:masterClrMapping/>
  </p:clrMapOvr>
  <p:transition/>
  <p:timing/>
</p:sld>
</file>

<file path=ppt/slides/slide3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90" name="텍스트 개체 틀 1">
            <a:extLst>
              <a:ext uri="{FF2B5EF4-FFF2-40B4-BE49-F238E27FC236}">
                <a16:creationId xmlns:a16="http://schemas.microsoft.com/office/drawing/2014/main" id="{0B01F53E-B3A7-4E82-AA67-EBB7896F4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5350" y="1844675"/>
            <a:ext cx="7408863" cy="41052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800">
                <a:solidFill>
                  <a:srgbClr val="000000"/>
                </a:solidFill>
              </a:rPr>
              <a:t>빅데이터 분석의 가장 기본인 통계 분석 프로젝트를 실습할 수 있음</a:t>
            </a:r>
            <a:r>
              <a:rPr lang="en-US" altLang="ko-KR" sz="1800">
                <a:solidFill>
                  <a:srgbClr val="00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800">
                <a:solidFill>
                  <a:srgbClr val="000000"/>
                </a:solidFill>
              </a:rPr>
              <a:t>기술 통계를 이용하여 데이터를 확인하는 방법을 안음</a:t>
            </a:r>
            <a:r>
              <a:rPr lang="en-US" altLang="ko-KR" sz="1800">
                <a:solidFill>
                  <a:srgbClr val="00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800">
                <a:solidFill>
                  <a:srgbClr val="000000"/>
                </a:solidFill>
              </a:rPr>
              <a:t>회귀 분석과 상관 분석을 수행할 수 있음</a:t>
            </a: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3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3EBF8977-AA42-41CA-BBBE-8EA7E852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01. [</a:t>
            </a:r>
            <a:r>
              <a:rPr lang="ko-KR" altLang="en-US"/>
              <a:t>기술 통계 분석 </a:t>
            </a:r>
            <a:r>
              <a:rPr lang="en-US" altLang="ko-KR"/>
              <a:t>+ </a:t>
            </a:r>
            <a:r>
              <a:rPr lang="ko-KR" altLang="en-US"/>
              <a:t>그래프</a:t>
            </a:r>
            <a:r>
              <a:rPr lang="en-US" altLang="ko-KR"/>
              <a:t>] </a:t>
            </a:r>
            <a:r>
              <a:rPr lang="ko-KR" altLang="en-US"/>
              <a:t>와인 품질 예측하기</a:t>
            </a:r>
          </a:p>
        </p:txBody>
      </p:sp>
      <p:sp>
        <p:nvSpPr>
          <p:cNvPr id="13315" name="TextBox 3">
            <a:extLst>
              <a:ext uri="{FF2B5EF4-FFF2-40B4-BE49-F238E27FC236}">
                <a16:creationId xmlns:a16="http://schemas.microsoft.com/office/drawing/2014/main" id="{E98520EA-055C-4FAF-9F75-57A06A7C6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11914DE-5D50-4B5E-A369-AEC08B96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분석 미리보기</a:t>
            </a:r>
            <a:endParaRPr lang="en-US" altLang="ko-KR"/>
          </a:p>
        </p:txBody>
      </p:sp>
      <p:pic>
        <p:nvPicPr>
          <p:cNvPr id="13317" name="그림 2">
            <a:extLst>
              <a:ext uri="{FF2B5EF4-FFF2-40B4-BE49-F238E27FC236}">
                <a16:creationId xmlns:a16="http://schemas.microsoft.com/office/drawing/2014/main" id="{FBFEA254-48ED-4964-A692-A4F012A7A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5225" y="982663"/>
            <a:ext cx="5400675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FC9AE447-DCD9-4EF7-BACF-3AC68DA2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01. [</a:t>
            </a:r>
            <a:r>
              <a:rPr lang="ko-KR" altLang="en-US"/>
              <a:t>기술 통계 분석 </a:t>
            </a:r>
            <a:r>
              <a:rPr lang="en-US" altLang="ko-KR"/>
              <a:t>+ </a:t>
            </a:r>
            <a:r>
              <a:rPr lang="ko-KR" altLang="en-US"/>
              <a:t>그래프</a:t>
            </a:r>
            <a:r>
              <a:rPr lang="en-US" altLang="ko-KR"/>
              <a:t>] </a:t>
            </a:r>
            <a:r>
              <a:rPr lang="ko-KR" altLang="en-US"/>
              <a:t>와인 품질 예측하기</a:t>
            </a:r>
          </a:p>
        </p:txBody>
      </p:sp>
      <p:sp>
        <p:nvSpPr>
          <p:cNvPr id="14339" name="TextBox 3">
            <a:extLst>
              <a:ext uri="{FF2B5EF4-FFF2-40B4-BE49-F238E27FC236}">
                <a16:creationId xmlns:a16="http://schemas.microsoft.com/office/drawing/2014/main" id="{38AF897E-DFF2-4DFD-A53E-36606922C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7D2A661-C046-4BC9-87DB-0A1E2BF2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524875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목표 설정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목표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R" altLang="en-US" b="1">
                <a:solidFill>
                  <a:srgbClr val="FF0000"/>
                </a:solidFill>
              </a:rPr>
              <a:t>와인의 속성을 분석한 뒤 품질 등급을 예측하는 것</a:t>
            </a:r>
            <a:endParaRPr lang="en-US" altLang="ko-KR" b="1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r>
              <a:rPr lang="ko-KR" altLang="en-US"/>
              <a:t>데이터의 기술 통계를 구함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레드 와인과 화이트 와인 그룹의 품질에 대한 </a:t>
            </a:r>
            <a:r>
              <a:rPr lang="en-US" altLang="ko-KR"/>
              <a:t>t-</a:t>
            </a:r>
            <a:r>
              <a:rPr lang="ko-KR" altLang="en-US"/>
              <a:t>검정을 수행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와인 속성을 독립 변수로</a:t>
            </a:r>
            <a:r>
              <a:rPr lang="en-US" altLang="ko-KR"/>
              <a:t>, </a:t>
            </a:r>
            <a:r>
              <a:rPr lang="ko-KR" altLang="en-US"/>
              <a:t>품질 등급을 종속 변수로 선형 회귀 분석을 수행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새로운 목표 설정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목표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R" altLang="en-US" b="1">
                <a:solidFill>
                  <a:srgbClr val="FF0000"/>
                </a:solidFill>
              </a:rPr>
              <a:t>와인의 속성을 분석한 뒤 레드 와인</a:t>
            </a:r>
            <a:r>
              <a:rPr lang="en-US" altLang="ko-KR" b="1">
                <a:solidFill>
                  <a:srgbClr val="FF0000"/>
                </a:solidFill>
              </a:rPr>
              <a:t>, </a:t>
            </a:r>
            <a:r>
              <a:rPr lang="ko-KR" altLang="en-US" b="1">
                <a:solidFill>
                  <a:srgbClr val="FF0000"/>
                </a:solidFill>
              </a:rPr>
              <a:t>화이트 와인 구별하는 것</a:t>
            </a:r>
            <a:endParaRPr lang="en-US" altLang="ko-KR" b="1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/>
          </a:p>
        </p:txBody>
      </p:sp>
    </p:spTree>
  </p:cSld>
  <p:clrMapOvr>
    <a:masterClrMapping/>
  </p:clrMapOvr>
  <p:transition/>
  <p:timing/>
</p:sld>
</file>

<file path=ppt/slides/slide3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8AA9B61A-DFA8-4C53-A1E3-A13EB14E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ko-KR" altLang="en-US"/>
              <a:t>와인 </a:t>
            </a:r>
            <a:r>
              <a:rPr lang="ko-KR" altLang="en-US">
                <a:sym typeface="Wingdings" panose="05000000000000000000" pitchFamily="2" charset="2"/>
              </a:rPr>
              <a:t>속성을 보고  레드와인 </a:t>
            </a:r>
            <a:r>
              <a:rPr lang="en-US" altLang="ko-KR">
                <a:sym typeface="Wingdings" panose="05000000000000000000" pitchFamily="2" charset="2"/>
              </a:rPr>
              <a:t>? </a:t>
            </a:r>
            <a:r>
              <a:rPr lang="ko-KR" altLang="en-US">
                <a:sym typeface="Wingdings" panose="05000000000000000000" pitchFamily="2" charset="2"/>
              </a:rPr>
              <a:t>화이트와인</a:t>
            </a:r>
            <a:r>
              <a:rPr lang="en-US" altLang="ko-KR">
                <a:sym typeface="Wingdings" panose="05000000000000000000" pitchFamily="2" charset="2"/>
              </a:rPr>
              <a:t>?  </a:t>
            </a:r>
            <a:r>
              <a:rPr lang="ko-KR" altLang="en-US">
                <a:sym typeface="Wingdings" panose="05000000000000000000" pitchFamily="2" charset="2"/>
              </a:rPr>
              <a:t>구분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DE4A0-AA81-49F5-97E2-99195A6B8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속성</a:t>
            </a:r>
            <a:endParaRPr lang="en-US" altLang="ko-KR"/>
          </a:p>
          <a:p>
            <a:pPr lvl="1">
              <a:defRPr/>
            </a:pPr>
            <a:r>
              <a:rPr lang="ko-KR" altLang="en-US" sz="1600"/>
              <a:t>객관적인 속성 </a:t>
            </a:r>
            <a:r>
              <a:rPr lang="en-US" altLang="ko-KR" sz="1600"/>
              <a:t>11</a:t>
            </a:r>
            <a:r>
              <a:rPr lang="ko-KR" altLang="en-US" sz="1600"/>
              <a:t>가지</a:t>
            </a:r>
            <a:endParaRPr lang="en-US" altLang="ko-KR" sz="1600"/>
          </a:p>
          <a:p>
            <a:pPr lvl="1">
              <a:defRPr/>
            </a:pPr>
            <a:r>
              <a:rPr lang="ko-KR" altLang="en-US" sz="1600"/>
              <a:t>주관적인 속성 </a:t>
            </a:r>
            <a:r>
              <a:rPr lang="en-US" altLang="ko-KR" sz="1600"/>
              <a:t>(</a:t>
            </a:r>
            <a:r>
              <a:rPr lang="ko-KR" altLang="en-US" sz="1600"/>
              <a:t>맛</a:t>
            </a:r>
            <a:r>
              <a:rPr lang="en-US" altLang="ko-KR" sz="1600"/>
              <a:t>) 1</a:t>
            </a:r>
            <a:r>
              <a:rPr lang="ko-KR" altLang="en-US" sz="1600"/>
              <a:t>가지</a:t>
            </a:r>
            <a:endParaRPr lang="en-US" altLang="ko-KR" sz="1600"/>
          </a:p>
          <a:p>
            <a:pPr>
              <a:defRPr/>
            </a:pPr>
            <a:endParaRPr lang="en-US" altLang="ko-KR" sz="180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ko-KR" altLang="en-US" sz="1600" i="1"/>
              <a:t>레드 와인과 화이트 와인의  속성 값은  어떤 차이가 있을까</a:t>
            </a:r>
            <a:r>
              <a:rPr lang="en-US" altLang="ko-KR" sz="1600" i="1"/>
              <a:t>?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15364" name="그림 3">
            <a:extLst>
              <a:ext uri="{FF2B5EF4-FFF2-40B4-BE49-F238E27FC236}">
                <a16:creationId xmlns:a16="http://schemas.microsoft.com/office/drawing/2014/main" id="{12A0CD54-BDA2-4864-BB81-A08D6E5F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16402" r="23225" b="14940"/>
          <a:stretch>
            <a:fillRect/>
          </a:stretch>
        </p:blipFill>
        <p:spPr bwMode="auto">
          <a:xfrm>
            <a:off x="2339975" y="2997200"/>
            <a:ext cx="4862513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직사각형 4">
            <a:extLst>
              <a:ext uri="{FF2B5EF4-FFF2-40B4-BE49-F238E27FC236}">
                <a16:creationId xmlns:a16="http://schemas.microsoft.com/office/drawing/2014/main" id="{9EF76E00-431D-4AAE-B532-F68D62178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6346825"/>
            <a:ext cx="3587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>
                <a:ea typeface="굴림" panose="020b0600000101010101" pitchFamily="50" charset="-127"/>
              </a:rPr>
              <a:t>출처</a:t>
            </a:r>
            <a:r>
              <a:rPr lang="en-US" altLang="ko-KR" sz="1400">
                <a:ea typeface="굴림" panose="020b0600000101010101" pitchFamily="50" charset="-127"/>
              </a:rPr>
              <a:t>:  </a:t>
            </a:r>
            <a:r>
              <a:rPr lang="ko-KR" altLang="en-US" sz="1400">
                <a:ea typeface="굴림" panose="020b0600000101010101" pitchFamily="50" charset="-127"/>
              </a:rPr>
              <a:t>https://brunch.co.kr/@hvnpoet/135</a:t>
            </a:r>
          </a:p>
        </p:txBody>
      </p:sp>
    </p:spTree>
  </p:cSld>
  <p:clrMapOvr>
    <a:masterClrMapping/>
  </p:clrMapOvr>
  <p:transition/>
  <p:timing/>
</p:sld>
</file>

<file path=ppt/slides/slide3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386" name="제목 3">
            <a:extLst>
              <a:ext uri="{FF2B5EF4-FFF2-40B4-BE49-F238E27FC236}">
                <a16:creationId xmlns:a16="http://schemas.microsoft.com/office/drawing/2014/main" id="{E0E7364A-950C-4F6C-950A-3F15E284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69D12F-7F8E-4C45-AD90-64C105BF0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레드 와인과 화이트 와인의 속성값은 어떻게 다른가</a:t>
            </a:r>
            <a:r>
              <a:rPr lang="en-US" altLang="ko-KR"/>
              <a:t>?</a:t>
            </a:r>
          </a:p>
          <a:p>
            <a:pPr lvl="1">
              <a:defRPr/>
            </a:pPr>
            <a:r>
              <a:rPr lang="ko-KR" altLang="en-US"/>
              <a:t>각 속성값을 도수분포 그래프 그려서 비교해보자</a:t>
            </a:r>
            <a:r>
              <a:rPr lang="en-US" altLang="ko-KR"/>
              <a:t>.</a:t>
            </a:r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r>
              <a:rPr lang="ko-KR" altLang="en-US"/>
              <a:t>휘발성 산도</a:t>
            </a:r>
            <a:r>
              <a:rPr lang="en-US" altLang="ko-KR"/>
              <a:t>(volatile acidity) </a:t>
            </a:r>
            <a:r>
              <a:rPr lang="ko-KR" altLang="en-US"/>
              <a:t>분포</a:t>
            </a:r>
            <a:endParaRPr lang="en-US" altLang="ko-KR"/>
          </a:p>
          <a:p>
            <a:pPr lvl="4">
              <a:defRPr/>
            </a:pPr>
            <a:r>
              <a:rPr lang="ko-KR" altLang="en-US"/>
              <a:t>레드와인은  화이트와인에 비하여  휘발성 산도가 높다</a:t>
            </a:r>
            <a:r>
              <a:rPr lang="en-US" altLang="ko-KR"/>
              <a:t>.</a:t>
            </a:r>
          </a:p>
          <a:p>
            <a:pPr lvl="3">
              <a:defRPr/>
            </a:pPr>
            <a:endParaRPr lang="en-US" altLang="ko-KR"/>
          </a:p>
          <a:p>
            <a:pPr lvl="3">
              <a:defRPr/>
            </a:pPr>
            <a:r>
              <a:rPr lang="ko-KR" altLang="en-US"/>
              <a:t>총이산화황</a:t>
            </a:r>
            <a:r>
              <a:rPr lang="en-US" altLang="ko-KR"/>
              <a:t>(total sulfur</a:t>
            </a:r>
            <a:r>
              <a:rPr lang="ko-KR" altLang="en-US"/>
              <a:t> </a:t>
            </a:r>
            <a:r>
              <a:rPr lang="en-US" altLang="ko-KR"/>
              <a:t>dioxide) </a:t>
            </a:r>
            <a:r>
              <a:rPr lang="ko-KR" altLang="en-US"/>
              <a:t>분포</a:t>
            </a:r>
            <a:endParaRPr lang="en-US" altLang="ko-KR"/>
          </a:p>
          <a:p>
            <a:pPr lvl="4">
              <a:defRPr/>
            </a:pPr>
            <a:r>
              <a:rPr lang="ko-KR" altLang="en-US"/>
              <a:t>화이트와인은 레드와인에 비하여 총이산화황 농도가 높다</a:t>
            </a:r>
            <a:r>
              <a:rPr lang="en-US" altLang="ko-KR"/>
              <a:t>.</a:t>
            </a:r>
          </a:p>
          <a:p>
            <a:pPr lvl="4">
              <a:defRPr/>
            </a:pPr>
            <a:endParaRPr lang="en-US" altLang="ko-KR"/>
          </a:p>
          <a:p>
            <a:pPr lvl="2">
              <a:defRPr/>
            </a:pPr>
            <a:r>
              <a:rPr lang="ko-KR" altLang="en-US"/>
              <a:t>염화물</a:t>
            </a:r>
            <a:r>
              <a:rPr lang="en-US" altLang="ko-KR"/>
              <a:t>(chlorides)</a:t>
            </a:r>
            <a:r>
              <a:rPr lang="ko-KR" altLang="en-US"/>
              <a:t>과 총이산화황</a:t>
            </a:r>
            <a:r>
              <a:rPr lang="en-US" altLang="ko-KR"/>
              <a:t>(total sulfur dioxide) </a:t>
            </a:r>
            <a:r>
              <a:rPr lang="ko-KR" altLang="en-US"/>
              <a:t>속성 조합이 </a:t>
            </a:r>
            <a:br>
              <a:rPr lang="en-US" altLang="ko-KR"/>
            </a:br>
            <a:r>
              <a:rPr lang="ko-KR" altLang="en-US"/>
              <a:t>두 가지 와인을 가장 잘 분류할 수 있다</a:t>
            </a:r>
            <a:r>
              <a:rPr lang="en-US" altLang="ko-KR"/>
              <a:t>.</a:t>
            </a:r>
          </a:p>
          <a:p>
            <a:pPr lvl="4">
              <a:defRPr/>
            </a:pP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4">
              <a:defRPr/>
            </a:pPr>
            <a:endParaRPr lang="en-US" altLang="ko-KR"/>
          </a:p>
          <a:p>
            <a:pPr lvl="4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3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DE7448D1-ACAB-4D5E-A358-4C2D4BC1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925A655-6718-4AD3-A2D7-B1C0D6AA2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수집</a:t>
            </a:r>
            <a:endParaRPr lang="en-US" altLang="ko-KR"/>
          </a:p>
          <a:p>
            <a:pPr lvl="3">
              <a:defRPr/>
            </a:pPr>
            <a:r>
              <a:rPr lang="ko-KR" altLang="en-US"/>
              <a:t>캘리포니아 어바인 대학의 머신러닝 저장소에서 제공하는 오픈 데이터를 사용</a:t>
            </a:r>
            <a:endParaRPr lang="en-US" altLang="ko-KR"/>
          </a:p>
          <a:p>
            <a:pPr lvl="3">
              <a:defRPr/>
            </a:pPr>
            <a:endParaRPr lang="en-US" altLang="ko-KR"/>
          </a:p>
        </p:txBody>
      </p:sp>
      <p:sp>
        <p:nvSpPr>
          <p:cNvPr id="17412" name="TextBox 3">
            <a:extLst>
              <a:ext uri="{FF2B5EF4-FFF2-40B4-BE49-F238E27FC236}">
                <a16:creationId xmlns:a16="http://schemas.microsoft.com/office/drawing/2014/main" id="{B420B98D-EC0F-4B33-B239-15A5C4BAE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17413" name="그림 1">
            <a:hlinkClick r:id="rId4"/>
            <a:extLst>
              <a:ext uri="{FF2B5EF4-FFF2-40B4-BE49-F238E27FC236}">
                <a16:creationId xmlns:a16="http://schemas.microsoft.com/office/drawing/2014/main" id="{6B6E04AC-4D74-4EB8-9494-996D4CCDB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4075" y="2397125"/>
            <a:ext cx="4211638" cy="29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78B293-DCF8-4167-B5D4-5A10C464DE5B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데이터수집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준비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모델링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결과 시각화</a:t>
            </a:r>
            <a:endParaRPr lang="ko-KR" altLang="en-US" sz="1400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계산기 프로그램 확장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input( ) </a:t>
            </a:r>
            <a:r>
              <a:rPr lang="ko-KR" altLang="en-US"/>
              <a:t>함수와 값 입력</a:t>
            </a:r>
            <a:endParaRPr lang="en-US" altLang="ko-KR"/>
          </a:p>
          <a:p>
            <a:pPr lvl="1"/>
            <a:r>
              <a:rPr lang="en-US" altLang="ko-KR"/>
              <a:t>Code02-01.py</a:t>
            </a:r>
            <a:r>
              <a:rPr lang="ko-KR" altLang="en-US"/>
              <a:t>의 </a:t>
            </a:r>
            <a:r>
              <a:rPr lang="en-US" altLang="ko-KR"/>
              <a:t>1~2</a:t>
            </a:r>
            <a:r>
              <a:rPr lang="ko-KR" altLang="en-US"/>
              <a:t>행을 </a:t>
            </a:r>
            <a:r>
              <a:rPr lang="en-US" altLang="ko-KR"/>
              <a:t>input( ) </a:t>
            </a:r>
            <a:r>
              <a:rPr lang="ko-KR" altLang="en-US"/>
              <a:t>함수를 사용하도록 수정</a:t>
            </a:r>
            <a:endParaRPr lang="en-US" altLang="ko-KR"/>
          </a:p>
          <a:p>
            <a:pPr lvl="1"/>
            <a:r>
              <a:rPr lang="en-US" altLang="ko-KR"/>
              <a:t>[F5]</a:t>
            </a:r>
            <a:r>
              <a:rPr lang="ko-KR" altLang="en-US"/>
              <a:t>를 눌러 실행</a:t>
            </a:r>
            <a:endParaRPr lang="en-US" altLang="ko-KR"/>
          </a:p>
          <a:p>
            <a:pPr lvl="2"/>
            <a:r>
              <a:rPr lang="ko-KR" altLang="en-US"/>
              <a:t>숫자 하나를 입력하고 </a:t>
            </a:r>
            <a:r>
              <a:rPr lang="en-US" altLang="ko-KR"/>
              <a:t>[Enter]</a:t>
            </a:r>
          </a:p>
          <a:p>
            <a:pPr lvl="2"/>
            <a:r>
              <a:rPr lang="ko-KR" altLang="en-US"/>
              <a:t>다시 숫자 하나를 입력하고 </a:t>
            </a:r>
            <a:r>
              <a:rPr lang="en-US" altLang="ko-KR"/>
              <a:t>[Enter]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1DBDCD-C8CC-32BC-4C24-3B9A3A676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04399"/>
              </p:ext>
            </p:extLst>
          </p:nvPr>
        </p:nvGraphicFramePr>
        <p:xfrm>
          <a:off x="746575" y="2933945"/>
          <a:ext cx="5985665" cy="30414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40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52126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54613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Code02-02.py</a:t>
                      </a:r>
                      <a:endParaRPr lang="ko-KR" altLang="en-US" sz="16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675723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  <a:endParaRPr lang="ko-KR" altLang="en-US" sz="160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input()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input()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+ b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"+", b, "=", result)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– b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"-", b, "=", result)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* b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"*", b, "=", result)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/ b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"/", b, "=", result)</a:t>
                      </a:r>
                      <a:endParaRPr lang="ko-KR" altLang="en-US" sz="16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D5D481-ADD7-4E16-B900-533D0FD9DCA1}"/>
              </a:ext>
            </a:extLst>
          </p:cNvPr>
          <p:cNvSpPr txBox="1"/>
          <p:nvPr/>
        </p:nvSpPr>
        <p:spPr>
          <a:xfrm>
            <a:off x="6890920" y="1043735"/>
            <a:ext cx="15648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a=100</a:t>
            </a:r>
          </a:p>
          <a:p>
            <a:endParaRPr lang="en-US" altLang="ko-KR" sz="32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a=input()</a:t>
            </a:r>
            <a:endParaRPr lang="en-US" altLang="ko-KR" sz="160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BFFD61D6-24C0-4273-AE4B-ACE605EEF318}"/>
              </a:ext>
            </a:extLst>
          </p:cNvPr>
          <p:cNvSpPr/>
          <p:nvPr/>
        </p:nvSpPr>
        <p:spPr>
          <a:xfrm>
            <a:off x="7272300" y="1652836"/>
            <a:ext cx="225025" cy="31503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F5FB3B7-2206-4BCB-841E-8739A0682D1E}"/>
              </a:ext>
            </a:extLst>
          </p:cNvPr>
          <p:cNvSpPr/>
          <p:nvPr/>
        </p:nvSpPr>
        <p:spPr>
          <a:xfrm>
            <a:off x="7047275" y="1440936"/>
            <a:ext cx="540060" cy="120021"/>
          </a:xfrm>
          <a:custGeom>
            <a:gdLst>
              <a:gd name="connsiteX0" fmla="*/ 931817 w 931817"/>
              <a:gd name="connsiteY0" fmla="*/ 34835 h 473509"/>
              <a:gd name="connsiteX1" fmla="*/ 539931 w 931817"/>
              <a:gd name="connsiteY1" fmla="*/ 444138 h 473509"/>
              <a:gd name="connsiteX2" fmla="*/ 174171 w 931817"/>
              <a:gd name="connsiteY2" fmla="*/ 391886 h 473509"/>
              <a:gd name="connsiteX3" fmla="*/ 0 w 931817"/>
              <a:gd name="connsiteY3" fmla="*/ 0 h 473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817" h="473508">
                <a:moveTo>
                  <a:pt x="931817" y="34835"/>
                </a:moveTo>
                <a:cubicBezTo>
                  <a:pt x="799011" y="209732"/>
                  <a:pt x="666205" y="384629"/>
                  <a:pt x="539931" y="444138"/>
                </a:cubicBezTo>
                <a:cubicBezTo>
                  <a:pt x="413657" y="503647"/>
                  <a:pt x="264159" y="465909"/>
                  <a:pt x="174171" y="391886"/>
                </a:cubicBezTo>
                <a:cubicBezTo>
                  <a:pt x="84182" y="317863"/>
                  <a:pt x="42091" y="158931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101C781-96D1-46F6-8537-477413ED0FB9}"/>
              </a:ext>
            </a:extLst>
          </p:cNvPr>
          <p:cNvSpPr/>
          <p:nvPr/>
        </p:nvSpPr>
        <p:spPr>
          <a:xfrm>
            <a:off x="7113566" y="2338400"/>
            <a:ext cx="540060" cy="274995"/>
          </a:xfrm>
          <a:custGeom>
            <a:gdLst>
              <a:gd name="connsiteX0" fmla="*/ 931817 w 931817"/>
              <a:gd name="connsiteY0" fmla="*/ 34835 h 473509"/>
              <a:gd name="connsiteX1" fmla="*/ 539931 w 931817"/>
              <a:gd name="connsiteY1" fmla="*/ 444138 h 473509"/>
              <a:gd name="connsiteX2" fmla="*/ 174171 w 931817"/>
              <a:gd name="connsiteY2" fmla="*/ 391886 h 473509"/>
              <a:gd name="connsiteX3" fmla="*/ 0 w 931817"/>
              <a:gd name="connsiteY3" fmla="*/ 0 h 473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817" h="473508">
                <a:moveTo>
                  <a:pt x="931817" y="34835"/>
                </a:moveTo>
                <a:cubicBezTo>
                  <a:pt x="799011" y="209732"/>
                  <a:pt x="666205" y="384629"/>
                  <a:pt x="539931" y="444138"/>
                </a:cubicBezTo>
                <a:cubicBezTo>
                  <a:pt x="413657" y="503647"/>
                  <a:pt x="264159" y="465909"/>
                  <a:pt x="174171" y="391886"/>
                </a:cubicBezTo>
                <a:cubicBezTo>
                  <a:pt x="84182" y="317863"/>
                  <a:pt x="42091" y="158931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62109"/>
      </p:ext>
    </p:extLst>
  </p:cSld>
  <p:clrMapOvr>
    <a:masterClrMapping/>
  </p:clrMapOvr>
  <p:transition/>
  <p:timing/>
</p:sld>
</file>

<file path=ppt/slides/slide3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52B5FD87-BF81-494C-AA0B-80C949FD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434D59D-7CA3-4AA7-B366-009C9DA0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준비</a:t>
            </a:r>
            <a:endParaRPr lang="en-US" altLang="ko-KR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/>
              <a:t>다운로드한 </a:t>
            </a:r>
            <a:r>
              <a:rPr lang="en-US" altLang="ko-KR"/>
              <a:t>CSV </a:t>
            </a:r>
            <a:r>
              <a:rPr lang="ko-KR" altLang="en-US"/>
              <a:t>파일 읽어오기</a:t>
            </a:r>
            <a:endParaRPr lang="en-US" altLang="ko-KR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u="sng">
                <a:solidFill>
                  <a:srgbClr val="FF0000"/>
                </a:solidFill>
              </a:rPr>
              <a:t>열 구분자를 세미콜론으로</a:t>
            </a:r>
            <a:r>
              <a:rPr lang="ko-KR" altLang="en-US"/>
              <a:t> 인식시키기</a:t>
            </a:r>
            <a:endParaRPr lang="en-US" altLang="ko-KR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/>
          </a:p>
        </p:txBody>
      </p:sp>
      <p:sp>
        <p:nvSpPr>
          <p:cNvPr id="18436" name="TextBox 3">
            <a:extLst>
              <a:ext uri="{FF2B5EF4-FFF2-40B4-BE49-F238E27FC236}">
                <a16:creationId xmlns:a16="http://schemas.microsoft.com/office/drawing/2014/main" id="{1CD73F8B-2CCA-4CC8-AA7E-6D907978F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18437" name="직사각형 4">
            <a:extLst>
              <a:ext uri="{FF2B5EF4-FFF2-40B4-BE49-F238E27FC236}">
                <a16:creationId xmlns:a16="http://schemas.microsoft.com/office/drawing/2014/main" id="{0B0BA36D-8935-48D7-B6DE-7A35D1854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376738"/>
            <a:ext cx="81184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vl="2">
              <a:spcAft>
                <a:spcPts val="300"/>
              </a:spcAft>
              <a:buClr>
                <a:srgbClr val="000000"/>
              </a:buClr>
            </a:pPr>
            <a:r>
              <a:rPr kumimoji="0" lang="en-US" altLang="ko-KR" sz="1200">
                <a:solidFill>
                  <a:srgbClr val="000000"/>
                </a:solidFill>
              </a:rPr>
              <a:t>pandas</a:t>
            </a:r>
            <a:r>
              <a:rPr kumimoji="0" lang="ko-KR" altLang="en-US" sz="1200">
                <a:solidFill>
                  <a:srgbClr val="000000"/>
                </a:solidFill>
              </a:rPr>
              <a:t>의 </a:t>
            </a:r>
            <a:r>
              <a:rPr kumimoji="0" lang="en-US" altLang="ko-KR" sz="1200">
                <a:solidFill>
                  <a:srgbClr val="000000"/>
                </a:solidFill>
              </a:rPr>
              <a:t>read_csv() </a:t>
            </a:r>
            <a:r>
              <a:rPr kumimoji="0" lang="ko-KR" altLang="en-US" sz="1200">
                <a:solidFill>
                  <a:srgbClr val="000000"/>
                </a:solidFill>
              </a:rPr>
              <a:t>함수를 사용해 </a:t>
            </a:r>
            <a:r>
              <a:rPr kumimoji="0" lang="en-US" altLang="ko-KR" sz="1200">
                <a:solidFill>
                  <a:srgbClr val="000000"/>
                </a:solidFill>
              </a:rPr>
              <a:t>CSV </a:t>
            </a:r>
            <a:r>
              <a:rPr kumimoji="0" lang="ko-KR" altLang="en-US" sz="1200">
                <a:solidFill>
                  <a:srgbClr val="000000"/>
                </a:solidFill>
              </a:rPr>
              <a:t>파일을 읽어옴</a:t>
            </a:r>
            <a:r>
              <a:rPr kumimoji="0" lang="en-US" altLang="ko-KR" sz="1200">
                <a:solidFill>
                  <a:srgbClr val="000000"/>
                </a:solidFill>
              </a:rPr>
              <a:t> </a:t>
            </a:r>
            <a:br>
              <a:rPr kumimoji="0" lang="en-US" altLang="ko-KR" sz="1200">
                <a:solidFill>
                  <a:srgbClr val="000000"/>
                </a:solidFill>
              </a:rPr>
            </a:br>
            <a:r>
              <a:rPr kumimoji="0" lang="ko-KR" altLang="en-US" sz="1200">
                <a:solidFill>
                  <a:srgbClr val="000000"/>
                </a:solidFill>
              </a:rPr>
              <a:t>이때 </a:t>
            </a:r>
            <a:r>
              <a:rPr kumimoji="0" lang="en-US" altLang="ko-KR" sz="1200">
                <a:solidFill>
                  <a:srgbClr val="000000"/>
                </a:solidFill>
              </a:rPr>
              <a:t>CSV </a:t>
            </a:r>
            <a:r>
              <a:rPr kumimoji="0" lang="ko-KR" altLang="en-US" sz="1200">
                <a:solidFill>
                  <a:srgbClr val="000000"/>
                </a:solidFill>
              </a:rPr>
              <a:t>파일 데이터의 열 구분자를 세미콜론으로 지정하기 위해 </a:t>
            </a:r>
            <a:r>
              <a:rPr kumimoji="0" lang="en-US" altLang="ko-KR" sz="1200">
                <a:solidFill>
                  <a:srgbClr val="000000"/>
                </a:solidFill>
              </a:rPr>
              <a:t>sep </a:t>
            </a:r>
            <a:r>
              <a:rPr kumimoji="0" lang="ko-KR" altLang="en-US" sz="1200">
                <a:solidFill>
                  <a:srgbClr val="000000"/>
                </a:solidFill>
              </a:rPr>
              <a:t>매개변수 값을 ‘</a:t>
            </a:r>
            <a:r>
              <a:rPr kumimoji="0" lang="en-US" altLang="ko-KR" sz="1200">
                <a:solidFill>
                  <a:srgbClr val="000000"/>
                </a:solidFill>
              </a:rPr>
              <a:t>;’</a:t>
            </a:r>
            <a:r>
              <a:rPr kumimoji="0" lang="ko-KR" altLang="en-US" sz="1200">
                <a:solidFill>
                  <a:srgbClr val="000000"/>
                </a:solidFill>
              </a:rPr>
              <a:t>으로 지정</a:t>
            </a:r>
            <a:endParaRPr kumimoji="0" lang="en-US" altLang="ko-KR" sz="1200">
              <a:solidFill>
                <a:srgbClr val="000000"/>
              </a:solidFill>
            </a:endParaRPr>
          </a:p>
          <a:p>
            <a:pPr lvl="2">
              <a:spcAft>
                <a:spcPts val="300"/>
              </a:spcAft>
              <a:buClr>
                <a:srgbClr val="000000"/>
              </a:buClr>
            </a:pPr>
            <a:r>
              <a:rPr kumimoji="0" lang="en-US" altLang="ko-KR" sz="1200">
                <a:solidFill>
                  <a:srgbClr val="000000"/>
                </a:solidFill>
              </a:rPr>
              <a:t>pandas</a:t>
            </a:r>
            <a:r>
              <a:rPr kumimoji="0" lang="ko-KR" altLang="en-US" sz="1200">
                <a:solidFill>
                  <a:srgbClr val="000000"/>
                </a:solidFill>
              </a:rPr>
              <a:t>로 읽은 </a:t>
            </a:r>
            <a:r>
              <a:rPr kumimoji="0" lang="en-US" altLang="ko-KR" sz="1200">
                <a:solidFill>
                  <a:srgbClr val="000000"/>
                </a:solidFill>
              </a:rPr>
              <a:t>CSV </a:t>
            </a:r>
            <a:r>
              <a:rPr kumimoji="0" lang="ko-KR" altLang="en-US" sz="1200">
                <a:solidFill>
                  <a:srgbClr val="000000"/>
                </a:solidFill>
              </a:rPr>
              <a:t>데이터는 테이블 형태의 </a:t>
            </a:r>
            <a:r>
              <a:rPr kumimoji="0" lang="en-US" altLang="ko-KR" sz="1200">
                <a:solidFill>
                  <a:srgbClr val="000000"/>
                </a:solidFill>
              </a:rPr>
              <a:t>DataFrame </a:t>
            </a:r>
            <a:r>
              <a:rPr kumimoji="0" lang="ko-KR" altLang="en-US" sz="1200">
                <a:solidFill>
                  <a:srgbClr val="000000"/>
                </a:solidFill>
              </a:rPr>
              <a:t>객체</a:t>
            </a:r>
            <a:r>
              <a:rPr kumimoji="0" lang="en-US" altLang="ko-KR" sz="1200">
                <a:solidFill>
                  <a:srgbClr val="000000"/>
                </a:solidFill>
              </a:rPr>
              <a:t>(red_df, white_df)</a:t>
            </a:r>
            <a:r>
              <a:rPr kumimoji="0" lang="ko-KR" altLang="en-US" sz="1200">
                <a:solidFill>
                  <a:srgbClr val="000000"/>
                </a:solidFill>
              </a:rPr>
              <a:t>에 있음</a:t>
            </a:r>
            <a:endParaRPr kumimoji="0" lang="en-US" altLang="ko-KR" sz="120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45F37-7588-48C8-9D7F-CDD2917EFC79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 준비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모델링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결과 시각화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425C1A-3EF9-41B8-8D82-95B17F0E22E6}"/>
              </a:ext>
            </a:extLst>
          </p:cNvPr>
          <p:cNvSpPr/>
          <p:nvPr/>
        </p:nvSpPr>
        <p:spPr>
          <a:xfrm>
            <a:off x="1116013" y="2570163"/>
            <a:ext cx="6318250" cy="869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/>
              <a:t>red_df = pd.read_csv('winequality-red.csv', sep=';')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white_df = pd.read_csv('winequality-white.csv', sep=';')</a:t>
            </a:r>
          </a:p>
        </p:txBody>
      </p:sp>
    </p:spTree>
  </p:cSld>
  <p:clrMapOvr>
    <a:masterClrMapping/>
  </p:clrMapOvr>
  <p:transition/>
  <p:timing/>
</p:sld>
</file>

<file path=ppt/slides/slide3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993F8065-0AA1-47BB-9EC9-72C66ACE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87AE2-2259-409D-ADA7-5343D537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전처리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불필요한 속성 제거 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drop()</a:t>
            </a:r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결측치 처리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isnull().sum()</a:t>
            </a:r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>
                <a:solidFill>
                  <a:srgbClr val="FF0000"/>
                </a:solidFill>
              </a:rPr>
              <a:t>이상치</a:t>
            </a:r>
            <a:r>
              <a:rPr lang="en-US" altLang="ko-KR">
                <a:solidFill>
                  <a:srgbClr val="FF0000"/>
                </a:solidFill>
              </a:rPr>
              <a:t>(outlier)</a:t>
            </a:r>
            <a:r>
              <a:rPr lang="ko-KR" altLang="en-US">
                <a:solidFill>
                  <a:srgbClr val="FF0000"/>
                </a:solidFill>
              </a:rPr>
              <a:t> 제거</a:t>
            </a:r>
            <a:endParaRPr lang="en-US" altLang="ko-KR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en-US" altLang="ko-KR"/>
              <a:t>Boxplot</a:t>
            </a:r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06480-2C71-4E4C-A9B1-2666A34AB857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 준비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모델링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결과 시각화</a:t>
            </a:r>
            <a:endParaRPr lang="ko-KR" altLang="en-US" sz="1400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/>
</p:sld>
</file>

<file path=ppt/slides/slide3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BB40B7F6-E7F8-41DC-8E58-1FCF133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D2393-96EB-4848-9B5E-7E565C846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이상치</a:t>
            </a:r>
            <a:r>
              <a:rPr lang="en-US" altLang="ko-KR"/>
              <a:t>(Outlier)</a:t>
            </a:r>
          </a:p>
          <a:p>
            <a:pPr lvl="1">
              <a:defRPr/>
            </a:pPr>
            <a:r>
              <a:rPr lang="ko-KR" altLang="en-US"/>
              <a:t>자료에서 비정상적으로 분포를 벗어난 자료값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영향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데이터 정규화</a:t>
            </a:r>
            <a:r>
              <a:rPr lang="en-US" altLang="ko-KR"/>
              <a:t>, </a:t>
            </a:r>
            <a:r>
              <a:rPr lang="ko-KR" altLang="en-US"/>
              <a:t>표준화 할 때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머신 러닝 학습을 위한 데이터로 적절하지 않음</a:t>
            </a:r>
            <a:endParaRPr lang="en-US" altLang="ko-KR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/>
              <a:t>데이터 정제</a:t>
            </a:r>
            <a:r>
              <a:rPr lang="en-US" altLang="ko-KR"/>
              <a:t>…</a:t>
            </a:r>
            <a:r>
              <a:rPr lang="ko-KR" altLang="en-US"/>
              <a:t>필요함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</p:txBody>
      </p:sp>
      <p:pic>
        <p:nvPicPr>
          <p:cNvPr id="20484" name="그림 5">
            <a:extLst>
              <a:ext uri="{FF2B5EF4-FFF2-40B4-BE49-F238E27FC236}">
                <a16:creationId xmlns:a16="http://schemas.microsoft.com/office/drawing/2014/main" id="{A30C104A-2717-4C4B-9D56-7B1CBE91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713" y="3644900"/>
            <a:ext cx="5262562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7F7077D-ED0F-4F9D-BE1A-FB3BBD7CEB16}"/>
              </a:ext>
            </a:extLst>
          </p:cNvPr>
          <p:cNvSpPr/>
          <p:nvPr/>
        </p:nvSpPr>
        <p:spPr>
          <a:xfrm>
            <a:off x="6516688" y="5373688"/>
            <a:ext cx="71437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156D072-7966-4AEC-9147-B32E6C1F1F9B}"/>
              </a:ext>
            </a:extLst>
          </p:cNvPr>
          <p:cNvSpPr/>
          <p:nvPr/>
        </p:nvSpPr>
        <p:spPr>
          <a:xfrm>
            <a:off x="6372225" y="5199063"/>
            <a:ext cx="71438" cy="46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E8F7AE1-235D-405D-BA68-3758197C2F91}"/>
              </a:ext>
            </a:extLst>
          </p:cNvPr>
          <p:cNvSpPr/>
          <p:nvPr/>
        </p:nvSpPr>
        <p:spPr>
          <a:xfrm>
            <a:off x="6605588" y="5213350"/>
            <a:ext cx="46037" cy="128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3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506" name="제목 4">
            <a:extLst>
              <a:ext uri="{FF2B5EF4-FFF2-40B4-BE49-F238E27FC236}">
                <a16:creationId xmlns:a16="http://schemas.microsoft.com/office/drawing/2014/main" id="{C6F6DFF0-88FD-421E-AF81-827D0D81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D60EA-8288-4C31-A858-61B06529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이상치의 발생 원인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잘못된 데이터 입력</a:t>
            </a:r>
          </a:p>
          <a:p>
            <a:pPr lvl="2">
              <a:defRPr/>
            </a:pPr>
            <a:r>
              <a:rPr lang="ko-KR" altLang="en-US"/>
              <a:t>값 대신 코드 사용</a:t>
            </a:r>
          </a:p>
          <a:p>
            <a:pPr lvl="2">
              <a:defRPr/>
            </a:pPr>
            <a:r>
              <a:rPr lang="ko-KR" altLang="en-US"/>
              <a:t>샘플링 오류 또는 데이터가 잘못된 위치에서 추출되었거나 다른 데이터와 혼합된 경우</a:t>
            </a:r>
          </a:p>
          <a:p>
            <a:pPr lvl="2">
              <a:defRPr/>
            </a:pPr>
            <a:r>
              <a:rPr lang="ko-KR" altLang="en-US"/>
              <a:t>예상치 못한 변수 분포</a:t>
            </a:r>
          </a:p>
          <a:p>
            <a:pPr lvl="2">
              <a:defRPr/>
            </a:pPr>
            <a:r>
              <a:rPr lang="ko-KR" altLang="en-US"/>
              <a:t>애플리케이션 또는 시스템에서 산생된 측정 오류</a:t>
            </a:r>
          </a:p>
          <a:p>
            <a:pPr lvl="2">
              <a:defRPr/>
            </a:pPr>
            <a:r>
              <a:rPr lang="ko-KR" altLang="en-US"/>
              <a:t>데이터 추출의 실험 오류 또는 계획 오류</a:t>
            </a:r>
          </a:p>
          <a:p>
            <a:pPr lvl="2">
              <a:defRPr/>
            </a:pPr>
            <a:r>
              <a:rPr lang="ko-KR" altLang="en-US"/>
              <a:t>감지 방법을 테스트하기 위한 의도적인 더미 이상치 삽입</a:t>
            </a:r>
          </a:p>
          <a:p>
            <a:pPr lvl="2">
              <a:defRPr/>
            </a:pPr>
            <a:r>
              <a:rPr lang="ko-KR" altLang="en-US"/>
              <a:t>실제로 오류가 아닌 데이터의 자연적인 편차로</a:t>
            </a:r>
            <a:r>
              <a:rPr lang="en-US" altLang="ko-KR"/>
              <a:t>, </a:t>
            </a:r>
            <a:r>
              <a:rPr lang="ko-KR" altLang="en-US"/>
              <a:t>감지하려는 사기 또는 기타 비정상을 나타냅니다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3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DCD282F5-5652-4ADF-83D8-D8CB18FF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D2393-96EB-4848-9B5E-7E565C846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이상치 판단하기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데이터 분포를 보고 직접 판단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머신러닝 기법을 사용하여 이상치 분류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통계지표를 사용하여 판단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en-US" altLang="ko-KR"/>
              <a:t>!!! </a:t>
            </a:r>
            <a:r>
              <a:rPr lang="ko-KR" altLang="en-US"/>
              <a:t>효과적인 이상치 탐색을 위해서는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데이터 변수들의 의미</a:t>
            </a:r>
            <a:r>
              <a:rPr lang="en-US" altLang="ko-KR"/>
              <a:t>,  </a:t>
            </a:r>
            <a:r>
              <a:rPr lang="ko-KR" altLang="en-US"/>
              <a:t>이상치가 생긴 원인을 생각</a:t>
            </a:r>
            <a:r>
              <a:rPr lang="en-US" altLang="ko-KR"/>
              <a:t>, </a:t>
            </a:r>
            <a:r>
              <a:rPr lang="ko-KR" altLang="en-US"/>
              <a:t>이해할 수 있어야 한다</a:t>
            </a:r>
            <a:r>
              <a:rPr lang="en-US" altLang="ko-KR"/>
              <a:t>.</a:t>
            </a:r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3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554" name="제목 1">
            <a:extLst>
              <a:ext uri="{FF2B5EF4-FFF2-40B4-BE49-F238E27FC236}">
                <a16:creationId xmlns:a16="http://schemas.microsoft.com/office/drawing/2014/main" id="{15FC158F-DCBB-4677-A96E-00F3CDBD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D2393-96EB-4848-9B5E-7E565C846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이상치 판단하기 </a:t>
            </a:r>
            <a:r>
              <a:rPr lang="en-US" altLang="ko-KR"/>
              <a:t>- </a:t>
            </a:r>
            <a:r>
              <a:rPr lang="ko-KR" altLang="en-US">
                <a:solidFill>
                  <a:srgbClr val="FF0000"/>
                </a:solidFill>
              </a:rPr>
              <a:t>사분범위</a:t>
            </a:r>
            <a:r>
              <a:rPr lang="en-US" altLang="ko-KR">
                <a:solidFill>
                  <a:srgbClr val="FF0000"/>
                </a:solidFill>
              </a:rPr>
              <a:t>(IQR)</a:t>
            </a:r>
            <a:r>
              <a:rPr lang="ko-KR" altLang="en-US">
                <a:solidFill>
                  <a:srgbClr val="FF0000"/>
                </a:solidFill>
              </a:rPr>
              <a:t>를 이용한 이상치 판단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en-US" altLang="ko-KR"/>
              <a:t>IQR (Inter Quatile Range) = Q3 – Q1</a:t>
            </a:r>
          </a:p>
          <a:p>
            <a:pPr lvl="2">
              <a:defRPr/>
            </a:pPr>
            <a:r>
              <a:rPr lang="en-US" altLang="ko-KR"/>
              <a:t>Q1 (25%), Q2 (50%), Q3(75%)</a:t>
            </a:r>
          </a:p>
          <a:p>
            <a:pPr lvl="4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 b="1">
                <a:solidFill>
                  <a:srgbClr val="FF0000"/>
                </a:solidFill>
              </a:rPr>
              <a:t>이상치 판단 </a:t>
            </a:r>
            <a:r>
              <a:rPr lang="en-US" altLang="ko-KR" b="1">
                <a:solidFill>
                  <a:srgbClr val="FF0000"/>
                </a:solidFill>
              </a:rPr>
              <a:t>– </a:t>
            </a:r>
            <a:r>
              <a:rPr lang="ko-KR" altLang="en-US" b="1">
                <a:solidFill>
                  <a:srgbClr val="FF0000"/>
                </a:solidFill>
              </a:rPr>
              <a:t>안울타리를 벗어난 곳에 위치한 데이터</a:t>
            </a:r>
            <a:endParaRPr lang="en-US" altLang="ko-KR" b="1">
              <a:solidFill>
                <a:srgbClr val="FF0000"/>
              </a:solidFill>
            </a:endParaRPr>
          </a:p>
        </p:txBody>
      </p:sp>
      <p:pic>
        <p:nvPicPr>
          <p:cNvPr id="23556" name="그림 14">
            <a:extLst>
              <a:ext uri="{FF2B5EF4-FFF2-40B4-BE49-F238E27FC236}">
                <a16:creationId xmlns:a16="http://schemas.microsoft.com/office/drawing/2014/main" id="{17960502-806C-43C5-B526-1D0AE6E3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6013" y="4578350"/>
            <a:ext cx="6786562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그림 16">
            <a:extLst>
              <a:ext uri="{FF2B5EF4-FFF2-40B4-BE49-F238E27FC236}">
                <a16:creationId xmlns:a16="http://schemas.microsoft.com/office/drawing/2014/main" id="{5C9948BC-435A-490D-85E9-181F5F5D8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650" y="2997200"/>
            <a:ext cx="7269163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E9903FDC-F6DA-4642-8168-4D5966FA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C9DFA-F5EE-4FC3-9FA7-F55916EBB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상자 그림과 데이터 분포 모양</a:t>
            </a:r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F64C62E2-E1CD-4EB2-912F-E74D526D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513" y="1601788"/>
            <a:ext cx="7129462" cy="429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/>
</p:sld>
</file>

<file path=ppt/slides/slide3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2" name="제목 1">
            <a:extLst>
              <a:ext uri="{FF2B5EF4-FFF2-40B4-BE49-F238E27FC236}">
                <a16:creationId xmlns:a16="http://schemas.microsoft.com/office/drawing/2014/main" id="{75E0E70D-FB6D-41B3-AB78-5E477D7D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87AE2-2259-409D-ADA7-5343D537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전처리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불필요한 속성 제거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결측치 처리</a:t>
            </a:r>
            <a:endParaRPr lang="en-US" altLang="ko-KR"/>
          </a:p>
          <a:p>
            <a:pPr lvl="1">
              <a:defRPr/>
            </a:pPr>
            <a:r>
              <a:rPr lang="ko-KR" altLang="en-US">
                <a:solidFill>
                  <a:srgbClr val="FF0000"/>
                </a:solidFill>
              </a:rPr>
              <a:t>이상치</a:t>
            </a:r>
            <a:r>
              <a:rPr lang="en-US" altLang="ko-KR">
                <a:solidFill>
                  <a:srgbClr val="FF0000"/>
                </a:solidFill>
              </a:rPr>
              <a:t>(outlier)</a:t>
            </a:r>
            <a:r>
              <a:rPr lang="ko-KR" altLang="en-US">
                <a:solidFill>
                  <a:srgbClr val="FF0000"/>
                </a:solidFill>
              </a:rPr>
              <a:t> 제거</a:t>
            </a:r>
            <a:endParaRPr lang="en-US" altLang="ko-KR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 lvl="2">
              <a:defRPr/>
            </a:pPr>
            <a:endParaRPr lang="en-US" altLang="ko-KR"/>
          </a:p>
          <a:p>
            <a:pPr lvl="2">
              <a:defRPr/>
            </a:pPr>
            <a:r>
              <a:rPr lang="en-US" altLang="ko-KR"/>
              <a:t>Boxplot </a:t>
            </a:r>
            <a:r>
              <a:rPr lang="ko-KR" altLang="en-US"/>
              <a:t>그리기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06480-2C71-4E4C-A9B1-2666A34AB857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 준비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모델링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결과 시각화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37097B-0E06-4783-BE15-968E2E2000FD}"/>
              </a:ext>
            </a:extLst>
          </p:cNvPr>
          <p:cNvSpPr/>
          <p:nvPr/>
        </p:nvSpPr>
        <p:spPr>
          <a:xfrm>
            <a:off x="1692275" y="5653088"/>
            <a:ext cx="2016125" cy="7381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/>
              <a:t>plt.boxplot(  )</a:t>
            </a:r>
          </a:p>
          <a:p>
            <a:pPr>
              <a:defRPr/>
            </a:pPr>
            <a:r>
              <a:rPr lang="ko-KR" altLang="en-US" sz="1400"/>
              <a:t>plt.title( )</a:t>
            </a:r>
          </a:p>
          <a:p>
            <a:pPr>
              <a:defRPr/>
            </a:pPr>
            <a:r>
              <a:rPr lang="ko-KR" altLang="en-US" sz="1400"/>
              <a:t>plt.show()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546B95-7592-4F96-A819-BE5A89D2E8FD}"/>
              </a:ext>
            </a:extLst>
          </p:cNvPr>
          <p:cNvSpPr/>
          <p:nvPr/>
        </p:nvSpPr>
        <p:spPr>
          <a:xfrm>
            <a:off x="1476375" y="2789238"/>
            <a:ext cx="5526088" cy="2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/>
              <a:t>    q1 = data.quantile(0.25) </a:t>
            </a:r>
          </a:p>
          <a:p>
            <a:pPr>
              <a:defRPr/>
            </a:pPr>
            <a:r>
              <a:rPr lang="ko-KR" altLang="en-US" sz="1400"/>
              <a:t>    q3 = data.quantile(0.75)</a:t>
            </a:r>
          </a:p>
          <a:p>
            <a:pPr>
              <a:defRPr/>
            </a:pPr>
            <a:r>
              <a:rPr lang="ko-KR" altLang="en-US" sz="1400"/>
              <a:t>    iqr = q3-q1</a:t>
            </a:r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ko-KR" altLang="en-US" sz="1400"/>
              <a:t>    lif = q1 - (iqr*1.5)    # lower inner fence</a:t>
            </a:r>
          </a:p>
          <a:p>
            <a:pPr>
              <a:defRPr/>
            </a:pPr>
            <a:r>
              <a:rPr lang="ko-KR" altLang="en-US" sz="1400"/>
              <a:t>    hif = q3 + (iqr*1.5)    # higher inner fence</a:t>
            </a:r>
          </a:p>
          <a:p>
            <a:pPr>
              <a:defRPr/>
            </a:pPr>
            <a:r>
              <a:rPr lang="ko-KR" altLang="en-US" sz="1400"/>
              <a:t>    </a:t>
            </a:r>
          </a:p>
          <a:p>
            <a:pPr>
              <a:defRPr/>
            </a:pPr>
            <a:r>
              <a:rPr lang="ko-KR" altLang="en-US" sz="1400"/>
              <a:t>    # fence 안에 있는 데이터만 남긴다.</a:t>
            </a:r>
          </a:p>
          <a:p>
            <a:pPr>
              <a:defRPr/>
            </a:pPr>
            <a:r>
              <a:rPr lang="ko-KR" altLang="en-US" sz="1400"/>
              <a:t>    data_removed_outlier = data[(data&gt;lif) &amp; (data&lt;hif)]  </a:t>
            </a:r>
          </a:p>
        </p:txBody>
      </p:sp>
    </p:spTree>
  </p:cSld>
  <p:clrMapOvr>
    <a:masterClrMapping/>
  </p:clrMapOvr>
  <p:transition/>
  <p:timing/>
</p:sld>
</file>

<file path=ppt/slides/slide3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1F050470-DF2F-4DDD-993E-9A0551D2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A4A3F-4332-4C87-983A-F8938FBAA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이상치 제거 함수 예시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df : </a:t>
            </a:r>
            <a:r>
              <a:rPr lang="ko-KR" altLang="en-US"/>
              <a:t>데이터 셋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remove_col : </a:t>
            </a:r>
            <a:r>
              <a:rPr lang="ko-KR" altLang="en-US"/>
              <a:t> 이상치를 제거하고 싶은 데이터 종류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1E814C-FE6F-4A77-9160-F36BE6D477A6}"/>
              </a:ext>
            </a:extLst>
          </p:cNvPr>
          <p:cNvSpPr/>
          <p:nvPr/>
        </p:nvSpPr>
        <p:spPr>
          <a:xfrm>
            <a:off x="539750" y="2781300"/>
            <a:ext cx="8308975" cy="3046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def remove_out(df, remove_col): 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    for i in remove_col: 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	q1 = df[i].quantile(0.25) 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	q3 = df[i].quantile(0.75) 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	IQR = q3 – q1 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	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	weight = 1.5  # </a:t>
            </a:r>
            <a:r>
              <a:rPr lang="ko-KR" altLang="en-US" sz="1600">
                <a:latin typeface="Courier New" panose="02070309020205020404" pitchFamily="49" charset="0"/>
              </a:rPr>
              <a:t>제거 범위 조절 변수</a:t>
            </a:r>
            <a:endParaRPr lang="en-US" altLang="ko-KR" sz="1600"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       lower_fence = q1 - (weight * IQR)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       higher_fence = q3 + (weight * IQR) 	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	df = df[((df[i]&gt;=lower_fence) &amp; (df[i]&lt;=higher_fence))] 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	df = df.reset_index(drop=True) </a:t>
            </a:r>
          </a:p>
          <a:p>
            <a:pPr>
              <a:defRPr/>
            </a:pPr>
            <a:r>
              <a:rPr lang="en-US" altLang="ko-KR" sz="1600">
                <a:latin typeface="Courier New" panose="02070309020205020404" pitchFamily="49" charset="0"/>
              </a:rPr>
              <a:t>    return df</a:t>
            </a:r>
            <a:endParaRPr lang="ko-KR" altLang="en-US" sz="1600"/>
          </a:p>
        </p:txBody>
      </p:sp>
    </p:spTree>
  </p:cSld>
  <p:clrMapOvr>
    <a:masterClrMapping/>
  </p:clrMapOvr>
  <p:transition/>
  <p:timing/>
</p:sld>
</file>

<file path=ppt/slides/slide3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6E35E0A4-EE61-40A5-AAA1-A38DF8DFB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A4A3F-4332-4C87-983A-F8938FBAA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이상치 판단된 </a:t>
            </a:r>
            <a:r>
              <a:rPr lang="en-US" altLang="ko-KR"/>
              <a:t>index </a:t>
            </a:r>
            <a:r>
              <a:rPr lang="ko-KR" altLang="en-US"/>
              <a:t>함수 예시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이상치로 판단된 데이터의 </a:t>
            </a:r>
            <a:r>
              <a:rPr lang="en-US" altLang="ko-KR"/>
              <a:t>index</a:t>
            </a:r>
            <a:r>
              <a:rPr lang="ko-KR" altLang="en-US"/>
              <a:t>들을 리턴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이상치로 판단된 데이터들 분석 목적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이상치 제거하고 싶으면</a:t>
            </a:r>
            <a:r>
              <a:rPr lang="en-US" altLang="ko-KR"/>
              <a:t>… df.drop( #index</a:t>
            </a:r>
            <a:r>
              <a:rPr lang="ko-KR" altLang="en-US"/>
              <a:t>들 </a:t>
            </a:r>
            <a:r>
              <a:rPr lang="en-US" altLang="ko-KR"/>
              <a:t>)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1E814C-FE6F-4A77-9160-F36BE6D477A6}"/>
              </a:ext>
            </a:extLst>
          </p:cNvPr>
          <p:cNvSpPr/>
          <p:nvPr/>
        </p:nvSpPr>
        <p:spPr>
          <a:xfrm>
            <a:off x="539750" y="2205038"/>
            <a:ext cx="8308975" cy="2246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>
                <a:latin typeface="Courier New" panose="02070309020205020404" pitchFamily="49" charset="0"/>
              </a:rPr>
              <a:t>def get_outlier(df, col, weight=1.5) : </a:t>
            </a:r>
          </a:p>
          <a:p>
            <a:pPr>
              <a:defRPr/>
            </a:pPr>
            <a:r>
              <a:rPr lang="en-US" altLang="ko-KR" sz="1400">
                <a:latin typeface="Courier New" panose="02070309020205020404" pitchFamily="49" charset="0"/>
              </a:rPr>
              <a:t>  q1 = np.percentile(df[col].values, 25) </a:t>
            </a:r>
          </a:p>
          <a:p>
            <a:pPr>
              <a:defRPr/>
            </a:pPr>
            <a:r>
              <a:rPr lang="en-US" altLang="ko-KR" sz="1400">
                <a:latin typeface="Courier New" panose="02070309020205020404" pitchFamily="49" charset="0"/>
              </a:rPr>
              <a:t>  q3 = np.percentile(df[col].values, 75) </a:t>
            </a:r>
          </a:p>
          <a:p>
            <a:pPr>
              <a:defRPr/>
            </a:pPr>
            <a:r>
              <a:rPr lang="en-US" altLang="ko-KR" sz="1400">
                <a:latin typeface="Courier New" panose="02070309020205020404" pitchFamily="49" charset="0"/>
              </a:rPr>
              <a:t>  IQR = q3 – q1 </a:t>
            </a:r>
          </a:p>
          <a:p>
            <a:pPr>
              <a:defRPr/>
            </a:pPr>
            <a:r>
              <a:rPr lang="en-US" altLang="ko-KR" sz="1400">
                <a:latin typeface="Courier New" panose="02070309020205020404" pitchFamily="49" charset="0"/>
              </a:rPr>
              <a:t>  low_fence = q1 - (weight * IQR)</a:t>
            </a:r>
          </a:p>
          <a:p>
            <a:pPr>
              <a:defRPr/>
            </a:pPr>
            <a:r>
              <a:rPr lang="en-US" altLang="ko-KR" sz="1400">
                <a:latin typeface="Courier New" panose="02070309020205020404" pitchFamily="49" charset="0"/>
              </a:rPr>
              <a:t>  high_fence = q3 + (weight * IQR) 		</a:t>
            </a:r>
          </a:p>
          <a:p>
            <a:pPr>
              <a:defRPr/>
            </a:pPr>
            <a:endParaRPr lang="en-US" altLang="ko-KR" sz="1400"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400">
                <a:latin typeface="Courier New" panose="02070309020205020404" pitchFamily="49" charset="0"/>
              </a:rPr>
              <a:t>  out_index = df[col][(df[col]&lt;low_fence)|(df[col]&lt;=high_fence))].index</a:t>
            </a:r>
          </a:p>
          <a:p>
            <a:pPr>
              <a:defRPr/>
            </a:pPr>
            <a:endParaRPr lang="en-US" altLang="ko-KR" sz="1400"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1400">
                <a:latin typeface="Courier New" panose="02070309020205020404" pitchFamily="49" charset="0"/>
              </a:rPr>
              <a:t>  return out_index</a:t>
            </a:r>
            <a:endParaRPr lang="ko-KR" altLang="en-US" sz="1400"/>
          </a:p>
        </p:txBody>
      </p:sp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계산기 프로그램 확장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input( ) </a:t>
            </a:r>
            <a:r>
              <a:rPr lang="ko-KR" altLang="en-US"/>
              <a:t>함수와 값 입력</a:t>
            </a:r>
            <a:endParaRPr lang="en-US" altLang="ko-KR"/>
          </a:p>
          <a:p>
            <a:pPr lvl="1"/>
            <a:r>
              <a:rPr lang="ko-KR" altLang="en-US"/>
              <a:t>오류 발생</a:t>
            </a:r>
            <a:r>
              <a:rPr lang="en-US" altLang="ko-KR"/>
              <a:t>: input( ) </a:t>
            </a:r>
            <a:r>
              <a:rPr lang="ko-KR" altLang="en-US"/>
              <a:t>함수가 값을 모두 문자열로 취급하기 때문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F7191B-F60A-A2B5-246A-8FBA95A5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2861606"/>
            <a:ext cx="6841397" cy="23463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3CCB6A-DEDE-4B29-AA1C-6C79FCBE6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79" y="1043735"/>
            <a:ext cx="1859441" cy="6462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EBE5B7-2437-4ADF-B9CF-59843C53A159}"/>
              </a:ext>
            </a:extLst>
          </p:cNvPr>
          <p:cNvSpPr/>
          <p:nvPr/>
        </p:nvSpPr>
        <p:spPr>
          <a:xfrm>
            <a:off x="3131840" y="1650092"/>
            <a:ext cx="185944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rgbClr val="0000FF"/>
                </a:solidFill>
                <a:latin typeface="맑은 고딕" panose="020b0503020000020004" pitchFamily="50" charset="-127"/>
              </a:rPr>
              <a:t>a = input()</a:t>
            </a:r>
            <a:endParaRPr lang="en-US" altLang="ko-KR" sz="1200">
              <a:solidFill>
                <a:srgbClr val="0000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3CC711D-D2BE-42A1-925B-5ABBFDBC8B83}"/>
              </a:ext>
            </a:extLst>
          </p:cNvPr>
          <p:cNvSpPr/>
          <p:nvPr/>
        </p:nvSpPr>
        <p:spPr>
          <a:xfrm>
            <a:off x="3311860" y="2000791"/>
            <a:ext cx="540060" cy="274995"/>
          </a:xfrm>
          <a:custGeom>
            <a:gdLst>
              <a:gd name="connsiteX0" fmla="*/ 931817 w 931817"/>
              <a:gd name="connsiteY0" fmla="*/ 34835 h 473509"/>
              <a:gd name="connsiteX1" fmla="*/ 539931 w 931817"/>
              <a:gd name="connsiteY1" fmla="*/ 444138 h 473509"/>
              <a:gd name="connsiteX2" fmla="*/ 174171 w 931817"/>
              <a:gd name="connsiteY2" fmla="*/ 391886 h 473509"/>
              <a:gd name="connsiteX3" fmla="*/ 0 w 931817"/>
              <a:gd name="connsiteY3" fmla="*/ 0 h 4735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817" h="473508">
                <a:moveTo>
                  <a:pt x="931817" y="34835"/>
                </a:moveTo>
                <a:cubicBezTo>
                  <a:pt x="799011" y="209732"/>
                  <a:pt x="666205" y="384629"/>
                  <a:pt x="539931" y="444138"/>
                </a:cubicBezTo>
                <a:cubicBezTo>
                  <a:pt x="413657" y="503647"/>
                  <a:pt x="264159" y="465909"/>
                  <a:pt x="174171" y="391886"/>
                </a:cubicBezTo>
                <a:cubicBezTo>
                  <a:pt x="84182" y="317863"/>
                  <a:pt x="42091" y="158931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0A0ABD-D1D7-4A49-A29E-8E7C1C761D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863" r="73019" b="9803"/>
          <a:stretch>
            <a:fillRect/>
          </a:stretch>
        </p:blipFill>
        <p:spPr>
          <a:xfrm>
            <a:off x="2520585" y="2096521"/>
            <a:ext cx="791275" cy="765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969C7-B41F-4D05-9E75-E90E849FF52C}"/>
              </a:ext>
            </a:extLst>
          </p:cNvPr>
          <p:cNvSpPr txBox="1"/>
          <p:nvPr/>
        </p:nvSpPr>
        <p:spPr>
          <a:xfrm>
            <a:off x="7716806" y="2861606"/>
            <a:ext cx="928459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7030A0"/>
                </a:solidFill>
              </a:rPr>
              <a:t>x=3;</a:t>
            </a:r>
          </a:p>
          <a:p>
            <a:r>
              <a:rPr lang="en-US" altLang="ko-KR">
                <a:solidFill>
                  <a:srgbClr val="7030A0"/>
                </a:solidFill>
              </a:rPr>
              <a:t>y=‘3’;</a:t>
            </a:r>
          </a:p>
          <a:p>
            <a:endParaRPr lang="en-US" altLang="ko-KR">
              <a:solidFill>
                <a:srgbClr val="7030A0"/>
              </a:solidFill>
            </a:endParaRPr>
          </a:p>
          <a:p>
            <a:r>
              <a:rPr lang="en-US" altLang="ko-KR">
                <a:solidFill>
                  <a:srgbClr val="7030A0"/>
                </a:solidFill>
              </a:rPr>
              <a:t>print(x)</a:t>
            </a:r>
          </a:p>
          <a:p>
            <a:r>
              <a:rPr lang="en-US" altLang="ko-KR">
                <a:solidFill>
                  <a:srgbClr val="7030A0"/>
                </a:solidFill>
              </a:rPr>
              <a:t>print(y)</a:t>
            </a:r>
          </a:p>
          <a:p>
            <a:endParaRPr lang="en-US" altLang="ko-KR">
              <a:solidFill>
                <a:srgbClr val="7030A0"/>
              </a:solidFill>
            </a:endParaRPr>
          </a:p>
          <a:p>
            <a:r>
              <a:rPr lang="en-US" altLang="ko-KR">
                <a:solidFill>
                  <a:srgbClr val="7030A0"/>
                </a:solidFill>
              </a:rPr>
              <a:t>bin(x)</a:t>
            </a:r>
          </a:p>
          <a:p>
            <a:endParaRPr lang="en-US" altLang="ko-KR">
              <a:solidFill>
                <a:srgbClr val="7030A0"/>
              </a:solidFill>
            </a:endParaRPr>
          </a:p>
          <a:p>
            <a:r>
              <a:rPr lang="en-US" altLang="ko-KR">
                <a:solidFill>
                  <a:srgbClr val="7030A0"/>
                </a:solidFill>
              </a:rPr>
              <a:t>ord(y)</a:t>
            </a:r>
          </a:p>
          <a:p>
            <a:endParaRPr lang="en-US" altLang="ko-KR">
              <a:solidFill>
                <a:srgbClr val="7030A0"/>
              </a:solidFill>
            </a:endParaRPr>
          </a:p>
          <a:p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01355"/>
      </p:ext>
    </p:extLst>
  </p:cSld>
  <p:clrMapOvr>
    <a:masterClrMapping/>
  </p:clrMapOvr>
  <p:transition/>
  <p:timing/>
</p:sld>
</file>

<file path=ppt/slides/slide3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12DCBC5F-F6CE-4363-99ED-D23B89D1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52DBB-5B7E-48BD-BBBA-68953493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이상치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54BAF-1A98-4DA4-83B9-A893EF9D0864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 준비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모델링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결과 시각화</a:t>
            </a:r>
            <a:endParaRPr lang="ko-KR" altLang="en-US" sz="1400">
              <a:latin typeface="+mn-ea"/>
              <a:ea typeface="+mn-ea"/>
            </a:endParaRPr>
          </a:p>
        </p:txBody>
      </p:sp>
      <p:pic>
        <p:nvPicPr>
          <p:cNvPr id="28677" name="그림 7">
            <a:extLst>
              <a:ext uri="{FF2B5EF4-FFF2-40B4-BE49-F238E27FC236}">
                <a16:creationId xmlns:a16="http://schemas.microsoft.com/office/drawing/2014/main" id="{3E25A2B2-1B55-4A3C-A2C0-86D35B9A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9"/>
          <a:stretch>
            <a:fillRect/>
          </a:stretch>
        </p:blipFill>
        <p:spPr bwMode="auto">
          <a:xfrm>
            <a:off x="755650" y="1700213"/>
            <a:ext cx="6002338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그림 8">
            <a:extLst>
              <a:ext uri="{FF2B5EF4-FFF2-40B4-BE49-F238E27FC236}">
                <a16:creationId xmlns:a16="http://schemas.microsoft.com/office/drawing/2014/main" id="{B2300F7F-22D8-45FB-A69D-5D9B5FA61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t="33202" r="39561" b="58400"/>
          <a:stretch>
            <a:fillRect/>
          </a:stretch>
        </p:blipFill>
        <p:spPr bwMode="auto">
          <a:xfrm>
            <a:off x="700088" y="5367338"/>
            <a:ext cx="6002337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3F0077-38B6-4463-BAF1-ABBEA824B3F1}"/>
              </a:ext>
            </a:extLst>
          </p:cNvPr>
          <p:cNvSpPr/>
          <p:nvPr/>
        </p:nvSpPr>
        <p:spPr>
          <a:xfrm>
            <a:off x="6875463" y="2997200"/>
            <a:ext cx="5048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7DB2CC-8D33-4856-8BB5-2160B0618A9A}"/>
              </a:ext>
            </a:extLst>
          </p:cNvPr>
          <p:cNvSpPr/>
          <p:nvPr/>
        </p:nvSpPr>
        <p:spPr>
          <a:xfrm>
            <a:off x="7402513" y="2997200"/>
            <a:ext cx="50323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45BCDB-9149-4B8E-AC1E-60FAA68EE48D}"/>
              </a:ext>
            </a:extLst>
          </p:cNvPr>
          <p:cNvSpPr/>
          <p:nvPr/>
        </p:nvSpPr>
        <p:spPr>
          <a:xfrm>
            <a:off x="7927975" y="2997200"/>
            <a:ext cx="50323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874699-BC59-444B-A205-7C187868E8C0}"/>
              </a:ext>
            </a:extLst>
          </p:cNvPr>
          <p:cNvSpPr/>
          <p:nvPr/>
        </p:nvSpPr>
        <p:spPr>
          <a:xfrm>
            <a:off x="8443913" y="2997200"/>
            <a:ext cx="5048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E1410F-66DF-459A-ADC2-6528169D6283}"/>
              </a:ext>
            </a:extLst>
          </p:cNvPr>
          <p:cNvSpPr/>
          <p:nvPr/>
        </p:nvSpPr>
        <p:spPr>
          <a:xfrm>
            <a:off x="9286875" y="2997200"/>
            <a:ext cx="5048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E4ADBE-AB8B-4C26-80ED-D86C89558C76}"/>
              </a:ext>
            </a:extLst>
          </p:cNvPr>
          <p:cNvSpPr/>
          <p:nvPr/>
        </p:nvSpPr>
        <p:spPr>
          <a:xfrm>
            <a:off x="6875463" y="4071938"/>
            <a:ext cx="5048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CE744D-7D59-47EE-807E-E59520906647}"/>
              </a:ext>
            </a:extLst>
          </p:cNvPr>
          <p:cNvSpPr/>
          <p:nvPr/>
        </p:nvSpPr>
        <p:spPr>
          <a:xfrm>
            <a:off x="7402513" y="4071938"/>
            <a:ext cx="50323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5EF9C9-C5C4-4567-884D-6AA7ABF246AB}"/>
              </a:ext>
            </a:extLst>
          </p:cNvPr>
          <p:cNvSpPr/>
          <p:nvPr/>
        </p:nvSpPr>
        <p:spPr>
          <a:xfrm>
            <a:off x="7927975" y="4071938"/>
            <a:ext cx="50323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C082A3-01A1-46CE-AB86-14D8E2784AB7}"/>
              </a:ext>
            </a:extLst>
          </p:cNvPr>
          <p:cNvSpPr/>
          <p:nvPr/>
        </p:nvSpPr>
        <p:spPr>
          <a:xfrm>
            <a:off x="8443913" y="4071938"/>
            <a:ext cx="5048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7CCD4C-3FCC-4946-AA2F-46B577467E15}"/>
              </a:ext>
            </a:extLst>
          </p:cNvPr>
          <p:cNvSpPr/>
          <p:nvPr/>
        </p:nvSpPr>
        <p:spPr>
          <a:xfrm>
            <a:off x="9286875" y="4071938"/>
            <a:ext cx="5048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96F99E-2306-4EC6-84D8-E1EE392EC2E3}"/>
              </a:ext>
            </a:extLst>
          </p:cNvPr>
          <p:cNvSpPr/>
          <p:nvPr/>
        </p:nvSpPr>
        <p:spPr>
          <a:xfrm>
            <a:off x="6875463" y="4465638"/>
            <a:ext cx="5048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78F755-2CE7-4EEE-B88A-7137EC82F331}"/>
              </a:ext>
            </a:extLst>
          </p:cNvPr>
          <p:cNvSpPr/>
          <p:nvPr/>
        </p:nvSpPr>
        <p:spPr>
          <a:xfrm>
            <a:off x="7402513" y="4465638"/>
            <a:ext cx="50323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AB5BFF-C9A5-452B-888A-6B1E167440D0}"/>
              </a:ext>
            </a:extLst>
          </p:cNvPr>
          <p:cNvSpPr/>
          <p:nvPr/>
        </p:nvSpPr>
        <p:spPr>
          <a:xfrm>
            <a:off x="7927975" y="4465638"/>
            <a:ext cx="50323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F61E95-91FB-439D-A58E-65C7A0C8DF22}"/>
              </a:ext>
            </a:extLst>
          </p:cNvPr>
          <p:cNvSpPr/>
          <p:nvPr/>
        </p:nvSpPr>
        <p:spPr>
          <a:xfrm>
            <a:off x="8443913" y="4465638"/>
            <a:ext cx="5048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53492D-7BCF-499F-994C-F6265E2C754C}"/>
              </a:ext>
            </a:extLst>
          </p:cNvPr>
          <p:cNvSpPr/>
          <p:nvPr/>
        </p:nvSpPr>
        <p:spPr>
          <a:xfrm>
            <a:off x="9286875" y="4465638"/>
            <a:ext cx="5048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rgbClr val="FFFFFF"/>
                </a:solidFill>
                <a:latin typeface="맑은 고딕"/>
                <a:ea typeface="굴림" panose="020b0600000101010101" pitchFamily="50" charset="-127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/>
</p:sld>
</file>

<file path=ppt/slides/slide3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D4D10F1D-C7D9-4F45-ABF8-7608A3FE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52DBB-5B7E-48BD-BBBA-68953493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전처리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이상치 제거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데이터 변환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레드 와인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0, </a:t>
            </a:r>
            <a:r>
              <a:rPr lang="ko-KR" altLang="en-US"/>
              <a:t>  화이트 와인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1 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54BAF-1A98-4DA4-83B9-A893EF9D0864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 준비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모델링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결과 시각화</a:t>
            </a:r>
            <a:endParaRPr lang="ko-KR" altLang="en-US" sz="1400">
              <a:latin typeface="+mn-ea"/>
              <a:ea typeface="+mn-ea"/>
            </a:endParaRPr>
          </a:p>
        </p:txBody>
      </p:sp>
      <p:pic>
        <p:nvPicPr>
          <p:cNvPr id="29701" name="그림 5">
            <a:extLst>
              <a:ext uri="{FF2B5EF4-FFF2-40B4-BE49-F238E27FC236}">
                <a16:creationId xmlns:a16="http://schemas.microsoft.com/office/drawing/2014/main" id="{DB5785FB-8BC5-4B51-BE5F-CD57A153A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450" y="1916113"/>
            <a:ext cx="5688013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그림 12">
            <a:extLst>
              <a:ext uri="{FF2B5EF4-FFF2-40B4-BE49-F238E27FC236}">
                <a16:creationId xmlns:a16="http://schemas.microsoft.com/office/drawing/2014/main" id="{02670026-A69A-4F2E-9D60-00D10449E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9"/>
          <a:stretch>
            <a:fillRect/>
          </a:stretch>
        </p:blipFill>
        <p:spPr bwMode="auto">
          <a:xfrm>
            <a:off x="1116013" y="4252913"/>
            <a:ext cx="534828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10E0B5DD-FF36-468F-AEE3-04565FC4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52DBB-5B7E-48BD-BBBA-68953493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탐색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속성 별  레드 와인</a:t>
            </a:r>
            <a:r>
              <a:rPr lang="en-US" altLang="ko-KR"/>
              <a:t>, </a:t>
            </a:r>
            <a:r>
              <a:rPr lang="ko-KR" altLang="en-US"/>
              <a:t>화이트 와인 특징이 어떻게 다른지</a:t>
            </a:r>
            <a:r>
              <a:rPr lang="en-US" altLang="ko-KR"/>
              <a:t>?</a:t>
            </a:r>
          </a:p>
          <a:p>
            <a:pPr lvl="1">
              <a:defRPr/>
            </a:pPr>
            <a:r>
              <a:rPr lang="ko-KR" altLang="en-US"/>
              <a:t>각 속성에 따라 히스토그램 그려보자</a:t>
            </a:r>
            <a:r>
              <a:rPr lang="en-US" altLang="ko-KR"/>
              <a:t>.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54BAF-1A98-4DA4-83B9-A893EF9D0864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준비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 탐색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 모델링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결과 시각화</a:t>
            </a:r>
            <a:endParaRPr lang="ko-KR" altLang="en-US" sz="1400" b="1" u="sng">
              <a:latin typeface="+mn-ea"/>
              <a:ea typeface="+mn-ea"/>
            </a:endParaRPr>
          </a:p>
        </p:txBody>
      </p:sp>
      <p:pic>
        <p:nvPicPr>
          <p:cNvPr id="30725" name="그림 15">
            <a:extLst>
              <a:ext uri="{FF2B5EF4-FFF2-40B4-BE49-F238E27FC236}">
                <a16:creationId xmlns:a16="http://schemas.microsoft.com/office/drawing/2014/main" id="{EDE79C99-F272-4C8B-B58E-B083C104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250" y="2565400"/>
            <a:ext cx="85947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/>
</p:sld>
</file>

<file path=ppt/slides/slide3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746" name="제목 1">
            <a:extLst>
              <a:ext uri="{FF2B5EF4-FFF2-40B4-BE49-F238E27FC236}">
                <a16:creationId xmlns:a16="http://schemas.microsoft.com/office/drawing/2014/main" id="{87C7340A-3D65-44B8-BC37-1322E7FE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AC7F4D-302F-4B94-9289-AD27CD78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레드 </a:t>
            </a:r>
            <a:r>
              <a:rPr lang="en-US" altLang="ko-KR"/>
              <a:t>/ </a:t>
            </a:r>
            <a:r>
              <a:rPr lang="ko-KR" altLang="en-US"/>
              <a:t>화이트 와인에 따라 데이터 분포가 많이</a:t>
            </a:r>
            <a:r>
              <a:rPr lang="en-US" altLang="ko-KR"/>
              <a:t>~ </a:t>
            </a:r>
            <a:r>
              <a:rPr lang="ko-KR" altLang="en-US"/>
              <a:t>다른 속성은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31748" name="그림 3">
            <a:extLst>
              <a:ext uri="{FF2B5EF4-FFF2-40B4-BE49-F238E27FC236}">
                <a16:creationId xmlns:a16="http://schemas.microsoft.com/office/drawing/2014/main" id="{00F95EB0-E132-49A3-B171-2AF4ED053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32150" r="24776" b="4510"/>
          <a:stretch>
            <a:fillRect/>
          </a:stretch>
        </p:blipFill>
        <p:spPr bwMode="auto">
          <a:xfrm>
            <a:off x="295275" y="1628775"/>
            <a:ext cx="275113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그림 4">
            <a:extLst>
              <a:ext uri="{FF2B5EF4-FFF2-40B4-BE49-F238E27FC236}">
                <a16:creationId xmlns:a16="http://schemas.microsoft.com/office/drawing/2014/main" id="{097036F0-D1EC-46ED-8694-BDDAF386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4" t="32150" r="25644" b="6950"/>
          <a:stretch>
            <a:fillRect/>
          </a:stretch>
        </p:blipFill>
        <p:spPr bwMode="auto">
          <a:xfrm>
            <a:off x="3241675" y="1706563"/>
            <a:ext cx="274955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그림 5">
            <a:extLst>
              <a:ext uri="{FF2B5EF4-FFF2-40B4-BE49-F238E27FC236}">
                <a16:creationId xmlns:a16="http://schemas.microsoft.com/office/drawing/2014/main" id="{D0BBABC9-74B8-4140-AB78-FCCEDEEE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30051" r="24774" b="6950"/>
          <a:stretch>
            <a:fillRect/>
          </a:stretch>
        </p:blipFill>
        <p:spPr bwMode="auto">
          <a:xfrm>
            <a:off x="6170613" y="1711325"/>
            <a:ext cx="27495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78D6D4-8038-4F81-AE0B-C1A0D674CC8F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준비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 모델링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결과 시각화</a:t>
            </a:r>
            <a:endParaRPr lang="ko-KR" altLang="en-US" sz="1400" b="1" u="sng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/>
</p:sld>
</file>

<file path=ppt/slides/slide3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70" name="제목 1">
            <a:extLst>
              <a:ext uri="{FF2B5EF4-FFF2-40B4-BE49-F238E27FC236}">
                <a16:creationId xmlns:a16="http://schemas.microsoft.com/office/drawing/2014/main" id="{36ADB646-3E6A-4DB4-973D-108A7388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A18DD-FE8C-4797-A881-E58BE4583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 lvl="1">
              <a:defRPr/>
            </a:pPr>
            <a:r>
              <a:rPr lang="ko-KR" altLang="en-US"/>
              <a:t>염화물</a:t>
            </a:r>
            <a:r>
              <a:rPr lang="en-US" altLang="ko-KR"/>
              <a:t>chlorides, </a:t>
            </a:r>
            <a:r>
              <a:rPr lang="ko-KR" altLang="en-US"/>
              <a:t>휘발성 산도</a:t>
            </a:r>
            <a:r>
              <a:rPr lang="en-US" altLang="ko-KR"/>
              <a:t>volatile acidity,  </a:t>
            </a:r>
            <a:r>
              <a:rPr lang="ko-KR" altLang="en-US"/>
              <a:t>총 이산화황</a:t>
            </a:r>
            <a:r>
              <a:rPr lang="en-US" altLang="ko-KR"/>
              <a:t>total sulfur dioxide</a:t>
            </a:r>
            <a:endParaRPr lang="ko-KR" altLang="en-US"/>
          </a:p>
        </p:txBody>
      </p:sp>
      <p:pic>
        <p:nvPicPr>
          <p:cNvPr id="32772" name="그림 3">
            <a:extLst>
              <a:ext uri="{FF2B5EF4-FFF2-40B4-BE49-F238E27FC236}">
                <a16:creationId xmlns:a16="http://schemas.microsoft.com/office/drawing/2014/main" id="{41C6311A-0A80-431F-A519-A37DF1B0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9" t="32150" r="24776" b="36180"/>
          <a:stretch>
            <a:fillRect/>
          </a:stretch>
        </p:blipFill>
        <p:spPr bwMode="auto">
          <a:xfrm>
            <a:off x="395288" y="1916113"/>
            <a:ext cx="2932112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그림 4">
            <a:extLst>
              <a:ext uri="{FF2B5EF4-FFF2-40B4-BE49-F238E27FC236}">
                <a16:creationId xmlns:a16="http://schemas.microsoft.com/office/drawing/2014/main" id="{5D58E9D0-CCDD-4ED8-8E8F-491FB3CD5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60612" r="24774" b="6950"/>
          <a:stretch>
            <a:fillRect/>
          </a:stretch>
        </p:blipFill>
        <p:spPr bwMode="auto">
          <a:xfrm>
            <a:off x="3205163" y="1989138"/>
            <a:ext cx="569118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C5F23-502F-420C-8DAA-3AD9C96DC3EE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준비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데이터 모델링</a:t>
            </a:r>
            <a:endParaRPr lang="en-US" altLang="ko-KR" sz="1400" b="1" u="sng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결과 시각화</a:t>
            </a:r>
            <a:endParaRPr lang="ko-KR" altLang="en-US" sz="1400" b="1" u="sng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/>
</p:sld>
</file>

<file path=ppt/slides/slide3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34D5211D-1EA4-4A44-B21C-C5FCA0DE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8C93C-F667-48DA-8310-9677593FB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/>
              <a:t>'type’</a:t>
            </a:r>
            <a:r>
              <a:rPr lang="ko-KR" altLang="en-US"/>
              <a:t>과 상관 관계가 높은 속성들은 누가 있을까</a:t>
            </a:r>
            <a:r>
              <a:rPr lang="en-US" altLang="ko-KR"/>
              <a:t>?</a:t>
            </a:r>
          </a:p>
          <a:p>
            <a:pPr lvl="1">
              <a:defRPr/>
            </a:pPr>
            <a:r>
              <a:rPr lang="ko-KR" altLang="en-US"/>
              <a:t>강한 상관 관계 판단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상관 계수의 절대값이 </a:t>
            </a:r>
            <a:r>
              <a:rPr lang="en-US" altLang="ko-KR"/>
              <a:t>0.7</a:t>
            </a:r>
            <a:r>
              <a:rPr lang="ko-KR" altLang="en-US"/>
              <a:t>보다 크다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33796" name="그림 5">
            <a:extLst>
              <a:ext uri="{FF2B5EF4-FFF2-40B4-BE49-F238E27FC236}">
                <a16:creationId xmlns:a16="http://schemas.microsoft.com/office/drawing/2014/main" id="{238B27F3-C148-4C24-B300-82D4FF2EB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8888" y="2492375"/>
            <a:ext cx="5713412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AB08D-E775-4AA2-93F9-6DE6C1C4BCC0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준비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모델링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결과 시각화</a:t>
            </a:r>
            <a:endParaRPr lang="ko-KR" altLang="en-US" sz="1400" b="1" u="sng">
              <a:latin typeface="+mn-ea"/>
              <a:ea typeface="+mn-ea"/>
            </a:endParaRPr>
          </a:p>
        </p:txBody>
      </p:sp>
      <p:sp>
        <p:nvSpPr>
          <p:cNvPr id="33798" name="직사각형 8">
            <a:extLst>
              <a:ext uri="{FF2B5EF4-FFF2-40B4-BE49-F238E27FC236}">
                <a16:creationId xmlns:a16="http://schemas.microsoft.com/office/drawing/2014/main" id="{61A2FC10-D675-4795-A088-83D955688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6453188"/>
            <a:ext cx="84534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kumimoji="0" lang="ko-KR" altLang="en-US" sz="1400">
                <a:solidFill>
                  <a:srgbClr val="000000"/>
                </a:solidFill>
              </a:rPr>
              <a:t>염화물</a:t>
            </a:r>
            <a:r>
              <a:rPr kumimoji="0" lang="en-US" altLang="ko-KR" sz="1400">
                <a:solidFill>
                  <a:srgbClr val="000000"/>
                </a:solidFill>
              </a:rPr>
              <a:t>chlorides, </a:t>
            </a:r>
            <a:r>
              <a:rPr kumimoji="0" lang="ko-KR" altLang="en-US" sz="1400">
                <a:solidFill>
                  <a:srgbClr val="000000"/>
                </a:solidFill>
              </a:rPr>
              <a:t>휘발성 산도</a:t>
            </a:r>
            <a:r>
              <a:rPr kumimoji="0" lang="en-US" altLang="ko-KR" sz="1400">
                <a:solidFill>
                  <a:srgbClr val="000000"/>
                </a:solidFill>
              </a:rPr>
              <a:t>volatile acidity,  </a:t>
            </a:r>
            <a:r>
              <a:rPr kumimoji="0" lang="ko-KR" altLang="en-US" sz="1400">
                <a:solidFill>
                  <a:srgbClr val="000000"/>
                </a:solidFill>
              </a:rPr>
              <a:t>총 이산화황</a:t>
            </a:r>
            <a:r>
              <a:rPr kumimoji="0" lang="en-US" altLang="ko-KR" sz="1400">
                <a:solidFill>
                  <a:srgbClr val="000000"/>
                </a:solidFill>
              </a:rPr>
              <a:t>total sulfur dioxide</a:t>
            </a:r>
            <a:endParaRPr kumimoji="0" lang="ko-KR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/>
</p:sld>
</file>

<file path=ppt/slides/slide3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8" name="제목 1">
            <a:extLst>
              <a:ext uri="{FF2B5EF4-FFF2-40B4-BE49-F238E27FC236}">
                <a16:creationId xmlns:a16="http://schemas.microsoft.com/office/drawing/2014/main" id="{A1E04A35-5452-4652-A0AA-00B8E815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634D2A-C8ED-49F8-B0D6-D32A084B5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 lvl="1">
              <a:defRPr/>
            </a:pPr>
            <a:r>
              <a:rPr lang="ko-KR" altLang="en-US"/>
              <a:t>산점도 그려보자</a:t>
            </a:r>
          </a:p>
        </p:txBody>
      </p:sp>
      <p:pic>
        <p:nvPicPr>
          <p:cNvPr id="34820" name="그림 5">
            <a:extLst>
              <a:ext uri="{FF2B5EF4-FFF2-40B4-BE49-F238E27FC236}">
                <a16:creationId xmlns:a16="http://schemas.microsoft.com/office/drawing/2014/main" id="{087134A7-5DFF-4065-9575-12C47E613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450" y="1598613"/>
            <a:ext cx="5081588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5E62D-414B-4788-BC1E-7495FAB18D56}"/>
              </a:ext>
            </a:extLst>
          </p:cNvPr>
          <p:cNvSpPr txBox="1"/>
          <p:nvPr/>
        </p:nvSpPr>
        <p:spPr>
          <a:xfrm>
            <a:off x="7596188" y="0"/>
            <a:ext cx="1547812" cy="1125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anchor="ctr">
            <a:normAutofit lnSpcReduction="10000"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데이터수집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준비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탐색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ea typeface="+mn-ea"/>
              </a:rPr>
              <a:t>데이터 모델링</a:t>
            </a:r>
            <a:endParaRPr lang="en-US" altLang="ko-KR" sz="1400">
              <a:latin typeface="+mn-ea"/>
              <a:ea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>
                <a:latin typeface="+mn-ea"/>
                <a:ea typeface="+mn-ea"/>
              </a:rPr>
              <a:t>결과 시각화</a:t>
            </a:r>
            <a:endParaRPr lang="ko-KR" altLang="en-US" sz="1400" b="1" u="sng">
              <a:latin typeface="+mn-ea"/>
              <a:ea typeface="+mn-ea"/>
            </a:endParaRPr>
          </a:p>
        </p:txBody>
      </p:sp>
      <p:sp>
        <p:nvSpPr>
          <p:cNvPr id="34822" name="직사각형 7">
            <a:extLst>
              <a:ext uri="{FF2B5EF4-FFF2-40B4-BE49-F238E27FC236}">
                <a16:creationId xmlns:a16="http://schemas.microsoft.com/office/drawing/2014/main" id="{0779AA78-357B-4F2E-B935-5EB733F06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6329363"/>
            <a:ext cx="8451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kumimoji="1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kumimoji="0" lang="ko-KR" altLang="en-US" sz="1400">
                <a:solidFill>
                  <a:srgbClr val="000000"/>
                </a:solidFill>
              </a:rPr>
              <a:t>염화물</a:t>
            </a:r>
            <a:r>
              <a:rPr kumimoji="0" lang="en-US" altLang="ko-KR" sz="1400">
                <a:solidFill>
                  <a:srgbClr val="000000"/>
                </a:solidFill>
              </a:rPr>
              <a:t>chlorides, </a:t>
            </a:r>
            <a:r>
              <a:rPr kumimoji="0" lang="ko-KR" altLang="en-US" sz="1400">
                <a:solidFill>
                  <a:srgbClr val="000000"/>
                </a:solidFill>
              </a:rPr>
              <a:t>휘발성 산도</a:t>
            </a:r>
            <a:r>
              <a:rPr kumimoji="0" lang="en-US" altLang="ko-KR" sz="1400">
                <a:solidFill>
                  <a:srgbClr val="000000"/>
                </a:solidFill>
              </a:rPr>
              <a:t>volatile acidity,  </a:t>
            </a:r>
            <a:r>
              <a:rPr kumimoji="0" lang="ko-KR" altLang="en-US" sz="1400">
                <a:solidFill>
                  <a:srgbClr val="000000"/>
                </a:solidFill>
              </a:rPr>
              <a:t>총 이산화황</a:t>
            </a:r>
            <a:r>
              <a:rPr kumimoji="0" lang="en-US" altLang="ko-KR" sz="1400">
                <a:solidFill>
                  <a:srgbClr val="000000"/>
                </a:solidFill>
              </a:rPr>
              <a:t>total sulfur dioxide</a:t>
            </a:r>
            <a:endParaRPr kumimoji="0" lang="ko-KR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/>
</p:sld>
</file>

<file path=ppt/slides/slide3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842" name="제목 1">
            <a:extLst>
              <a:ext uri="{FF2B5EF4-FFF2-40B4-BE49-F238E27FC236}">
                <a16:creationId xmlns:a16="http://schemas.microsoft.com/office/drawing/2014/main" id="{95436582-EC2B-4851-999F-D3D1DF38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00. </a:t>
            </a:r>
            <a:r>
              <a:rPr lang="ko-KR" altLang="en-US"/>
              <a:t>와인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E8590-39EA-4D76-99BF-F70A19A9F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b="0"/>
              <a:t>두 개의 클래스를 구분할 수 있다는 것을 알 수 있다</a:t>
            </a:r>
            <a:r>
              <a:rPr lang="en-US" altLang="ko-KR" b="0"/>
              <a:t>. </a:t>
            </a:r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0"/>
              <a:t>어떤 특징값을 이용하는가</a:t>
            </a:r>
            <a:r>
              <a:rPr lang="en-US" altLang="ko-KR" b="0"/>
              <a:t>?</a:t>
            </a:r>
          </a:p>
          <a:p>
            <a:pPr>
              <a:defRPr/>
            </a:pPr>
            <a:endParaRPr lang="en-US" altLang="ko-KR" b="0"/>
          </a:p>
          <a:p>
            <a:pPr>
              <a:defRPr/>
            </a:pPr>
            <a:r>
              <a:rPr lang="ko-KR" altLang="en-US" b="0"/>
              <a:t>어떻게 클래스를 구분할 수 있는가</a:t>
            </a:r>
            <a:r>
              <a:rPr lang="en-US" altLang="ko-KR" b="0"/>
              <a:t>?</a:t>
            </a:r>
            <a:endParaRPr lang="ko-KR" altLang="en-US"/>
          </a:p>
        </p:txBody>
      </p:sp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계산기 프로그램 확장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int( ) </a:t>
            </a:r>
            <a:r>
              <a:rPr lang="ko-KR" altLang="en-US"/>
              <a:t>함수와 정수 변환</a:t>
            </a:r>
            <a:endParaRPr lang="en-US" altLang="ko-KR"/>
          </a:p>
          <a:p>
            <a:pPr lvl="1"/>
            <a:r>
              <a:rPr lang="en-US" altLang="ko-KR"/>
              <a:t>int() </a:t>
            </a:r>
            <a:r>
              <a:rPr lang="ko-KR" altLang="en-US"/>
              <a:t>함수를 사용해 정수로 변환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Code02-02.py</a:t>
            </a:r>
            <a:r>
              <a:rPr lang="ko-KR" altLang="en-US"/>
              <a:t>의 </a:t>
            </a:r>
            <a:r>
              <a:rPr lang="en-US" altLang="ko-KR"/>
              <a:t>1~2</a:t>
            </a:r>
            <a:r>
              <a:rPr lang="ko-KR" altLang="en-US"/>
              <a:t>행을  다음과 같이 수정 후 다시 </a:t>
            </a:r>
            <a:r>
              <a:rPr lang="en-US" altLang="ko-KR"/>
              <a:t>[F5]</a:t>
            </a:r>
            <a:r>
              <a:rPr lang="ko-KR" altLang="en-US"/>
              <a:t>를 눌러 실행</a:t>
            </a: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1DBDCD-C8CC-32BC-4C24-3B9A3A676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257836"/>
              </p:ext>
            </p:extLst>
          </p:nvPr>
        </p:nvGraphicFramePr>
        <p:xfrm>
          <a:off x="701571" y="3195245"/>
          <a:ext cx="6255695" cy="1223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15035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Code02-03.py</a:t>
                      </a:r>
                      <a:endParaRPr lang="ko-KR" altLang="en-US" sz="16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858105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input()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input()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91D95EE-A3E0-0C74-F297-ECD62EE0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1673805"/>
            <a:ext cx="2435606" cy="703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AC7141-A97C-155F-C878-453DA16D6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830" y="3924055"/>
            <a:ext cx="5458877" cy="183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43749"/>
      </p:ext>
    </p:extLst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2A588-3A7F-4753-A411-27632299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Section 04 </a:t>
            </a:r>
            <a:r>
              <a:rPr lang="ko-KR" altLang="en-US"/>
              <a:t>계산기 프로그램 확장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8B5883-88A3-4AA2-8CA1-2DCF47C510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입력 안내 멘트도  추가해보자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09F5E-91D2-4CFC-8120-86D17A33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471"/>
          <a:stretch>
            <a:fillRect/>
          </a:stretch>
        </p:blipFill>
        <p:spPr>
          <a:xfrm>
            <a:off x="1511660" y="1808820"/>
            <a:ext cx="5960530" cy="24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54042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317F6-D975-3792-BCCD-E6E05303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04 </a:t>
            </a:r>
            <a:r>
              <a:rPr lang="ko-KR" altLang="en-US" sz="2200"/>
              <a:t>계산기 프로그램 확장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E3D25-D0B4-EC1A-A872-19113F5E75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계산기 최종 코드</a:t>
            </a: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1DBDCD-C8CC-32BC-4C24-3B9A3A676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90839"/>
              </p:ext>
            </p:extLst>
          </p:nvPr>
        </p:nvGraphicFramePr>
        <p:xfrm>
          <a:off x="431540" y="1508787"/>
          <a:ext cx="8010890" cy="30453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756084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90043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Code02-04.py</a:t>
                      </a:r>
                      <a:endParaRPr lang="ko-KR" altLang="en-US" sz="16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655295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 strike="noStrike">
                          <a:highlight>
                            <a:srgbClr val="F6F983"/>
                          </a:highlight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int(input("</a:t>
                      </a:r>
                      <a:r>
                        <a:rPr lang="ko-KR" altLang="en-US" sz="1600" strike="noStrike">
                          <a:highlight>
                            <a:srgbClr val="F6F983"/>
                          </a:highlight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첫 번째 숫자를 입력하세요 </a:t>
                      </a:r>
                      <a:r>
                        <a:rPr lang="en-US" altLang="ko-KR" sz="1600" strike="noStrike">
                          <a:highlight>
                            <a:srgbClr val="F6F983"/>
                          </a:highlight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600">
                          <a:highlight>
                            <a:srgbClr val="F6F983"/>
                          </a:highlight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int(input("</a:t>
                      </a:r>
                      <a:r>
                        <a:rPr lang="ko-KR" altLang="en-US" sz="1600">
                          <a:highlight>
                            <a:srgbClr val="F6F983"/>
                          </a:highlight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두 번째 숫자를 입력하세요 </a:t>
                      </a:r>
                      <a:r>
                        <a:rPr lang="en-US" altLang="ko-KR" sz="1600">
                          <a:highlight>
                            <a:srgbClr val="F6F983"/>
                          </a:highlight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+ b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"+", b, "=", result)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– b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"-", b, "=", result)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* b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"*", b, "=", result)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a / b</a:t>
                      </a:r>
                    </a:p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print(a, "/", b, "=", result)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AB24EE0-A5AE-4975-0905-E77DAF44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471"/>
          <a:stretch>
            <a:fillRect/>
          </a:stretch>
        </p:blipFill>
        <p:spPr>
          <a:xfrm>
            <a:off x="4121950" y="3789040"/>
            <a:ext cx="4842030" cy="20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5776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2030" y="188640"/>
            <a:ext cx="4166954" cy="810090"/>
          </a:xfrm>
        </p:spPr>
        <p:txBody>
          <a:bodyPr>
            <a:normAutofit/>
          </a:bodyPr>
          <a:lstStyle/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교재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, 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출판사에서 제공하는 강의자료를  </a:t>
            </a:r>
            <a:endParaRPr lang="en-US" altLang="ko-KR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편집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가공한 자료입니다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.         - </a:t>
            </a:r>
            <a:r>
              <a:rPr lang="ko-KR" altLang="en-US" sz="1800" err="1">
                <a:latin typeface="HY신명조" panose="02030600000101010101" pitchFamily="18" charset="-127"/>
                <a:ea typeface="HY신명조" panose="02030600000101010101" pitchFamily="18" charset="-127"/>
              </a:rPr>
              <a:t>안계현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만들 프로그램 </a:t>
            </a:r>
            <a:r>
              <a:rPr lang="en-US" altLang="ko-KR"/>
              <a:t>– </a:t>
            </a:r>
            <a:r>
              <a:rPr lang="ko-KR" altLang="en-US"/>
              <a:t>동전 교환 프로그램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pc="-100"/>
              <a:t>입력된 액수를 </a:t>
            </a:r>
            <a:r>
              <a:rPr lang="en-US" altLang="ko-KR" spc="-100"/>
              <a:t>500</a:t>
            </a:r>
            <a:r>
              <a:rPr lang="ko-KR" altLang="en-US" spc="-100"/>
              <a:t>원</a:t>
            </a:r>
            <a:r>
              <a:rPr lang="en-US" altLang="ko-KR" spc="-100"/>
              <a:t>, 100</a:t>
            </a:r>
            <a:r>
              <a:rPr lang="ko-KR" altLang="en-US" spc="-100"/>
              <a:t>원</a:t>
            </a:r>
            <a:r>
              <a:rPr lang="en-US" altLang="ko-KR" spc="-100"/>
              <a:t>, 50</a:t>
            </a:r>
            <a:r>
              <a:rPr lang="ko-KR" altLang="en-US" spc="-100"/>
              <a:t>원</a:t>
            </a:r>
            <a:r>
              <a:rPr lang="en-US" altLang="ko-KR" spc="-100"/>
              <a:t>, 10</a:t>
            </a:r>
            <a:r>
              <a:rPr lang="ko-KR" altLang="en-US" spc="-100"/>
              <a:t>원짜리 동전으로 교환하는 프로그램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0CB38B-11D4-4769-AD37-0B3ED5A1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2" y="1673805"/>
            <a:ext cx="7439136" cy="27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A7C7F0-4A97-481E-8304-312E35B1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5" t="26671" r="22438" b="41153"/>
          <a:stretch>
            <a:fillRect/>
          </a:stretch>
        </p:blipFill>
        <p:spPr>
          <a:xfrm>
            <a:off x="1100180" y="3078876"/>
            <a:ext cx="6890635" cy="21105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처리 방법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개념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6-1]</a:t>
            </a:r>
            <a:r>
              <a:rPr lang="ko-KR" altLang="en-US"/>
              <a:t>의 </a:t>
            </a:r>
            <a:r>
              <a:rPr lang="en-US" altLang="ko-KR"/>
              <a:t>CSV </a:t>
            </a:r>
            <a:r>
              <a:rPr lang="ko-KR" altLang="en-US"/>
              <a:t>파일은 </a:t>
            </a:r>
            <a:r>
              <a:rPr lang="en-US" altLang="ko-KR"/>
              <a:t>[</a:t>
            </a:r>
            <a:r>
              <a:rPr lang="ko-KR" altLang="en-US"/>
              <a:t>표 </a:t>
            </a:r>
            <a:r>
              <a:rPr lang="en-US" altLang="ko-KR"/>
              <a:t>6-1]</a:t>
            </a:r>
            <a:r>
              <a:rPr lang="ko-KR" altLang="en-US"/>
              <a:t>과 같은 형태의 데이터를 입력한 것</a:t>
            </a:r>
            <a:endParaRPr lang="en-US" altLang="ko-KR"/>
          </a:p>
          <a:p>
            <a:pPr lvl="1"/>
            <a:r>
              <a:rPr lang="ko-KR" altLang="en-US"/>
              <a:t>첫 행은 각 열의 값의 이름을 표현한 헤더</a:t>
            </a:r>
            <a:r>
              <a:rPr lang="en-US" altLang="ko-KR"/>
              <a:t>(Header), </a:t>
            </a:r>
            <a:r>
              <a:rPr lang="ko-KR" altLang="en-US"/>
              <a:t>두 번째 행부터는 데이터 값</a:t>
            </a:r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736FF6-5349-40D9-8DAE-CE7FA85B532D}"/>
              </a:ext>
            </a:extLst>
          </p:cNvPr>
          <p:cNvSpPr/>
          <p:nvPr/>
        </p:nvSpPr>
        <p:spPr>
          <a:xfrm>
            <a:off x="3986935" y="1538790"/>
            <a:ext cx="1260140" cy="3600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69E3BF-44A5-476C-8D6A-1AAFD3FF9AF5}"/>
              </a:ext>
            </a:extLst>
          </p:cNvPr>
          <p:cNvSpPr/>
          <p:nvPr/>
        </p:nvSpPr>
        <p:spPr>
          <a:xfrm>
            <a:off x="1153180" y="3023955"/>
            <a:ext cx="6837635" cy="2336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CDA39F-899E-4BAE-BCD2-F4F773E2A3F7}"/>
              </a:ext>
            </a:extLst>
          </p:cNvPr>
          <p:cNvSpPr/>
          <p:nvPr/>
        </p:nvSpPr>
        <p:spPr>
          <a:xfrm>
            <a:off x="1153181" y="3275064"/>
            <a:ext cx="6837634" cy="19143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1408FE-D427-49B8-9621-8416AB8C26D3}"/>
              </a:ext>
            </a:extLst>
          </p:cNvPr>
          <p:cNvSpPr/>
          <p:nvPr/>
        </p:nvSpPr>
        <p:spPr>
          <a:xfrm>
            <a:off x="6912260" y="1514697"/>
            <a:ext cx="1057617" cy="3841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38794"/>
      </p:ext>
    </p:extLst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B0E535-DCFE-4B60-B15F-EB0AACC2ABBE}"/>
              </a:ext>
            </a:extLst>
          </p:cNvPr>
          <p:cNvSpPr/>
          <p:nvPr/>
        </p:nvSpPr>
        <p:spPr>
          <a:xfrm>
            <a:off x="805700" y="1448780"/>
            <a:ext cx="2371145" cy="1890210"/>
          </a:xfrm>
          <a:prstGeom prst="round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0000FF"/>
                </a:solidFill>
              </a:rPr>
              <a:t>목표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C11E3F-F6DA-463A-8E03-5E7591C8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동전 교환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EFBA4-8CC2-400D-A71A-546037AAD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pc="-100"/>
              <a:t>입력된 액수를 </a:t>
            </a:r>
            <a:r>
              <a:rPr lang="en-US" altLang="ko-KR" spc="-100"/>
              <a:t>500</a:t>
            </a:r>
            <a:r>
              <a:rPr lang="ko-KR" altLang="en-US" spc="-100"/>
              <a:t>원</a:t>
            </a:r>
            <a:r>
              <a:rPr lang="en-US" altLang="ko-KR" spc="-100"/>
              <a:t>, 100</a:t>
            </a:r>
            <a:r>
              <a:rPr lang="ko-KR" altLang="en-US" spc="-100"/>
              <a:t>원</a:t>
            </a:r>
            <a:r>
              <a:rPr lang="en-US" altLang="ko-KR" spc="-100"/>
              <a:t>, 50</a:t>
            </a:r>
            <a:r>
              <a:rPr lang="ko-KR" altLang="en-US" spc="-100"/>
              <a:t>원</a:t>
            </a:r>
            <a:r>
              <a:rPr lang="en-US" altLang="ko-KR" spc="-100"/>
              <a:t>, 10</a:t>
            </a:r>
            <a:r>
              <a:rPr lang="ko-KR" altLang="en-US" spc="-100"/>
              <a:t>원짜리 동전으로 교환하는 프로그램</a:t>
            </a: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57BB0-9D74-49FA-8B99-E6256589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7" t="29508" r="66334" b="11475"/>
          <a:stretch>
            <a:fillRect/>
          </a:stretch>
        </p:blipFill>
        <p:spPr>
          <a:xfrm>
            <a:off x="1113674" y="1884934"/>
            <a:ext cx="1755195" cy="137363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C0CB016-4E13-4A9A-A307-CBFA80B91957}"/>
              </a:ext>
            </a:extLst>
          </p:cNvPr>
          <p:cNvSpPr/>
          <p:nvPr/>
        </p:nvSpPr>
        <p:spPr>
          <a:xfrm>
            <a:off x="3586024" y="1467807"/>
            <a:ext cx="1327092" cy="58506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r>
              <a:rPr lang="ko-KR" altLang="en-US"/>
              <a:t>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29FB2-C5E1-42E0-B393-BB85EA4FB618}"/>
              </a:ext>
            </a:extLst>
          </p:cNvPr>
          <p:cNvSpPr txBox="1"/>
          <p:nvPr/>
        </p:nvSpPr>
        <p:spPr>
          <a:xfrm>
            <a:off x="5102818" y="1511380"/>
            <a:ext cx="86433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7777</a:t>
            </a:r>
            <a:endParaRPr lang="ko-KR" altLang="en-US" sz="240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mc:AlternateContent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246EF9-317F-40C8-B84C-4C506F363EE8}"/>
                  </a:ext>
                </a:extLst>
              </p:cNvPr>
              <p:cNvSpPr txBox="1"/>
              <p:nvPr/>
            </p:nvSpPr>
            <p:spPr>
              <a:xfrm>
                <a:off x="5102818" y="2243401"/>
                <a:ext cx="3126177" cy="7078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7777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r>
                  <a:rPr lang="ko-KR" altLang="en-US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몫 </a:t>
                </a:r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15</a:t>
                </a:r>
              </a:p>
              <a:p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            </a:t>
                </a:r>
                <a:r>
                  <a:rPr lang="ko-KR" altLang="en-US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나머지</a:t>
                </a:r>
                <a:r>
                  <a:rPr lang="ko-KR" altLang="en-US" sz="2000" i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277</a:t>
                </a:r>
                <a:endParaRPr lang="ko-KR" altLang="en-US" sz="200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246EF9-317F-40C8-B84C-4C506F363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818" y="2243401"/>
                <a:ext cx="3126177" cy="707886"/>
              </a:xfrm>
              <a:prstGeom prst="rect">
                <a:avLst/>
              </a:prstGeom>
              <a:blipFill>
                <a:blip r:embed="rId3"/>
                <a:stretch>
                  <a:fillRect l="-1748" t="-4237" r="-971" b="-14407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5C558-203B-4A79-92EA-0E764072F359}"/>
                  </a:ext>
                </a:extLst>
              </p:cNvPr>
              <p:cNvSpPr txBox="1"/>
              <p:nvPr/>
            </p:nvSpPr>
            <p:spPr>
              <a:xfrm>
                <a:off x="5102818" y="3279621"/>
                <a:ext cx="2985113" cy="7078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2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77 </m:t>
                      </m:r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 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r>
                  <a:rPr lang="ko-KR" altLang="en-US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몫 </a:t>
                </a:r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2</a:t>
                </a:r>
              </a:p>
              <a:p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            </a:t>
                </a:r>
                <a:r>
                  <a:rPr lang="ko-KR" altLang="en-US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나머지</a:t>
                </a:r>
                <a:r>
                  <a:rPr lang="ko-KR" altLang="en-US" sz="2000" i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77</a:t>
                </a:r>
                <a:endParaRPr lang="ko-KR" altLang="en-US" sz="200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5C558-203B-4A79-92EA-0E764072F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818" y="3279621"/>
                <a:ext cx="2985113" cy="707886"/>
              </a:xfrm>
              <a:prstGeom prst="rect">
                <a:avLst/>
              </a:prstGeom>
              <a:blipFill>
                <a:blip r:embed="rId4"/>
                <a:stretch>
                  <a:fillRect l="-1829" t="-5085" r="-1016" b="-14407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53E417-828B-41D8-A20E-19BEB462D7D4}"/>
                  </a:ext>
                </a:extLst>
              </p:cNvPr>
              <p:cNvSpPr txBox="1"/>
              <p:nvPr/>
            </p:nvSpPr>
            <p:spPr>
              <a:xfrm>
                <a:off x="5102818" y="4315841"/>
                <a:ext cx="2561920" cy="7078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77 </m:t>
                      </m:r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 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r>
                  <a:rPr lang="ko-KR" altLang="en-US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몫 </a:t>
                </a:r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         </a:t>
                </a:r>
                <a:r>
                  <a:rPr lang="ko-KR" altLang="en-US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나머지</a:t>
                </a:r>
                <a:r>
                  <a:rPr lang="ko-KR" altLang="en-US" sz="2000" i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27</a:t>
                </a:r>
                <a:endParaRPr lang="ko-KR" altLang="en-US" sz="200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53E417-828B-41D8-A20E-19BEB462D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818" y="4315841"/>
                <a:ext cx="2561920" cy="707886"/>
              </a:xfrm>
              <a:prstGeom prst="rect">
                <a:avLst/>
              </a:prstGeom>
              <a:blipFill>
                <a:blip r:embed="rId5"/>
                <a:stretch>
                  <a:fillRect t="-5085" r="-1422" b="-14407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D9861-6FC0-4B54-B8F9-94421A2D7D29}"/>
                  </a:ext>
                </a:extLst>
              </p:cNvPr>
              <p:cNvSpPr txBox="1"/>
              <p:nvPr/>
            </p:nvSpPr>
            <p:spPr>
              <a:xfrm>
                <a:off x="5102818" y="5376408"/>
                <a:ext cx="2420856" cy="7078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>
                    <m:oMathParaPr>
                      <m:jc/>
                    </m:oMathParaPr>
                    <m:oMath>
                      <m:r>
                        <a:rPr lang="en-US" altLang="ko-KR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7 </m:t>
                      </m:r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altLang="ko-KR" sz="20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r>
                  <a:rPr lang="ko-KR" altLang="en-US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몫 </a:t>
                </a:r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2</a:t>
                </a:r>
              </a:p>
              <a:p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         </a:t>
                </a:r>
                <a:r>
                  <a:rPr lang="ko-KR" altLang="en-US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나머지</a:t>
                </a:r>
                <a:r>
                  <a:rPr lang="ko-KR" altLang="en-US" sz="2000" i="1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2000">
                  <a:solidFill>
                    <a:srgbClr val="0000FF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0D9861-6FC0-4B54-B8F9-94421A2D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818" y="5376408"/>
                <a:ext cx="2420856" cy="707886"/>
              </a:xfrm>
              <a:prstGeom prst="rect">
                <a:avLst/>
              </a:prstGeom>
              <a:blipFill>
                <a:blip r:embed="rId6"/>
                <a:stretch>
                  <a:fillRect t="-5085" r="-1504" b="-14407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773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11E3F-F6DA-463A-8E03-5E7591C8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동전 교환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EFBA4-8CC2-400D-A71A-546037AAD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pc="-100"/>
              <a:t>입력된 액수를 </a:t>
            </a:r>
            <a:r>
              <a:rPr lang="en-US" altLang="ko-KR" spc="-100"/>
              <a:t>500</a:t>
            </a:r>
            <a:r>
              <a:rPr lang="ko-KR" altLang="en-US" spc="-100"/>
              <a:t>원</a:t>
            </a:r>
            <a:r>
              <a:rPr lang="en-US" altLang="ko-KR" spc="-100"/>
              <a:t>, 100</a:t>
            </a:r>
            <a:r>
              <a:rPr lang="ko-KR" altLang="en-US" spc="-100"/>
              <a:t>원</a:t>
            </a:r>
            <a:r>
              <a:rPr lang="en-US" altLang="ko-KR" spc="-100"/>
              <a:t>, 50</a:t>
            </a:r>
            <a:r>
              <a:rPr lang="ko-KR" altLang="en-US" spc="-100"/>
              <a:t>원</a:t>
            </a:r>
            <a:r>
              <a:rPr lang="en-US" altLang="ko-KR" spc="-100"/>
              <a:t>, 10</a:t>
            </a:r>
            <a:r>
              <a:rPr lang="ko-KR" altLang="en-US" spc="-100"/>
              <a:t>원짜리 동전으로 교환하는 프로그램</a:t>
            </a:r>
          </a:p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78F820-C821-493F-A7A8-7099D279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3" y="1899192"/>
            <a:ext cx="4255377" cy="41456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41B54C-A279-4E83-98B0-C29752394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493785"/>
            <a:ext cx="3255546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24357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916C1-E444-4A85-81B9-A4F0EEFF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동전 교환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E565B-79A7-4BFF-BD56-25904A8FE4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미리 알고있어야 하는 정보</a:t>
            </a:r>
            <a:endParaRPr lang="en-US" altLang="ko-KR"/>
          </a:p>
          <a:p>
            <a:pPr lvl="1"/>
            <a:r>
              <a:rPr lang="en-US" altLang="ko-KR"/>
              <a:t>500</a:t>
            </a:r>
            <a:r>
              <a:rPr lang="ko-KR" altLang="en-US"/>
              <a:t>원</a:t>
            </a:r>
            <a:endParaRPr lang="en-US" altLang="ko-KR"/>
          </a:p>
          <a:p>
            <a:pPr lvl="1"/>
            <a:r>
              <a:rPr lang="en-US" altLang="ko-KR"/>
              <a:t>100</a:t>
            </a:r>
            <a:r>
              <a:rPr lang="ko-KR" altLang="en-US"/>
              <a:t>원</a:t>
            </a:r>
            <a:endParaRPr lang="en-US" altLang="ko-KR"/>
          </a:p>
          <a:p>
            <a:pPr lvl="1"/>
            <a:r>
              <a:rPr lang="en-US" altLang="ko-KR"/>
              <a:t>50</a:t>
            </a:r>
            <a:r>
              <a:rPr lang="ko-KR" altLang="en-US"/>
              <a:t>원</a:t>
            </a:r>
            <a:endParaRPr lang="en-US" altLang="ko-KR"/>
          </a:p>
          <a:p>
            <a:pPr lvl="1"/>
            <a:r>
              <a:rPr lang="en-US" altLang="ko-KR"/>
              <a:t>10</a:t>
            </a:r>
            <a:r>
              <a:rPr lang="ko-KR" altLang="en-US"/>
              <a:t>원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동작하면서 알게되는</a:t>
            </a:r>
            <a:r>
              <a:rPr lang="en-US" altLang="ko-KR"/>
              <a:t>, </a:t>
            </a:r>
            <a:r>
              <a:rPr lang="ko-KR" altLang="en-US"/>
              <a:t>기억해야하는 정보</a:t>
            </a:r>
            <a:endParaRPr lang="en-US" altLang="ko-KR"/>
          </a:p>
          <a:p>
            <a:pPr lvl="1"/>
            <a:r>
              <a:rPr lang="ko-KR" altLang="en-US"/>
              <a:t>입력 값</a:t>
            </a:r>
            <a:endParaRPr lang="en-US" altLang="ko-KR"/>
          </a:p>
          <a:p>
            <a:pPr lvl="1"/>
            <a:r>
              <a:rPr lang="ko-KR" altLang="en-US"/>
              <a:t>출력 값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ECDDD2-3CD9-47AE-AC55-436A96C5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966"/>
          <a:stretch>
            <a:fillRect/>
          </a:stretch>
        </p:blipFill>
        <p:spPr>
          <a:xfrm>
            <a:off x="5607115" y="198321"/>
            <a:ext cx="3189572" cy="1150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64379D-066D-4B62-803A-9F2D6FA3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519500"/>
            <a:ext cx="2539535" cy="36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22196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62FA1-6CDD-4F3E-ABD9-B6637CFC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502E0-995F-4400-8E06-A29A6B0E7C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변수 </a:t>
            </a:r>
            <a:r>
              <a:rPr lang="en-US" altLang="ko-KR"/>
              <a:t>: </a:t>
            </a:r>
            <a:r>
              <a:rPr lang="ko-KR" altLang="en-US"/>
              <a:t>어떠한 값을 저장하는 메모리 공간</a:t>
            </a:r>
            <a:endParaRPr lang="en-US" altLang="ko-KR"/>
          </a:p>
          <a:p>
            <a:pPr lvl="1"/>
            <a:r>
              <a:rPr lang="ko-KR" altLang="en-US"/>
              <a:t>변수의 특징 </a:t>
            </a:r>
            <a:r>
              <a:rPr lang="en-US" altLang="ko-KR"/>
              <a:t>:  </a:t>
            </a:r>
            <a:r>
              <a:rPr lang="ko-KR" altLang="en-US"/>
              <a:t>이름</a:t>
            </a:r>
            <a:r>
              <a:rPr lang="en-US" altLang="ko-KR"/>
              <a:t>, </a:t>
            </a:r>
            <a:r>
              <a:rPr lang="ko-KR" altLang="en-US"/>
              <a:t>자료형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변수 생성</a:t>
            </a:r>
            <a:endParaRPr lang="en-US" altLang="ko-KR"/>
          </a:p>
          <a:p>
            <a:pPr lvl="2"/>
            <a:r>
              <a:rPr lang="ko-KR" altLang="en-US"/>
              <a:t>저장하는 값의 유형</a:t>
            </a:r>
            <a:r>
              <a:rPr lang="en-US" altLang="ko-KR"/>
              <a:t>(type)</a:t>
            </a:r>
            <a:r>
              <a:rPr lang="ko-KR" altLang="en-US"/>
              <a:t>에 따라 다르게 처리됨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변수명 지정의 규칙</a:t>
            </a:r>
            <a:endParaRPr lang="en-US" altLang="ko-KR"/>
          </a:p>
          <a:p>
            <a:pPr lvl="3"/>
            <a:r>
              <a:rPr lang="ko-KR" altLang="en-US"/>
              <a:t>대</a:t>
            </a:r>
            <a:r>
              <a:rPr lang="en-US" altLang="ko-KR"/>
              <a:t>·</a:t>
            </a:r>
            <a:r>
              <a:rPr lang="ko-KR" altLang="en-US"/>
              <a:t>소문자를 구분한다</a:t>
            </a:r>
            <a:r>
              <a:rPr lang="en-US" altLang="ko-KR"/>
              <a:t>. (</a:t>
            </a:r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myVar</a:t>
            </a:r>
            <a:r>
              <a:rPr lang="ko-KR" altLang="en-US"/>
              <a:t>와 </a:t>
            </a:r>
            <a:r>
              <a:rPr lang="en-US" altLang="ko-KR"/>
              <a:t>MyVar</a:t>
            </a:r>
            <a:r>
              <a:rPr lang="ko-KR" altLang="en-US"/>
              <a:t>는 다른 변수</a:t>
            </a:r>
          </a:p>
          <a:p>
            <a:pPr lvl="3"/>
            <a:r>
              <a:rPr lang="ko-KR" altLang="en-US"/>
              <a:t>문자</a:t>
            </a:r>
            <a:r>
              <a:rPr lang="en-US" altLang="ko-KR"/>
              <a:t>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언더바</a:t>
            </a:r>
            <a:r>
              <a:rPr lang="en-US" altLang="ko-KR"/>
              <a:t>(_)</a:t>
            </a:r>
            <a:r>
              <a:rPr lang="ko-KR" altLang="en-US"/>
              <a:t>를 포함할 수 있지만 숫자로 시작하면 안 된다</a:t>
            </a:r>
            <a:r>
              <a:rPr lang="en-US" altLang="ko-KR"/>
              <a:t>. (</a:t>
            </a:r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2Var (×)</a:t>
            </a:r>
          </a:p>
          <a:p>
            <a:pPr lvl="3"/>
            <a:r>
              <a:rPr lang="ko-KR" altLang="en-US"/>
              <a:t>예약어는 변수명으로 쓰면 안 된다</a:t>
            </a:r>
            <a:r>
              <a:rPr lang="en-US" altLang="ko-KR"/>
              <a:t>.</a:t>
            </a:r>
          </a:p>
          <a:p>
            <a:pPr lvl="2"/>
            <a:endParaRPr lang="ko-KR" altLang="en-US"/>
          </a:p>
          <a:p>
            <a:pPr lvl="2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FBB947-0C91-4E12-A7F3-9DAA7853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1670" y="2753925"/>
            <a:ext cx="1350150" cy="1186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DECB708-9E56-4774-B8E0-22AD1D0A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56"/>
          <a:stretch>
            <a:fillRect/>
          </a:stretch>
        </p:blipFill>
        <p:spPr bwMode="auto">
          <a:xfrm>
            <a:off x="3401870" y="2753925"/>
            <a:ext cx="4713271" cy="125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952614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C2A25-DFDC-4204-BFB7-B97D5EBE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128B3-497C-4E6F-993B-60219AA29D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변수 사용</a:t>
            </a:r>
            <a:endParaRPr lang="en-US" altLang="ko-KR"/>
          </a:p>
          <a:p>
            <a:pPr lvl="1"/>
            <a:r>
              <a:rPr lang="ko-KR" altLang="en-US"/>
              <a:t>이미 생성된 변수에 새로운 값을 대입하면  기존 값은 없어지고 새로운 값으로 변경됨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C701B13-A8D1-4143-98F0-BA19ECA6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6"/>
          <a:stretch>
            <a:fillRect/>
          </a:stretch>
        </p:blipFill>
        <p:spPr bwMode="auto">
          <a:xfrm>
            <a:off x="1421650" y="2843935"/>
            <a:ext cx="7067559" cy="220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48A758F-94B6-48D4-BAA7-28E4E8DE3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1660" y="1628800"/>
            <a:ext cx="1575174" cy="134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2C9E35A-02C1-47E1-A345-D6593C70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1818" y="5029548"/>
            <a:ext cx="6398170" cy="169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810663"/>
      </p:ext>
    </p:extLst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B67A6-B657-4E5B-BBAB-78CDED21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  <a:r>
              <a:rPr lang="en-US" altLang="ko-KR"/>
              <a:t> – </a:t>
            </a:r>
            <a:r>
              <a:rPr lang="ko-KR" altLang="en-US"/>
              <a:t>자료형</a:t>
            </a:r>
            <a:r>
              <a:rPr lang="en-US" altLang="ko-KR"/>
              <a:t>(data type)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9FD6-246D-4FDB-8C17-8517784DFE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/>
              <a:t>변수 특징 </a:t>
            </a:r>
            <a:r>
              <a:rPr lang="en-US" altLang="ko-KR"/>
              <a:t>: </a:t>
            </a:r>
            <a:r>
              <a:rPr lang="ko-KR" altLang="en-US"/>
              <a:t>이름</a:t>
            </a:r>
            <a:r>
              <a:rPr lang="en-US" altLang="ko-KR"/>
              <a:t>, </a:t>
            </a:r>
            <a:r>
              <a:rPr lang="ko-KR" altLang="en-US"/>
              <a:t>자료형 </a:t>
            </a:r>
            <a:r>
              <a:rPr lang="en-US" altLang="ko-KR"/>
              <a:t>(data type)</a:t>
            </a:r>
          </a:p>
          <a:p>
            <a:endParaRPr lang="en-US" altLang="ko-KR"/>
          </a:p>
          <a:p>
            <a:r>
              <a:rPr lang="ko-KR" altLang="en-US"/>
              <a:t>숫자형 데이터</a:t>
            </a:r>
            <a:endParaRPr lang="en-US" altLang="ko-KR"/>
          </a:p>
          <a:p>
            <a:pPr lvl="1"/>
            <a:r>
              <a:rPr lang="ko-KR" altLang="en-US"/>
              <a:t>소수점 여부에 따라 크게 정수형과 실수형</a:t>
            </a:r>
            <a:endParaRPr lang="en-US" altLang="ko-KR"/>
          </a:p>
          <a:p>
            <a:pPr lvl="1"/>
            <a:r>
              <a:rPr lang="ko-KR" altLang="en-US" b="1"/>
              <a:t>정수형</a:t>
            </a:r>
            <a:r>
              <a:rPr lang="ko-KR" altLang="en-US"/>
              <a:t>은 소수점이 없는 수</a:t>
            </a:r>
            <a:endParaRPr lang="en-US" altLang="ko-KR"/>
          </a:p>
          <a:p>
            <a:pPr lvl="1"/>
            <a:r>
              <a:rPr lang="ko-KR" altLang="en-US" b="1"/>
              <a:t>실수형</a:t>
            </a:r>
            <a:r>
              <a:rPr lang="ko-KR" altLang="en-US"/>
              <a:t>은 </a:t>
            </a:r>
            <a:r>
              <a:rPr lang="en-US" altLang="ko-KR"/>
              <a:t>3.14, -2.7</a:t>
            </a:r>
            <a:r>
              <a:rPr lang="ko-KR" altLang="en-US"/>
              <a:t>처럼 소수점이 있는 데이터</a:t>
            </a:r>
            <a:endParaRPr lang="en-US" altLang="ko-KR"/>
          </a:p>
          <a:p>
            <a:pPr lvl="2"/>
            <a:r>
              <a:rPr lang="en-US" altLang="ko-KR"/>
              <a:t>3.14e5</a:t>
            </a:r>
            <a:r>
              <a:rPr lang="ko-KR" altLang="en-US"/>
              <a:t>처럼 표현할 수도 있음</a:t>
            </a:r>
            <a:r>
              <a:rPr lang="en-US" altLang="ko-KR"/>
              <a:t>(3.14e5 = 3.14 * 10^5)</a:t>
            </a:r>
          </a:p>
          <a:p>
            <a:pPr lvl="2"/>
            <a:endParaRPr lang="en-US" altLang="ko-KR"/>
          </a:p>
          <a:p>
            <a:r>
              <a:rPr lang="ko-KR" altLang="en-US"/>
              <a:t>논리형 데이터</a:t>
            </a:r>
            <a:endParaRPr lang="en-US" altLang="ko-KR"/>
          </a:p>
          <a:p>
            <a:pPr lvl="1"/>
            <a:r>
              <a:rPr lang="ko-KR" altLang="en-US"/>
              <a:t>참</a:t>
            </a:r>
            <a:r>
              <a:rPr lang="en-US" altLang="ko-KR"/>
              <a:t>(True)</a:t>
            </a:r>
            <a:r>
              <a:rPr lang="ko-KR" altLang="en-US"/>
              <a:t>이나 거짓</a:t>
            </a:r>
            <a:r>
              <a:rPr lang="en-US" altLang="ko-KR"/>
              <a:t>(False)</a:t>
            </a:r>
            <a:r>
              <a:rPr lang="ko-KR" altLang="en-US"/>
              <a:t>만 저장</a:t>
            </a:r>
            <a:endParaRPr lang="en-US" altLang="ko-KR"/>
          </a:p>
          <a:p>
            <a:pPr lvl="1"/>
            <a:r>
              <a:rPr lang="ko-KR" altLang="en-US"/>
              <a:t>비교의 결과를 참이나 거짓으로 저장하는 데 사용</a:t>
            </a:r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문자열 데이터</a:t>
            </a:r>
            <a:endParaRPr lang="en-US" altLang="ko-KR"/>
          </a:p>
          <a:p>
            <a:pPr lvl="1"/>
            <a:r>
              <a:rPr lang="ko-KR" altLang="en-US"/>
              <a:t>‘</a:t>
            </a:r>
            <a:r>
              <a:rPr lang="en-US" altLang="ko-KR"/>
              <a:t>abc’, “</a:t>
            </a:r>
            <a:r>
              <a:rPr lang="ko-KR" altLang="en-US"/>
              <a:t>파이썬 만세”</a:t>
            </a:r>
            <a:r>
              <a:rPr lang="en-US" altLang="ko-KR"/>
              <a:t>, “1” </a:t>
            </a:r>
            <a:r>
              <a:rPr lang="ko-KR" altLang="en-US"/>
              <a:t>등 문자집합을 의미</a:t>
            </a:r>
            <a:endParaRPr lang="en-US" altLang="ko-KR"/>
          </a:p>
          <a:p>
            <a:pPr lvl="1"/>
            <a:r>
              <a:rPr lang="ko-KR" altLang="en-US"/>
              <a:t>양쪽을 큰따옴표</a:t>
            </a:r>
            <a:r>
              <a:rPr lang="en-US" altLang="ko-KR"/>
              <a:t>(“”)</a:t>
            </a:r>
            <a:r>
              <a:rPr lang="ko-KR" altLang="en-US"/>
              <a:t>나 작은따옴표</a:t>
            </a:r>
            <a:r>
              <a:rPr lang="en-US" altLang="ko-KR"/>
              <a:t>(‘’)</a:t>
            </a:r>
            <a:r>
              <a:rPr lang="ko-KR" altLang="en-US"/>
              <a:t>로 감싸야 함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25DFB-EB44-4A81-8E7E-5DD33081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0087"/>
          <a:stretch>
            <a:fillRect/>
          </a:stretch>
        </p:blipFill>
        <p:spPr>
          <a:xfrm>
            <a:off x="5697125" y="823416"/>
            <a:ext cx="1350150" cy="1376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9252A7-DAD6-4A71-AD71-B1D6674B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0777"/>
          <a:stretch>
            <a:fillRect/>
          </a:stretch>
        </p:blipFill>
        <p:spPr>
          <a:xfrm>
            <a:off x="5697125" y="2663915"/>
            <a:ext cx="1350150" cy="1440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DFF9D6-0E7E-4CC6-BD7B-E9C0B5B787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9866"/>
          <a:stretch>
            <a:fillRect/>
          </a:stretch>
        </p:blipFill>
        <p:spPr>
          <a:xfrm>
            <a:off x="7047275" y="2969595"/>
            <a:ext cx="1350150" cy="16801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36CB5A-F206-4EDB-878E-32FAAC89D2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8889"/>
          <a:stretch>
            <a:fillRect/>
          </a:stretch>
        </p:blipFill>
        <p:spPr>
          <a:xfrm>
            <a:off x="6914858" y="1166787"/>
            <a:ext cx="2160239" cy="1305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4486C3-052D-47A7-A70A-CE5B9CEF3A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8289"/>
          <a:stretch>
            <a:fillRect/>
          </a:stretch>
        </p:blipFill>
        <p:spPr>
          <a:xfrm>
            <a:off x="5649523" y="4581792"/>
            <a:ext cx="1350150" cy="22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13380"/>
      </p:ext>
    </p:extLst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A8653-94DD-4BA4-B4B0-68BE94FE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</a:t>
            </a:r>
            <a:r>
              <a:rPr lang="en-US" altLang="ko-KR"/>
              <a:t>- </a:t>
            </a:r>
            <a:r>
              <a:rPr lang="ko-KR" altLang="en-US"/>
              <a:t>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1F658-2347-42FC-BF04-C5CBE260A9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6173684" cy="5669959"/>
          </a:xfrm>
        </p:spPr>
        <p:txBody>
          <a:bodyPr/>
          <a:lstStyle/>
          <a:p>
            <a:r>
              <a:rPr lang="ko-KR" altLang="en-US"/>
              <a:t>문자열</a:t>
            </a:r>
            <a:endParaRPr lang="en-US" altLang="ko-KR"/>
          </a:p>
          <a:p>
            <a:pPr lvl="1"/>
            <a:r>
              <a:rPr lang="ko-KR" altLang="en-US"/>
              <a:t>문자열 중간에 작은따옴표</a:t>
            </a:r>
            <a:r>
              <a:rPr lang="en-US" altLang="ko-KR"/>
              <a:t>(‘’)</a:t>
            </a:r>
            <a:r>
              <a:rPr lang="ko-KR" altLang="en-US"/>
              <a:t>나 큰따옴표</a:t>
            </a:r>
            <a:r>
              <a:rPr lang="en-US" altLang="ko-KR"/>
              <a:t>(“”)</a:t>
            </a:r>
            <a:r>
              <a:rPr lang="ko-KR" altLang="en-US"/>
              <a:t>를 출력하고 싶다면 다른 따옴표로 묶어 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역슬래시</a:t>
            </a:r>
            <a:r>
              <a:rPr lang="en-US" altLang="ko-KR"/>
              <a:t>(\) </a:t>
            </a:r>
            <a:r>
              <a:rPr lang="ko-KR" altLang="en-US"/>
              <a:t>뒤에 큰따옴표</a:t>
            </a:r>
            <a:r>
              <a:rPr lang="en-US" altLang="ko-KR"/>
              <a:t>(“”)</a:t>
            </a:r>
            <a:r>
              <a:rPr lang="ko-KR" altLang="en-US"/>
              <a:t>나 작은따옴표</a:t>
            </a:r>
            <a:r>
              <a:rPr lang="en-US" altLang="ko-KR"/>
              <a:t>(‘’)</a:t>
            </a:r>
            <a:r>
              <a:rPr lang="ko-KR" altLang="en-US"/>
              <a:t>를 사용해도 글자로 인식함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문자열을 여러 줄로 넣으려면 중간에 </a:t>
            </a:r>
            <a:r>
              <a:rPr lang="en-US" altLang="ko-KR"/>
              <a:t>\n</a:t>
            </a:r>
            <a:r>
              <a:rPr lang="ko-KR" altLang="en-US"/>
              <a:t>을 삽입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큰따옴표</a:t>
            </a:r>
            <a:r>
              <a:rPr lang="en-US" altLang="ko-KR"/>
              <a:t>(“”)</a:t>
            </a:r>
            <a:r>
              <a:rPr lang="ko-KR" altLang="en-US"/>
              <a:t>나 작은따옴표</a:t>
            </a:r>
            <a:r>
              <a:rPr lang="en-US" altLang="ko-KR"/>
              <a:t>(‘’) 3</a:t>
            </a:r>
            <a:r>
              <a:rPr lang="ko-KR" altLang="en-US"/>
              <a:t>개를 연속해서 묶어도 됨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28ADF8-E53C-4A67-BD71-529177C1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445"/>
          <a:stretch>
            <a:fillRect/>
          </a:stretch>
        </p:blipFill>
        <p:spPr>
          <a:xfrm>
            <a:off x="6224495" y="1054509"/>
            <a:ext cx="2634050" cy="1440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0BB33E-0AF5-4531-B586-FBDB31F4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155"/>
          <a:stretch>
            <a:fillRect/>
          </a:stretch>
        </p:blipFill>
        <p:spPr>
          <a:xfrm>
            <a:off x="6223163" y="2665116"/>
            <a:ext cx="2635382" cy="1312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70DE47-C035-4703-BBCD-89A666284D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377"/>
          <a:stretch>
            <a:fillRect/>
          </a:stretch>
        </p:blipFill>
        <p:spPr>
          <a:xfrm>
            <a:off x="6237184" y="4118561"/>
            <a:ext cx="2621361" cy="1684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266D0D-C1AB-4BF1-B398-8A00D2CE05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9551"/>
          <a:stretch>
            <a:fillRect/>
          </a:stretch>
        </p:blipFill>
        <p:spPr>
          <a:xfrm>
            <a:off x="7407315" y="4689140"/>
            <a:ext cx="1156891" cy="20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34946"/>
      </p:ext>
    </p:extLst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6F930-A6EE-4289-A000-95AA9BE6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CB828-9970-47FC-9F68-3FF8E7EB82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산술 연산자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대입 연산자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364C43-D85D-450D-9838-290E75CC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755" y="822848"/>
            <a:ext cx="5985665" cy="27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2E209F6-CCD5-4215-9823-656943A3E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4262" y="3750003"/>
            <a:ext cx="4275475" cy="286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691205"/>
      </p:ext>
    </p:extLst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/>
              <a:t>연산자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관계 연산자</a:t>
            </a:r>
            <a:endParaRPr lang="en-US" altLang="ko-KR"/>
          </a:p>
          <a:p>
            <a:pPr lvl="1"/>
            <a:r>
              <a:rPr lang="ko-KR" altLang="en-US"/>
              <a:t>비교 연산자라고도 하며 어떤 것이 크거나 작거나 같은지 비교</a:t>
            </a:r>
            <a:endParaRPr lang="en-US" altLang="ko-KR"/>
          </a:p>
          <a:p>
            <a:pPr lvl="1"/>
            <a:r>
              <a:rPr lang="ko-KR" altLang="en-US"/>
              <a:t>결과는 참</a:t>
            </a:r>
            <a:r>
              <a:rPr lang="en-US" altLang="ko-KR"/>
              <a:t>(True)</a:t>
            </a:r>
            <a:r>
              <a:rPr lang="ko-KR" altLang="en-US"/>
              <a:t>이나 거짓</a:t>
            </a:r>
            <a:r>
              <a:rPr lang="en-US" altLang="ko-KR"/>
              <a:t>(False)</a:t>
            </a:r>
            <a:r>
              <a:rPr lang="ko-KR" altLang="en-US"/>
              <a:t>이 됨</a:t>
            </a:r>
            <a:endParaRPr lang="en-US" altLang="ko-KR"/>
          </a:p>
          <a:p>
            <a:pPr lvl="1"/>
            <a:r>
              <a:rPr lang="ko-KR" altLang="en-US"/>
              <a:t>주로 조건문</a:t>
            </a:r>
            <a:r>
              <a:rPr lang="en-US" altLang="ko-KR"/>
              <a:t>(if </a:t>
            </a:r>
            <a:r>
              <a:rPr lang="ko-KR" altLang="en-US"/>
              <a:t>문</a:t>
            </a:r>
            <a:r>
              <a:rPr lang="en-US" altLang="ko-KR"/>
              <a:t>)</a:t>
            </a:r>
            <a:r>
              <a:rPr lang="ko-KR" altLang="en-US"/>
              <a:t>이나 반복문</a:t>
            </a:r>
            <a:r>
              <a:rPr lang="en-US" altLang="ko-KR"/>
              <a:t>(while </a:t>
            </a:r>
            <a:r>
              <a:rPr lang="ko-KR" altLang="en-US"/>
              <a:t>문</a:t>
            </a:r>
            <a:r>
              <a:rPr lang="en-US" altLang="ko-KR"/>
              <a:t>)</a:t>
            </a:r>
            <a:r>
              <a:rPr lang="ko-KR" altLang="en-US"/>
              <a:t>에서 사용되며</a:t>
            </a:r>
            <a:r>
              <a:rPr lang="en-US" altLang="ko-KR"/>
              <a:t>, </a:t>
            </a:r>
            <a:r>
              <a:rPr lang="ko-KR" altLang="en-US"/>
              <a:t>단독으로는 거의 사용하지 않음</a:t>
            </a:r>
            <a:endParaRPr lang="en-US" altLang="ko-K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585" y="2663915"/>
            <a:ext cx="683351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452175"/>
      </p:ext>
    </p:extLst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/>
              <a:t>연산자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논리 연산자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‘a</a:t>
            </a:r>
            <a:r>
              <a:rPr lang="ko-KR" altLang="en-US"/>
              <a:t>라는 값이 </a:t>
            </a:r>
            <a:r>
              <a:rPr lang="en-US" altLang="ko-KR"/>
              <a:t>100</a:t>
            </a:r>
            <a:r>
              <a:rPr lang="ko-KR" altLang="en-US"/>
              <a:t>과 </a:t>
            </a:r>
            <a:r>
              <a:rPr lang="en-US" altLang="ko-KR"/>
              <a:t>200 </a:t>
            </a:r>
            <a:r>
              <a:rPr lang="ko-KR" altLang="en-US"/>
              <a:t>사이에 들어 있어야 한다’는 조건을 표현한 예시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FC5D3A-873E-7FBF-F27C-AE97192D4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95" y="3608685"/>
            <a:ext cx="6538165" cy="420046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378" y="1268760"/>
            <a:ext cx="710310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AE3F31-41CE-4F26-A8B8-F942AFC33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78" y="4464115"/>
            <a:ext cx="6692496" cy="18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67067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처리 방법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개념</a:t>
            </a:r>
            <a:endParaRPr lang="en-US" altLang="ko-KR"/>
          </a:p>
          <a:p>
            <a:pPr lvl="1"/>
            <a:r>
              <a:rPr lang="en-US" altLang="ko-KR"/>
              <a:t>CSV </a:t>
            </a:r>
            <a:r>
              <a:rPr lang="ko-KR" altLang="en-US"/>
              <a:t>파일을 메모장에서 직접 생성하거나 편집하는 것은 불편하고</a:t>
            </a:r>
            <a:r>
              <a:rPr lang="en-US" altLang="ko-KR"/>
              <a:t>, </a:t>
            </a:r>
            <a:r>
              <a:rPr lang="ko-KR" altLang="en-US"/>
              <a:t>쉼표로 구분되어 있기 때문에 가독성이 떨어짐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 u="sng"/>
              <a:t>CSV</a:t>
            </a:r>
            <a:r>
              <a:rPr lang="ko-KR" altLang="en-US" u="sng"/>
              <a:t>를 직접 입력하여 생성할 때는 엑셀</a:t>
            </a:r>
            <a:r>
              <a:rPr lang="en-US" altLang="ko-KR" u="sng"/>
              <a:t>(Excel)</a:t>
            </a:r>
            <a:r>
              <a:rPr lang="ko-KR" altLang="en-US" u="sng"/>
              <a:t>을 사용하는 것이 편리함</a:t>
            </a:r>
            <a:endParaRPr lang="en-US" altLang="ko-KR" u="sng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6DF656-7A06-45E8-AFF0-6C1D8FC3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15" r="20469" b="41080"/>
          <a:stretch>
            <a:fillRect/>
          </a:stretch>
        </p:blipFill>
        <p:spPr>
          <a:xfrm>
            <a:off x="1511660" y="2984360"/>
            <a:ext cx="5822892" cy="31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1467"/>
      </p:ext>
    </p:extLst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58764-4D3F-4B31-8964-F44B959E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AE971-037F-4096-B909-FE397E6353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연산자 우선순위</a:t>
            </a:r>
            <a:endParaRPr lang="en-US" altLang="ko-KR"/>
          </a:p>
          <a:p>
            <a:pPr lvl="1"/>
            <a:r>
              <a:rPr lang="ko-KR" altLang="en-US"/>
              <a:t>파이썬에서는 여러 연산자가 동시에 나올 때 어떤 연산자를 먼저 계산할지</a:t>
            </a:r>
            <a:br>
              <a:rPr lang="en-US" altLang="ko-KR"/>
            </a:br>
            <a:r>
              <a:rPr lang="ko-KR" altLang="en-US"/>
              <a:t>이미 결정되어 있음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특히 괄호는 최우선이고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곱셈과 나눗셈이</a:t>
            </a:r>
            <a:br>
              <a:rPr lang="en-US" altLang="ko-KR"/>
            </a:br>
            <a:r>
              <a:rPr lang="ko-KR" altLang="en-US"/>
              <a:t>덧셈과 뺄셈보다 우선하며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대입 연산자는 늦게 처리된다는 점을</a:t>
            </a:r>
            <a:br>
              <a:rPr lang="en-US" altLang="ko-KR"/>
            </a:br>
            <a:r>
              <a:rPr lang="ko-KR" altLang="en-US"/>
              <a:t>우선적으로 기억하는 것이 좋음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67C4EC-8606-47BB-814E-EC72389E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90" y="1770376"/>
            <a:ext cx="4878699" cy="46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03119"/>
      </p:ext>
    </p:extLst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DD68D-B551-4FE3-9E07-C66F7A72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연산자 </a:t>
            </a:r>
            <a:r>
              <a:rPr lang="en-US" altLang="ko-KR"/>
              <a:t>( </a:t>
            </a:r>
            <a:r>
              <a:rPr lang="ko-KR" altLang="en-US"/>
              <a:t>문자열 </a:t>
            </a:r>
            <a:r>
              <a:rPr lang="en-US" altLang="ko-KR">
                <a:sym typeface="Wingdings" panose="05000000000000000000" pitchFamily="2" charset="2"/>
              </a:rPr>
              <a:t></a:t>
            </a:r>
            <a:r>
              <a:rPr lang="en-US" altLang="ko-KR"/>
              <a:t> </a:t>
            </a:r>
            <a:r>
              <a:rPr lang="ko-KR" altLang="en-US"/>
              <a:t>숫자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1255E-134D-4DD0-9F1A-D516E95E71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문자열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/>
              <a:t> 숫자 변환</a:t>
            </a:r>
            <a:endParaRPr lang="en-US" altLang="ko-KR"/>
          </a:p>
          <a:p>
            <a:pPr lvl="1"/>
            <a:r>
              <a:rPr lang="en-US" altLang="ko-KR"/>
              <a:t>int() </a:t>
            </a:r>
            <a:r>
              <a:rPr lang="ko-KR" altLang="en-US"/>
              <a:t>또는 </a:t>
            </a:r>
            <a:r>
              <a:rPr lang="en-US" altLang="ko-KR"/>
              <a:t>float() </a:t>
            </a:r>
            <a:r>
              <a:rPr lang="ko-KR" altLang="en-US"/>
              <a:t>함수를 사용해서 정수나 실수로 변환할 수 있음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숫자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</a:t>
            </a:r>
            <a:r>
              <a:rPr lang="ko-KR" altLang="en-US"/>
              <a:t>문자열 변환</a:t>
            </a:r>
            <a:endParaRPr lang="en-US" altLang="ko-KR"/>
          </a:p>
          <a:p>
            <a:pPr lvl="1"/>
            <a:r>
              <a:rPr lang="en-US" altLang="ko-KR"/>
              <a:t>str() </a:t>
            </a:r>
            <a:r>
              <a:rPr lang="ko-KR" altLang="en-US"/>
              <a:t>함수를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</a:t>
            </a:r>
            <a:r>
              <a:rPr lang="ko-KR" altLang="en-US"/>
              <a:t>와 </a:t>
            </a:r>
            <a:r>
              <a:rPr lang="en-US" altLang="ko-KR"/>
              <a:t>b</a:t>
            </a:r>
            <a:r>
              <a:rPr lang="ko-KR" altLang="en-US"/>
              <a:t>가 문자열로 변경되어서 결과가 </a:t>
            </a:r>
            <a:r>
              <a:rPr lang="en-US" altLang="ko-KR"/>
              <a:t>100+1</a:t>
            </a:r>
            <a:r>
              <a:rPr lang="ko-KR" altLang="en-US"/>
              <a:t>이 아니라 문자열의 연결인 ‘</a:t>
            </a:r>
            <a:r>
              <a:rPr lang="en-US" altLang="ko-KR"/>
              <a:t>1001’</a:t>
            </a:r>
            <a:r>
              <a:rPr lang="ko-KR" altLang="en-US"/>
              <a:t>과 ‘</a:t>
            </a:r>
            <a:r>
              <a:rPr lang="en-US" altLang="ko-KR"/>
              <a:t>100.1231’</a:t>
            </a:r>
            <a:r>
              <a:rPr lang="ko-KR" altLang="en-US"/>
              <a:t>이 되었음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9D7C3-3978-49DA-9B06-DA676906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97" y="1718810"/>
            <a:ext cx="6092505" cy="12785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6D9F07-4F11-41C7-B14A-33114BBC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2" b="3125"/>
          <a:stretch>
            <a:fillRect/>
          </a:stretch>
        </p:blipFill>
        <p:spPr>
          <a:xfrm>
            <a:off x="1580653" y="4104075"/>
            <a:ext cx="6082050" cy="13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09204"/>
      </p:ext>
    </p:extLst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동전 교환 프로그램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pc="-100"/>
              <a:t>입력된 액수를 </a:t>
            </a:r>
            <a:r>
              <a:rPr lang="en-US" altLang="ko-KR" spc="-100"/>
              <a:t>500</a:t>
            </a:r>
            <a:r>
              <a:rPr lang="ko-KR" altLang="en-US" spc="-100"/>
              <a:t>원</a:t>
            </a:r>
            <a:r>
              <a:rPr lang="en-US" altLang="ko-KR" spc="-100"/>
              <a:t>, 100</a:t>
            </a:r>
            <a:r>
              <a:rPr lang="ko-KR" altLang="en-US" spc="-100"/>
              <a:t>원</a:t>
            </a:r>
            <a:r>
              <a:rPr lang="en-US" altLang="ko-KR" spc="-100"/>
              <a:t>, 50</a:t>
            </a:r>
            <a:r>
              <a:rPr lang="ko-KR" altLang="en-US" spc="-100"/>
              <a:t>원</a:t>
            </a:r>
            <a:r>
              <a:rPr lang="en-US" altLang="ko-KR" spc="-100"/>
              <a:t>, 10</a:t>
            </a:r>
            <a:r>
              <a:rPr lang="ko-KR" altLang="en-US" spc="-100"/>
              <a:t>원짜리 동전으로 교환하는 프로그램</a:t>
            </a:r>
            <a:endParaRPr lang="en-US" altLang="ko-KR" spc="-100"/>
          </a:p>
          <a:p>
            <a:endParaRPr lang="en-US" altLang="ko-KR" spc="-100"/>
          </a:p>
          <a:p>
            <a:endParaRPr lang="en-US" altLang="ko-KR" spc="-100"/>
          </a:p>
          <a:p>
            <a:endParaRPr lang="en-US" altLang="ko-KR" spc="-100"/>
          </a:p>
          <a:p>
            <a:endParaRPr lang="en-US" altLang="ko-KR" spc="-100"/>
          </a:p>
          <a:p>
            <a:r>
              <a:rPr lang="ko-KR" altLang="en-US" spc="-100"/>
              <a:t>변수 준비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0CB38B-11D4-4769-AD37-0B3ED5A1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70" y="1403775"/>
            <a:ext cx="5000075" cy="1845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9D8FC8-BCB4-4B6D-A3E7-E15B8956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55" y="2505393"/>
            <a:ext cx="2539535" cy="36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76616"/>
      </p:ext>
    </p:extLst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동전 교환 프로그램  완성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/>
              <a:t>학습한 연산자를 활용한 동전 교환 프로그램 구현</a:t>
            </a:r>
            <a:endParaRPr lang="en-US" altLang="ko-KR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64B40EB-7B49-4B68-8E17-184049794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32028"/>
              </p:ext>
            </p:extLst>
          </p:nvPr>
        </p:nvGraphicFramePr>
        <p:xfrm>
          <a:off x="1777690" y="1222449"/>
          <a:ext cx="5535615" cy="5501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548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10806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8197">
                <a:tc gridSpan="2">
                  <a:txBody>
                    <a:bodyPr vert="horz" wrap="square"/>
                    <a:lstStyle/>
                    <a:p>
                      <a:pPr latinLnBrk="1"/>
                      <a:endParaRPr lang="ko-KR" altLang="en-US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062293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 선언 부분 </a:t>
                      </a:r>
                      <a:r>
                        <a:rPr lang="en-US" altLang="ko-KR" sz="150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money, c500, c100, c50, c10 = 0, 0, 0, 0, 0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메인 코드 부분 </a:t>
                      </a:r>
                      <a:r>
                        <a:rPr lang="en-US" altLang="ko-KR" sz="1500">
                          <a:solidFill>
                            <a:srgbClr val="E04B49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= int(input("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교환할 돈은 얼마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?"))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c500 = money // 500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%= 500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c100 = money // 100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%= 100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c50 = money // 50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%= 50</a:t>
                      </a:r>
                    </a:p>
                    <a:p>
                      <a:pPr latinLnBrk="1"/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c10 = money // 10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money %= 10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print("\n 500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원짜리 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 % c500)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 100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원짜리 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 % c100)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 50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원짜리 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 % c50)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 10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원짜리 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 % c10)</a:t>
                      </a:r>
                    </a:p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print(" 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바꾸지 못한 잔돈 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==&gt; %d</a:t>
                      </a:r>
                      <a:r>
                        <a:rPr lang="ko-KR" altLang="en-US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 </a:t>
                      </a:r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\n" % money)</a:t>
                      </a:r>
                      <a:endParaRPr lang="en-US" altLang="ko-KR" sz="15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71054D5-AD36-4D6F-907F-36DF5836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978"/>
          <a:stretch>
            <a:fillRect/>
          </a:stretch>
        </p:blipFill>
        <p:spPr>
          <a:xfrm>
            <a:off x="4932040" y="3158970"/>
            <a:ext cx="4095454" cy="17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7681"/>
      </p:ext>
    </p:extLst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FAE82C0C-8F32-4456-90C2-70983FC66C77}"/>
              </a:ext>
            </a:extLst>
          </p:cNvPr>
          <p:cNvSpPr txBox="1"/>
          <p:nvPr/>
        </p:nvSpPr>
        <p:spPr>
          <a:xfrm>
            <a:off x="4842030" y="188640"/>
            <a:ext cx="4166954" cy="81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spc="-3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교재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, 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출판사에서 제공하는 강의자료를  </a:t>
            </a:r>
            <a:endParaRPr lang="en-US" altLang="ko-KR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편집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가공한 자료입니다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.         -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안계현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Section 02 </a:t>
            </a:r>
            <a:r>
              <a:rPr lang="ko-KR" altLang="en-US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리스트의 개념과 필요성</a:t>
            </a:r>
            <a:endParaRPr lang="en-US" altLang="ko-KR"/>
          </a:p>
          <a:p>
            <a:pPr lvl="1"/>
            <a:r>
              <a:rPr lang="ko-KR" altLang="en-US"/>
              <a:t>리스트는 </a:t>
            </a:r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4-1]</a:t>
            </a:r>
            <a:r>
              <a:rPr lang="ko-KR" altLang="en-US"/>
              <a:t>과 같이 하나씩 사용하던 박스</a:t>
            </a:r>
            <a:r>
              <a:rPr lang="en-US" altLang="ko-KR"/>
              <a:t>(</a:t>
            </a:r>
            <a:r>
              <a:rPr lang="ko-KR" altLang="en-US"/>
              <a:t>변수</a:t>
            </a:r>
            <a:r>
              <a:rPr lang="en-US" altLang="ko-KR"/>
              <a:t>)</a:t>
            </a:r>
            <a:r>
              <a:rPr lang="ko-KR" altLang="en-US"/>
              <a:t>를 한 줄로 붙여 놓은 것</a:t>
            </a:r>
            <a:endParaRPr lang="en-US" altLang="ko-KR"/>
          </a:p>
          <a:p>
            <a:pPr lvl="1"/>
            <a:r>
              <a:rPr lang="ko-KR" altLang="en-US"/>
              <a:t>리스트는 박스</a:t>
            </a:r>
            <a:r>
              <a:rPr lang="en-US" altLang="ko-KR"/>
              <a:t>(</a:t>
            </a:r>
            <a:r>
              <a:rPr lang="ko-KR" altLang="en-US"/>
              <a:t>변수</a:t>
            </a:r>
            <a:r>
              <a:rPr lang="en-US" altLang="ko-KR"/>
              <a:t>)</a:t>
            </a:r>
            <a:r>
              <a:rPr lang="ko-KR" altLang="en-US"/>
              <a:t>를 한 줄로 붙인 후 전체에 이름</a:t>
            </a:r>
            <a:r>
              <a:rPr lang="en-US" altLang="ko-KR"/>
              <a:t>(aa)</a:t>
            </a:r>
            <a:r>
              <a:rPr lang="ko-KR" altLang="en-US"/>
              <a:t>을 지정</a:t>
            </a:r>
            <a:endParaRPr lang="en-US" altLang="ko-KR"/>
          </a:p>
          <a:p>
            <a:pPr lvl="1"/>
            <a:r>
              <a:rPr lang="ko-KR" altLang="en-US"/>
              <a:t>각각은 </a:t>
            </a:r>
            <a:r>
              <a:rPr lang="en-US" altLang="ko-KR"/>
              <a:t>aa[0], aa[1], aa[2], aa[3]</a:t>
            </a:r>
            <a:r>
              <a:rPr lang="ko-KR" altLang="en-US"/>
              <a:t>처럼 번호</a:t>
            </a:r>
            <a:r>
              <a:rPr lang="en-US" altLang="ko-KR"/>
              <a:t>(</a:t>
            </a:r>
            <a:r>
              <a:rPr lang="ko-KR" altLang="en-US"/>
              <a:t>첨자</a:t>
            </a:r>
            <a:r>
              <a:rPr lang="en-US" altLang="ko-KR"/>
              <a:t>)</a:t>
            </a:r>
            <a:r>
              <a:rPr lang="ko-KR" altLang="en-US"/>
              <a:t>를 붙여 사용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895476-C31C-D7A4-0E0B-51C11004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457" y="3499657"/>
            <a:ext cx="4071086" cy="217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66185"/>
      </p:ext>
    </p:extLst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Section 02 </a:t>
            </a:r>
            <a:r>
              <a:rPr lang="ko-KR" altLang="en-US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리스트의 개념과 필요성</a:t>
            </a:r>
            <a:endParaRPr lang="en-US" altLang="ko-KR"/>
          </a:p>
          <a:p>
            <a:pPr lvl="1"/>
            <a:r>
              <a:rPr lang="ko-KR" altLang="en-US"/>
              <a:t>정수형 변수 </a:t>
            </a:r>
            <a:r>
              <a:rPr lang="en-US" altLang="ko-KR"/>
              <a:t>4</a:t>
            </a:r>
            <a:r>
              <a:rPr lang="ko-KR" altLang="en-US"/>
              <a:t>개를 선언한 후 이 변수에 값을 입력받고 합계를 출력하는 프로그램</a:t>
            </a:r>
            <a:endParaRPr lang="en-US" altLang="ko-KR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C5F562-C142-76F1-C4B8-81ABC6601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799883"/>
              </p:ext>
            </p:extLst>
          </p:nvPr>
        </p:nvGraphicFramePr>
        <p:xfrm>
          <a:off x="1573598" y="2552931"/>
          <a:ext cx="5429090" cy="319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460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487463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/>
                        </a:rPr>
                        <a:t>Code04-01.py</a:t>
                      </a:r>
                      <a:endParaRPr lang="ko-KR" altLang="en-US" sz="16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75721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a, b, c, d = 0, 0, 0, 0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hap = 0</a:t>
                      </a:r>
                    </a:p>
                    <a:p>
                      <a:pPr latinLnBrk="1"/>
                      <a:endParaRPr lang="en-US" altLang="ko-KR" sz="16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 = int(input("1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번째 숫자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b = int(input("2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번째 숫자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c = int(input("3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번째 숫자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d = int(input("4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번째 숫자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endParaRPr lang="en-US" altLang="ko-KR" sz="16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hap = a + b + c + d</a:t>
                      </a:r>
                    </a:p>
                    <a:p>
                      <a:pPr latinLnBrk="1"/>
                      <a:endParaRPr lang="en-US" altLang="ko-KR" sz="16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합계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==&gt;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3883E24-AE64-F6AF-EFE3-42DEC44E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274"/>
          <a:stretch>
            <a:fillRect/>
          </a:stretch>
        </p:blipFill>
        <p:spPr>
          <a:xfrm>
            <a:off x="5881436" y="4570003"/>
            <a:ext cx="2225204" cy="14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75025"/>
      </p:ext>
    </p:extLst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Section 02 </a:t>
            </a:r>
            <a:r>
              <a:rPr lang="ko-KR" altLang="en-US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리스트의 개념과 필요성</a:t>
            </a:r>
            <a:endParaRPr lang="en-US" altLang="ko-KR"/>
          </a:p>
          <a:p>
            <a:pPr lvl="1"/>
            <a:r>
              <a:rPr lang="ko-KR" altLang="en-US"/>
              <a:t>입력을 </a:t>
            </a:r>
            <a:r>
              <a:rPr lang="en-US" altLang="ko-KR"/>
              <a:t>100</a:t>
            </a:r>
            <a:r>
              <a:rPr lang="ko-KR" altLang="en-US"/>
              <a:t>개 이상과 같이 많이 받게 되면</a:t>
            </a:r>
            <a:r>
              <a:rPr lang="en-US" altLang="ko-KR"/>
              <a:t> </a:t>
            </a:r>
            <a:r>
              <a:rPr lang="ko-KR" altLang="en-US"/>
              <a:t>변수를 선언하고 할당하는 것이 굉장히 힘듦</a:t>
            </a:r>
            <a:endParaRPr lang="en-US" altLang="ko-KR"/>
          </a:p>
          <a:p>
            <a:pPr lvl="1"/>
            <a:r>
              <a:rPr lang="ko-KR" altLang="en-US"/>
              <a:t>이때 필요한 것이 바로 리스트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리스트 선언 방법 </a:t>
            </a:r>
            <a:r>
              <a:rPr lang="en-US" altLang="ko-KR"/>
              <a:t>:</a:t>
            </a:r>
            <a:r>
              <a:rPr lang="ko-KR" altLang="en-US"/>
              <a:t> 대괄호 안에 값을 선언함</a:t>
            </a:r>
            <a:endParaRPr lang="en-US" altLang="ko-KR"/>
          </a:p>
          <a:p>
            <a:pPr lvl="1"/>
            <a:endParaRPr lang="en-US" altLang="ko-KR"/>
          </a:p>
          <a:p>
            <a:pPr marL="476239" lvl="1" indent="0">
              <a:buNone/>
            </a:pPr>
            <a:endParaRPr lang="en-US" altLang="ko-KR"/>
          </a:p>
          <a:p>
            <a:pPr lvl="1"/>
            <a:r>
              <a:rPr lang="ko-KR" altLang="en-US"/>
              <a:t>다음은 값 </a:t>
            </a:r>
            <a:r>
              <a:rPr lang="en-US" altLang="ko-KR"/>
              <a:t>4</a:t>
            </a:r>
            <a:r>
              <a:rPr lang="ko-KR" altLang="en-US"/>
              <a:t>개를 담은 정수형 리스트를 생성함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2F25F3-AF70-543D-CD1B-53EDFFE4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59" y="3604540"/>
            <a:ext cx="7081725" cy="4677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443C33-961E-02C8-51F3-3C73304F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59" y="5020880"/>
            <a:ext cx="7081725" cy="4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93291"/>
      </p:ext>
    </p:extLst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Section 02 </a:t>
            </a:r>
            <a:r>
              <a:rPr lang="ko-KR" altLang="en-US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리스트의 개념과 필요성</a:t>
            </a:r>
            <a:endParaRPr lang="en-US" altLang="ko-KR"/>
          </a:p>
          <a:p>
            <a:pPr lvl="1"/>
            <a:r>
              <a:rPr lang="ko-KR" altLang="en-US"/>
              <a:t>리스트는 첨자를 사용해 ➋처럼 각 변수를 </a:t>
            </a:r>
            <a:r>
              <a:rPr lang="en-US" altLang="ko-KR"/>
              <a:t>aa[0], aa[1], aa[2], aa[3]</a:t>
            </a:r>
            <a:r>
              <a:rPr lang="ko-KR" altLang="en-US"/>
              <a:t>으로 사용</a:t>
            </a:r>
            <a:endParaRPr lang="en-US" altLang="ko-KR"/>
          </a:p>
          <a:p>
            <a:pPr lvl="1"/>
            <a:r>
              <a:rPr lang="ko-KR" altLang="en-US"/>
              <a:t>리스트의 첨자는 </a:t>
            </a:r>
            <a:r>
              <a:rPr lang="en-US" altLang="ko-KR"/>
              <a:t>0</a:t>
            </a:r>
            <a:r>
              <a:rPr lang="ko-KR" altLang="en-US"/>
              <a:t>부터 시작한다는 점을 반드시 유의</a:t>
            </a:r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8271" y="3142212"/>
            <a:ext cx="4487457" cy="17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482113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A3743-A5B1-4294-BF26-F025BAD1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1FA5A1-0EE4-4E65-9065-A5B1867F3D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시스템 디폴트 인코딩방식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3E9B50-73A8-49D0-9541-5A1F89DD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000"/>
          <a:stretch>
            <a:fillRect/>
          </a:stretch>
        </p:blipFill>
        <p:spPr>
          <a:xfrm>
            <a:off x="1421650" y="2078850"/>
            <a:ext cx="6616840" cy="19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75210"/>
      </p:ext>
    </p:extLst>
  </p:cSld>
  <p:clrMapOvr>
    <a:masterClrMapping/>
  </p:clrMapOvr>
  <p:transition/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Section 02 </a:t>
            </a:r>
            <a:r>
              <a:rPr lang="ko-KR" altLang="en-US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리스트의 개념과 필요성</a:t>
            </a:r>
            <a:endParaRPr lang="en-US" altLang="ko-KR"/>
          </a:p>
          <a:p>
            <a:pPr lvl="1"/>
            <a:r>
              <a:rPr lang="ko-KR" altLang="en-US"/>
              <a:t>리스트는 첨자를 사용해 ➋처럼 각 변수를 </a:t>
            </a:r>
            <a:r>
              <a:rPr lang="en-US" altLang="ko-KR"/>
              <a:t>aa[0], aa[1], aa[2], aa[3]</a:t>
            </a:r>
            <a:r>
              <a:rPr lang="ko-KR" altLang="en-US"/>
              <a:t>으로 사용</a:t>
            </a:r>
            <a:endParaRPr lang="en-US" altLang="ko-KR"/>
          </a:p>
          <a:p>
            <a:pPr lvl="1"/>
            <a:r>
              <a:rPr lang="ko-KR" altLang="en-US"/>
              <a:t>리스트의 첨자는 </a:t>
            </a:r>
            <a:r>
              <a:rPr lang="en-US" altLang="ko-KR"/>
              <a:t>0</a:t>
            </a:r>
            <a:r>
              <a:rPr lang="ko-KR" altLang="en-US"/>
              <a:t>부터 시작한다는 점을 반드시 유의</a:t>
            </a: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D55B9B8-A280-BAAD-035F-68EBFA6A1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77703"/>
              </p:ext>
            </p:extLst>
          </p:nvPr>
        </p:nvGraphicFramePr>
        <p:xfrm>
          <a:off x="1000315" y="2911037"/>
          <a:ext cx="5850650" cy="29618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75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46689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>
                          <a:latin typeface="D2Coding" panose="020b0609020101020101" pitchFamily="49" charset="-127"/>
                          <a:ea typeface="D2Coding" panose="020b0609020101020101"/>
                        </a:rPr>
                        <a:t>Code04-02.py</a:t>
                      </a:r>
                      <a:endParaRPr lang="ko-KR" altLang="en-US" sz="14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75721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aa = [0, 0, 0, 0]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hap = 0</a:t>
                      </a:r>
                    </a:p>
                    <a:p>
                      <a:pPr latinLnBrk="1"/>
                      <a:endParaRPr lang="en-US" altLang="ko-KR" sz="14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aa[0] = int(input("1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번째 숫자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aa[1] = int(input("2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번째 숫자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aa[2] = int(input("3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번째 숫자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aa[3] = int(input("4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번째 숫자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endParaRPr lang="en-US" altLang="ko-KR" sz="14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hap = aa[0] + aa[1] + aa[2] + aa[3]</a:t>
                      </a:r>
                    </a:p>
                    <a:p>
                      <a:pPr latinLnBrk="1"/>
                      <a:endParaRPr lang="en-US" altLang="ko-KR" sz="14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합계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==&gt;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0CCF5C9F-8D97-55FD-18FE-A0736EF3F698}"/>
              </a:ext>
            </a:extLst>
          </p:cNvPr>
          <p:cNvGrpSpPr/>
          <p:nvPr/>
        </p:nvGrpSpPr>
        <p:grpSpPr>
          <a:xfrm>
            <a:off x="3055283" y="3368786"/>
            <a:ext cx="3157787" cy="358866"/>
            <a:chOff x="3223397" y="1318529"/>
            <a:chExt cx="4087152" cy="57707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61F9AF-5452-00AF-9695-DBCC812F4FC1}"/>
                </a:ext>
              </a:extLst>
            </p:cNvPr>
            <p:cNvSpPr/>
            <p:nvPr/>
          </p:nvSpPr>
          <p:spPr>
            <a:xfrm>
              <a:off x="5514453" y="1318529"/>
              <a:ext cx="1796096" cy="577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>
                  <a:solidFill>
                    <a:schemeClr val="tx1"/>
                  </a:solidFill>
                </a:rPr>
                <a:t>항목 </a:t>
              </a:r>
              <a:r>
                <a:rPr lang="en-US" altLang="ko-KR" sz="1200" b="1">
                  <a:solidFill>
                    <a:schemeClr val="tx1"/>
                  </a:solidFill>
                </a:rPr>
                <a:t>4</a:t>
              </a:r>
              <a:r>
                <a:rPr lang="ko-KR" altLang="en-US" sz="1200" b="1">
                  <a:solidFill>
                    <a:schemeClr val="tx1"/>
                  </a:solidFill>
                </a:rPr>
                <a:t>개인 리스트 생성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5DEC86A-74E7-46A2-4C4E-4BF00E6A5D87}"/>
                </a:ext>
              </a:extLst>
            </p:cNvPr>
            <p:cNvCxnSpPr/>
            <p:nvPr/>
          </p:nvCxnSpPr>
          <p:spPr>
            <a:xfrm>
              <a:off x="3304360" y="1649574"/>
              <a:ext cx="221009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2ED5462-A9C0-0438-73BB-15A7C287B526}"/>
                </a:ext>
              </a:extLst>
            </p:cNvPr>
            <p:cNvSpPr/>
            <p:nvPr/>
          </p:nvSpPr>
          <p:spPr>
            <a:xfrm>
              <a:off x="3223397" y="1402688"/>
              <a:ext cx="80963" cy="492919"/>
            </a:xfrm>
            <a:custGeom>
              <a:gdLst>
                <a:gd name="connsiteX0" fmla="*/ 0 w 80963"/>
                <a:gd name="connsiteY0" fmla="*/ 0 h 492919"/>
                <a:gd name="connsiteX1" fmla="*/ 78581 w 80963"/>
                <a:gd name="connsiteY1" fmla="*/ 61912 h 492919"/>
                <a:gd name="connsiteX2" fmla="*/ 80963 w 80963"/>
                <a:gd name="connsiteY2" fmla="*/ 428625 h 492919"/>
                <a:gd name="connsiteX3" fmla="*/ 7144 w 80963"/>
                <a:gd name="connsiteY3" fmla="*/ 492919 h 492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492919">
                  <a:moveTo>
                    <a:pt x="0" y="0"/>
                  </a:moveTo>
                  <a:lnTo>
                    <a:pt x="78581" y="61912"/>
                  </a:lnTo>
                  <a:lnTo>
                    <a:pt x="80963" y="428625"/>
                  </a:lnTo>
                  <a:lnTo>
                    <a:pt x="7144" y="492919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AA443B-B7EA-11AD-A4BC-6A4084291091}"/>
              </a:ext>
            </a:extLst>
          </p:cNvPr>
          <p:cNvGrpSpPr/>
          <p:nvPr/>
        </p:nvGrpSpPr>
        <p:grpSpPr>
          <a:xfrm>
            <a:off x="4607306" y="4067364"/>
            <a:ext cx="1774791" cy="881714"/>
            <a:chOff x="3223397" y="1402688"/>
            <a:chExt cx="2921234" cy="65901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B100D14-D158-4FE7-00CD-EDFA2E4CE1DC}"/>
                </a:ext>
              </a:extLst>
            </p:cNvPr>
            <p:cNvSpPr/>
            <p:nvPr/>
          </p:nvSpPr>
          <p:spPr>
            <a:xfrm>
              <a:off x="4256964" y="1608341"/>
              <a:ext cx="1887667" cy="2477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>
                  <a:solidFill>
                    <a:schemeClr val="tx1"/>
                  </a:solidFill>
                </a:rPr>
                <a:t>리스트 사용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F85FF0D-D025-B63D-915F-42610657B272}"/>
                </a:ext>
              </a:extLst>
            </p:cNvPr>
            <p:cNvCxnSpPr>
              <a:endCxn id="12" idx="1"/>
            </p:cNvCxnSpPr>
            <p:nvPr/>
          </p:nvCxnSpPr>
          <p:spPr>
            <a:xfrm flipV="1">
              <a:off x="3304360" y="1732197"/>
              <a:ext cx="952604" cy="302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979E17B-3F8B-3E09-2E79-8C9B47D4763E}"/>
                </a:ext>
              </a:extLst>
            </p:cNvPr>
            <p:cNvSpPr/>
            <p:nvPr/>
          </p:nvSpPr>
          <p:spPr>
            <a:xfrm>
              <a:off x="3223397" y="1402688"/>
              <a:ext cx="80963" cy="659018"/>
            </a:xfrm>
            <a:custGeom>
              <a:gdLst>
                <a:gd name="connsiteX0" fmla="*/ 0 w 80963"/>
                <a:gd name="connsiteY0" fmla="*/ 0 h 492919"/>
                <a:gd name="connsiteX1" fmla="*/ 78581 w 80963"/>
                <a:gd name="connsiteY1" fmla="*/ 61912 h 492919"/>
                <a:gd name="connsiteX2" fmla="*/ 80963 w 80963"/>
                <a:gd name="connsiteY2" fmla="*/ 428625 h 492919"/>
                <a:gd name="connsiteX3" fmla="*/ 7144 w 80963"/>
                <a:gd name="connsiteY3" fmla="*/ 492919 h 492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492919">
                  <a:moveTo>
                    <a:pt x="0" y="0"/>
                  </a:moveTo>
                  <a:lnTo>
                    <a:pt x="78581" y="61912"/>
                  </a:lnTo>
                  <a:lnTo>
                    <a:pt x="80963" y="428625"/>
                  </a:lnTo>
                  <a:lnTo>
                    <a:pt x="7144" y="492919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" t="4151"/>
          <a:stretch>
            <a:fillRect/>
          </a:stretch>
        </p:blipFill>
        <p:spPr bwMode="auto">
          <a:xfrm>
            <a:off x="7010035" y="3574652"/>
            <a:ext cx="1629944" cy="178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308810"/>
      </p:ext>
    </p:extLst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활용</a:t>
            </a:r>
            <a:endParaRPr lang="en-US" altLang="ko-KR"/>
          </a:p>
          <a:p>
            <a:pPr lvl="1"/>
            <a:r>
              <a:rPr lang="ko-KR" altLang="en-US"/>
              <a:t>먼저 빈 리스트를 만들고 리스트명</a:t>
            </a:r>
            <a:r>
              <a:rPr lang="en-US" altLang="ko-KR"/>
              <a:t>.append(</a:t>
            </a:r>
            <a:r>
              <a:rPr lang="ko-KR" altLang="en-US"/>
              <a:t>값</a:t>
            </a:r>
            <a:r>
              <a:rPr lang="en-US" altLang="ko-KR"/>
              <a:t>) </a:t>
            </a:r>
            <a:r>
              <a:rPr lang="ko-KR" altLang="en-US"/>
              <a:t>함수로 리스트에 항목을 하나씩</a:t>
            </a:r>
            <a:r>
              <a:rPr lang="en-US" altLang="ko-KR"/>
              <a:t> </a:t>
            </a:r>
            <a:r>
              <a:rPr lang="ko-KR" altLang="en-US"/>
              <a:t>추가할 수 있음</a:t>
            </a:r>
            <a:endParaRPr lang="ko-KR" altLang="en-US" sz="1800" b="0" i="0" u="none" strike="noStrike" baseline="0">
              <a:solidFill>
                <a:srgbClr val="000000"/>
              </a:solidFill>
              <a:latin typeface="HHHOAY+YDVYMjO1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8593" y="2743200"/>
            <a:ext cx="4665624" cy="279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977617"/>
      </p:ext>
    </p:extLst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리스트와 반복문 활용</a:t>
            </a:r>
            <a:endParaRPr lang="en-US" altLang="ko-KR"/>
          </a:p>
          <a:p>
            <a:pPr lvl="1"/>
            <a:r>
              <a:rPr lang="ko-KR" altLang="en-US"/>
              <a:t>항목이 </a:t>
            </a:r>
            <a:r>
              <a:rPr lang="en-US" altLang="ko-KR"/>
              <a:t>100</a:t>
            </a:r>
            <a:r>
              <a:rPr lang="ko-KR" altLang="en-US"/>
              <a:t>개와 같이 많은 리스트를 작성할 경우</a:t>
            </a:r>
            <a:r>
              <a:rPr lang="en-US" altLang="ko-KR"/>
              <a:t>, append() </a:t>
            </a:r>
            <a:r>
              <a:rPr lang="ko-KR" altLang="en-US"/>
              <a:t>함수와 함께 </a:t>
            </a:r>
            <a:r>
              <a:rPr lang="en-US" altLang="ko-KR"/>
              <a:t>for </a:t>
            </a:r>
            <a:r>
              <a:rPr lang="ko-KR" altLang="en-US"/>
              <a:t>문을 활용하면 간단히 해결할 수 있음</a:t>
            </a:r>
            <a:endParaRPr lang="ko-KR" altLang="en-US" sz="1800" b="0" i="0" u="none" strike="noStrike" baseline="0">
              <a:solidFill>
                <a:srgbClr val="000000"/>
              </a:solidFill>
              <a:latin typeface="HHHOAY+YDVYMjO1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3530" y="2606040"/>
            <a:ext cx="3775749" cy="229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256925"/>
      </p:ext>
    </p:extLst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/>
              <a:t>리스트와 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문과 리스트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534BBB-9349-905B-0C98-48794EB13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03" y="1540995"/>
            <a:ext cx="6202257" cy="141888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683D29C-BC6C-4F71-A0D9-B0F328DE094B}"/>
              </a:ext>
            </a:extLst>
          </p:cNvPr>
          <p:cNvGrpSpPr/>
          <p:nvPr/>
        </p:nvGrpSpPr>
        <p:grpSpPr>
          <a:xfrm>
            <a:off x="769403" y="3035656"/>
            <a:ext cx="6667376" cy="1383029"/>
            <a:chOff x="611560" y="1888032"/>
            <a:chExt cx="6667376" cy="16514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9E1AFE-4133-4CBC-8767-32085110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60" y="1888032"/>
              <a:ext cx="6667158" cy="80168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3F1752F-3CA7-4671-9EB2-33D22CFD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777" y="2760759"/>
              <a:ext cx="6667159" cy="77872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0AE6E5-1EAB-48DA-9708-7CA13843D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03" y="4589094"/>
            <a:ext cx="6491018" cy="15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86826"/>
      </p:ext>
    </p:extLst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/>
              <a:t>리스트와 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문과 리스트</a:t>
            </a:r>
            <a:endParaRPr lang="en-US" altLang="ko-KR"/>
          </a:p>
          <a:p>
            <a:pPr lvl="2"/>
            <a:r>
              <a:rPr lang="ko-KR" altLang="en-US"/>
              <a:t>리스트 안에 무엇이 들어 있는지도 </a:t>
            </a:r>
            <a:r>
              <a:rPr lang="en-US" altLang="ko-KR"/>
              <a:t>if </a:t>
            </a:r>
            <a:r>
              <a:rPr lang="ko-KR" altLang="en-US"/>
              <a:t>문으로 활용할 수 있음</a:t>
            </a:r>
            <a:endParaRPr lang="en-US" altLang="ko-KR"/>
          </a:p>
          <a:p>
            <a:pPr lvl="2"/>
            <a:r>
              <a:rPr lang="ko-KR" altLang="en-US"/>
              <a:t>‘</a:t>
            </a:r>
            <a:r>
              <a:rPr lang="en-US" altLang="ko-KR"/>
              <a:t>if </a:t>
            </a:r>
            <a:r>
              <a:rPr lang="ko-KR" altLang="en-US"/>
              <a:t>항목 </a:t>
            </a:r>
            <a:r>
              <a:rPr lang="en-US" altLang="ko-KR"/>
              <a:t>in </a:t>
            </a:r>
            <a:r>
              <a:rPr lang="ko-KR" altLang="en-US"/>
              <a:t>리스트 </a:t>
            </a:r>
            <a:r>
              <a:rPr lang="en-US" altLang="ko-KR"/>
              <a:t>:’</a:t>
            </a:r>
            <a:r>
              <a:rPr lang="ko-KR" altLang="en-US"/>
              <a:t>는 리스트에 해당 항목이 있다면 </a:t>
            </a:r>
            <a:r>
              <a:rPr lang="en-US" altLang="ko-KR"/>
              <a:t>True</a:t>
            </a:r>
            <a:r>
              <a:rPr lang="ko-KR" altLang="en-US"/>
              <a:t>를 반환</a:t>
            </a:r>
            <a:endParaRPr lang="en-US" altLang="ko-KR"/>
          </a:p>
          <a:p>
            <a:pPr lvl="2"/>
            <a:r>
              <a:rPr lang="ko-KR" altLang="en-US"/>
              <a:t>이 코드에서는 딸기가 있으므로 </a:t>
            </a:r>
            <a:r>
              <a:rPr lang="en-US" altLang="ko-KR"/>
              <a:t>True</a:t>
            </a:r>
            <a:r>
              <a:rPr lang="ko-KR" altLang="en-US"/>
              <a:t>를 반환해 아래의 </a:t>
            </a:r>
            <a:r>
              <a:rPr lang="en-US" altLang="ko-KR"/>
              <a:t>print() </a:t>
            </a:r>
            <a:r>
              <a:rPr lang="ko-KR" altLang="en-US"/>
              <a:t>함수가 실행됨</a:t>
            </a:r>
            <a:endParaRPr lang="en-US" altLang="ko-KR"/>
          </a:p>
          <a:p>
            <a:pPr lvl="2"/>
            <a:r>
              <a:rPr lang="ko-KR" altLang="en-US"/>
              <a:t>반대로 ‘</a:t>
            </a:r>
            <a:r>
              <a:rPr lang="en-US" altLang="ko-KR"/>
              <a:t>if </a:t>
            </a:r>
            <a:r>
              <a:rPr lang="ko-KR" altLang="en-US"/>
              <a:t>항목 </a:t>
            </a:r>
            <a:r>
              <a:rPr lang="en-US" altLang="ko-KR"/>
              <a:t>not in </a:t>
            </a:r>
            <a:r>
              <a:rPr lang="ko-KR" altLang="en-US"/>
              <a:t>리스트 </a:t>
            </a:r>
            <a:r>
              <a:rPr lang="en-US" altLang="ko-KR"/>
              <a:t>:’</a:t>
            </a:r>
            <a:r>
              <a:rPr lang="ko-KR" altLang="en-US"/>
              <a:t>는 리스트에 항목이 없어야 </a:t>
            </a:r>
            <a:r>
              <a:rPr lang="en-US" altLang="ko-KR"/>
              <a:t>True</a:t>
            </a:r>
            <a:r>
              <a:rPr lang="ko-KR" altLang="en-US"/>
              <a:t>를 반환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5C3257-20C7-7F76-B4C3-1BB5CC0A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45" y="3708839"/>
            <a:ext cx="6491018" cy="15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9675"/>
      </p:ext>
    </p:extLst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/>
              <a:t>리스트와 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문과 리스트</a:t>
            </a:r>
            <a:endParaRPr lang="en-US" altLang="ko-KR"/>
          </a:p>
          <a:p>
            <a:pPr lvl="2"/>
            <a:r>
              <a:rPr lang="en-US" altLang="ko-KR"/>
              <a:t>0</a:t>
            </a:r>
            <a:r>
              <a:rPr lang="ko-KR" altLang="en-US"/>
              <a:t>부터 </a:t>
            </a:r>
            <a:r>
              <a:rPr lang="en-US" altLang="ko-KR"/>
              <a:t>9</a:t>
            </a:r>
            <a:r>
              <a:rPr lang="ko-KR" altLang="en-US"/>
              <a:t>까지 숫자 중에서 리스트 안에 없는 숫자를 찾아내는 예제</a:t>
            </a: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장에서 설명한 </a:t>
            </a:r>
            <a:r>
              <a:rPr lang="en-US" altLang="ko-KR" err="1"/>
              <a:t>random.randrange(</a:t>
            </a:r>
            <a:r>
              <a:rPr lang="ko-KR" altLang="en-US" err="1"/>
              <a:t>시작값</a:t>
            </a:r>
            <a:r>
              <a:rPr lang="en-US" altLang="ko-KR"/>
              <a:t>, </a:t>
            </a:r>
            <a:r>
              <a:rPr lang="ko-KR" altLang="en-US" err="1"/>
              <a:t>끝값</a:t>
            </a:r>
            <a:r>
              <a:rPr lang="en-US" altLang="ko-KR"/>
              <a:t>) </a:t>
            </a:r>
            <a:r>
              <a:rPr lang="ko-KR" altLang="en-US"/>
              <a:t>함수를 사용</a:t>
            </a:r>
            <a:endParaRPr lang="en-US" altLang="ko-KR"/>
          </a:p>
          <a:p>
            <a:pPr lvl="2"/>
            <a:r>
              <a:rPr lang="ko-KR" altLang="en-US" err="1"/>
              <a:t>시작값부터 끝값</a:t>
            </a:r>
            <a:r>
              <a:rPr lang="en-US" altLang="ko-KR"/>
              <a:t>-1</a:t>
            </a:r>
            <a:r>
              <a:rPr lang="ko-KR" altLang="en-US"/>
              <a:t>까지의 숫자 중에서 임의의 숫자 하나를 반환</a:t>
            </a:r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FD1B6D-FAA9-A77D-F6EF-2C662C2BF3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1600" y="2708920"/>
          <a:ext cx="72008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66074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Code03-11.py</a:t>
                      </a:r>
                      <a:endParaRPr lang="ko-KR" altLang="en-US" sz="160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80416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import random</a:t>
                      </a:r>
                    </a:p>
                    <a:p>
                      <a:endParaRPr lang="en-US" altLang="ko-KR" sz="1600" b="0" i="0" u="none" strike="noStrike" kern="1200" baseline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numbers = []</a:t>
                      </a:r>
                    </a:p>
                    <a:p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for num in range(0, 10) :</a:t>
                      </a:r>
                    </a:p>
                    <a:p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numbers.append(random.randrange(0, 10))</a:t>
                      </a:r>
                    </a:p>
                    <a:p>
                      <a:endParaRPr lang="en-US" altLang="ko-KR" sz="1600" b="0" i="0" u="none" strike="noStrike" kern="1200" baseline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print("</a:t>
                      </a:r>
                      <a:r>
                        <a:rPr lang="ko-KR" altLang="en-US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생성된 리스트</a:t>
                      </a:r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", numbers)</a:t>
                      </a:r>
                    </a:p>
                    <a:p>
                      <a:endParaRPr lang="en-US" altLang="ko-KR" sz="1600" b="0" i="0" u="none" strike="noStrike" kern="1200" baseline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for num in range(0, 10) :</a:t>
                      </a:r>
                    </a:p>
                    <a:p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if num not in numbers :</a:t>
                      </a:r>
                    </a:p>
                    <a:p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       print("</a:t>
                      </a:r>
                      <a:r>
                        <a:rPr lang="ko-KR" altLang="en-US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숫자 </a:t>
                      </a:r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%d</a:t>
                      </a:r>
                      <a:r>
                        <a:rPr lang="ko-KR" altLang="en-US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는</a:t>
                      </a:r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</a:t>
                      </a:r>
                      <a:r>
                        <a:rPr lang="ko-KR" altLang="en-US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은</a:t>
                      </a:r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) </a:t>
                      </a:r>
                      <a:r>
                        <a:rPr lang="ko-KR" altLang="en-US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리스트에 없네요</a:t>
                      </a:r>
                      <a:r>
                        <a:rPr lang="en-US" altLang="ko-KR" sz="16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." %num)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4222979-7F26-634B-996E-7D9112772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42410"/>
          <a:stretch>
            <a:fillRect/>
          </a:stretch>
        </p:blipFill>
        <p:spPr>
          <a:xfrm>
            <a:off x="6192180" y="3555287"/>
            <a:ext cx="3497392" cy="13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2216"/>
      </p:ext>
    </p:extLst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활용</a:t>
            </a:r>
            <a:endParaRPr lang="en-US" altLang="ko-KR" sz="1800" b="0">
              <a:solidFill>
                <a:srgbClr val="000000"/>
              </a:solidFill>
              <a:latin typeface="HHHOAY+YDVYMjO12"/>
            </a:endParaRPr>
          </a:p>
          <a:p>
            <a:pPr lvl="1"/>
            <a:r>
              <a:rPr lang="en-US" altLang="ko-KR">
                <a:solidFill>
                  <a:srgbClr val="000000"/>
                </a:solidFill>
                <a:latin typeface="HHHOAY+YDVYMjO12"/>
              </a:rPr>
              <a:t>for</a:t>
            </a:r>
            <a:r>
              <a:rPr lang="ko-KR" altLang="en-US">
                <a:solidFill>
                  <a:srgbClr val="000000"/>
                </a:solidFill>
                <a:latin typeface="HHHOAY+YDVYMjO12"/>
              </a:rPr>
              <a:t> 문을 이용해서 리스트의 첨자가 순서대로 변할 수 있도록 할 수 있음</a:t>
            </a:r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0252" y="2394066"/>
            <a:ext cx="5403497" cy="265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03485"/>
      </p:ext>
    </p:extLst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리스트 활용</a:t>
            </a:r>
          </a:p>
          <a:p>
            <a:pPr lvl="1">
              <a:defRPr/>
            </a:pPr>
            <a:r>
              <a:rPr lang="en-US" altLang="ko-KR">
                <a:solidFill>
                  <a:srgbClr val="000000"/>
                </a:solidFill>
                <a:latin typeface="HHHOAY+YDVYMjO12"/>
              </a:rPr>
              <a:t>for</a:t>
            </a:r>
            <a:r>
              <a:rPr lang="ko-KR" altLang="en-US">
                <a:solidFill>
                  <a:srgbClr val="000000"/>
                </a:solidFill>
                <a:latin typeface="HHHOAY+YDVYMjO12"/>
              </a:rPr>
              <a:t> 문을 이용해서 리스트의 첨자가 순서대로 변할 수 있도록 할 수 있음</a:t>
            </a:r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60485" y="2222428"/>
          <a:ext cx="5850651" cy="302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1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080">
                <a:tc gridSpan="2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Code04-03.py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5721"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11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aa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for i in range(0, 4)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aa.append(0)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hap = 0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for i in range(0, 4)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aa[i] = int(input(str(i + 1) + 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번째 숫자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: " ))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hap = aa[0] + aa[1] + aa[2] + aa[3]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합계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==&gt; %d" % hap)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501693" y="2736700"/>
            <a:ext cx="3305935" cy="671183"/>
            <a:chOff x="2634489" y="1402687"/>
            <a:chExt cx="3876330" cy="1079302"/>
          </a:xfrm>
        </p:grpSpPr>
        <p:sp>
          <p:nvSpPr>
            <p:cNvPr id="10" name="직사각형 9"/>
            <p:cNvSpPr/>
            <p:nvPr/>
          </p:nvSpPr>
          <p:spPr>
            <a:xfrm>
              <a:off x="4060039" y="1607065"/>
              <a:ext cx="2450780" cy="577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200" b="1">
                  <a:solidFill>
                    <a:schemeClr val="tx1"/>
                  </a:solidFill>
                </a:rPr>
                <a:t>항목 </a:t>
              </a:r>
              <a:r>
                <a:rPr lang="en-US" altLang="ko-KR" sz="1200" b="1">
                  <a:solidFill>
                    <a:schemeClr val="tx1"/>
                  </a:solidFill>
                </a:rPr>
                <a:t>4</a:t>
              </a:r>
              <a:r>
                <a:rPr lang="ko-KR" altLang="en-US" sz="1200" b="1">
                  <a:solidFill>
                    <a:schemeClr val="tx1"/>
                  </a:solidFill>
                </a:rPr>
                <a:t>개인 리스트 생성</a:t>
              </a: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2715451" y="1895602"/>
              <a:ext cx="132022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자유형: 도형 11"/>
            <p:cNvSpPr/>
            <p:nvPr/>
          </p:nvSpPr>
          <p:spPr>
            <a:xfrm>
              <a:off x="2634489" y="1402687"/>
              <a:ext cx="80963" cy="1079302"/>
            </a:xfrm>
            <a:custGeom>
              <a:gdLst>
                <a:gd name="connsiteX0" fmla="*/ 0 w 80963"/>
                <a:gd name="connsiteY0" fmla="*/ 0 h 492919"/>
                <a:gd name="connsiteX1" fmla="*/ 78581 w 80963"/>
                <a:gd name="connsiteY1" fmla="*/ 61912 h 492919"/>
                <a:gd name="connsiteX2" fmla="*/ 80963 w 80963"/>
                <a:gd name="connsiteY2" fmla="*/ 428625 h 492919"/>
                <a:gd name="connsiteX3" fmla="*/ 7144 w 80963"/>
                <a:gd name="connsiteY3" fmla="*/ 492919 h 492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3" h="492919">
                  <a:moveTo>
                    <a:pt x="0" y="0"/>
                  </a:moveTo>
                  <a:lnTo>
                    <a:pt x="78581" y="61912"/>
                  </a:lnTo>
                  <a:lnTo>
                    <a:pt x="80963" y="428625"/>
                  </a:lnTo>
                  <a:lnTo>
                    <a:pt x="7144" y="492919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endParaRPr lang="ko-KR" altLang="en-US" sz="280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579868" y="3612028"/>
            <a:ext cx="3456916" cy="306458"/>
            <a:chOff x="2940001" y="1517474"/>
            <a:chExt cx="4702432" cy="229055"/>
          </a:xfrm>
        </p:grpSpPr>
        <p:sp>
          <p:nvSpPr>
            <p:cNvPr id="14" name="직사각형 13"/>
            <p:cNvSpPr/>
            <p:nvPr/>
          </p:nvSpPr>
          <p:spPr>
            <a:xfrm>
              <a:off x="5754766" y="1517474"/>
              <a:ext cx="1887667" cy="229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en-US" altLang="ko-KR" sz="1200" b="1">
                  <a:solidFill>
                    <a:schemeClr val="tx1"/>
                  </a:solidFill>
                </a:rPr>
                <a:t>4</a:t>
              </a:r>
              <a:r>
                <a:rPr lang="ko-KR" altLang="en-US" sz="1200" b="1">
                  <a:solidFill>
                    <a:schemeClr val="tx1"/>
                  </a:solidFill>
                </a:rPr>
                <a:t>번 반복</a:t>
              </a:r>
            </a:p>
          </p:txBody>
        </p:sp>
        <p:cxnSp>
          <p:nvCxnSpPr>
            <p:cNvPr id="15" name="직선 화살표 연결선 14"/>
            <p:cNvCxnSpPr>
              <a:endCxn id="14" idx="1"/>
            </p:cNvCxnSpPr>
            <p:nvPr/>
          </p:nvCxnSpPr>
          <p:spPr>
            <a:xfrm flipV="1">
              <a:off x="2940001" y="1632002"/>
              <a:ext cx="2814765" cy="1145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836611" y="4477868"/>
            <a:ext cx="2357560" cy="323928"/>
            <a:chOff x="3861266" y="4303291"/>
            <a:chExt cx="2357560" cy="323928"/>
          </a:xfrm>
        </p:grpSpPr>
        <p:sp>
          <p:nvSpPr>
            <p:cNvPr id="17" name="직사각형 16"/>
            <p:cNvSpPr/>
            <p:nvPr/>
          </p:nvSpPr>
          <p:spPr>
            <a:xfrm>
              <a:off x="4831138" y="4303291"/>
              <a:ext cx="1387688" cy="3239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rgbClr val="FFFFFF"/>
                  </a:solidFill>
                  <a:latin typeface="맑은 고딕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200" b="1">
                  <a:solidFill>
                    <a:schemeClr val="tx1"/>
                  </a:solidFill>
                </a:rPr>
                <a:t>변수 </a:t>
              </a:r>
              <a:r>
                <a:rPr lang="en-US" altLang="ko-KR" sz="1200" b="1">
                  <a:solidFill>
                    <a:schemeClr val="tx1"/>
                  </a:solidFill>
                </a:rPr>
                <a:t>4</a:t>
              </a:r>
              <a:r>
                <a:rPr lang="ko-KR" altLang="en-US" sz="1200" b="1">
                  <a:solidFill>
                    <a:schemeClr val="tx1"/>
                  </a:solidFill>
                </a:rPr>
                <a:t>개를 더함</a:t>
              </a: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3861266" y="4465255"/>
              <a:ext cx="96987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264" y="2859578"/>
            <a:ext cx="1610162" cy="175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16" y="5611091"/>
            <a:ext cx="5722579" cy="79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값 접근</a:t>
            </a:r>
            <a:endParaRPr lang="en-US" altLang="ko-KR" sz="1266" b="0">
              <a:solidFill>
                <a:srgbClr val="000000"/>
              </a:solidFill>
              <a:latin typeface="HHHOAY+YDVYMjO12"/>
            </a:endParaRPr>
          </a:p>
          <a:p>
            <a:pPr lvl="1"/>
            <a:r>
              <a:rPr lang="ko-KR" altLang="en-US"/>
              <a:t>음수 값 첨자를 이용한 리스트 접근</a:t>
            </a:r>
            <a:endParaRPr lang="en-US" altLang="ko-KR"/>
          </a:p>
          <a:p>
            <a:pPr lvl="1"/>
            <a:r>
              <a:rPr lang="ko-KR" altLang="en-US"/>
              <a:t>리스트에 접근할 때 콜론</a:t>
            </a:r>
            <a:r>
              <a:rPr lang="en-US" altLang="ko-KR"/>
              <a:t>(:)</a:t>
            </a:r>
            <a:r>
              <a:rPr lang="ko-KR" altLang="en-US"/>
              <a:t>을 사용해 범위를 지정할 수도 있음</a:t>
            </a:r>
            <a:endParaRPr lang="en-US" altLang="ko-KR"/>
          </a:p>
          <a:p>
            <a:pPr lvl="1"/>
            <a:r>
              <a:rPr lang="ko-KR" altLang="en-US"/>
              <a:t>‘리스트명</a:t>
            </a:r>
            <a:r>
              <a:rPr lang="en-US" altLang="ko-KR"/>
              <a:t>[</a:t>
            </a:r>
            <a:r>
              <a:rPr lang="ko-KR" altLang="en-US" err="1"/>
              <a:t>시작값</a:t>
            </a:r>
            <a:r>
              <a:rPr lang="en-US" altLang="ko-KR"/>
              <a:t>:</a:t>
            </a:r>
            <a:r>
              <a:rPr lang="ko-KR" altLang="en-US" err="1"/>
              <a:t>끝값</a:t>
            </a:r>
            <a:r>
              <a:rPr lang="en-US" altLang="ko-KR"/>
              <a:t>+1]’</a:t>
            </a:r>
            <a:r>
              <a:rPr lang="ko-KR" altLang="en-US"/>
              <a:t>은 리스트의 시작 위치부터 끝 위치까지 모든 값을 의미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1610" y="3208713"/>
            <a:ext cx="4019589" cy="169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83357"/>
      </p:ext>
    </p:extLst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값 접근</a:t>
            </a:r>
            <a:endParaRPr lang="en-US" altLang="ko-KR"/>
          </a:p>
          <a:p>
            <a:pPr lvl="1"/>
            <a:r>
              <a:rPr lang="ko-KR" altLang="en-US"/>
              <a:t>콜론의 앞이나 뒤 숫자를 생략할 수</a:t>
            </a:r>
            <a:r>
              <a:rPr lang="en-US" altLang="ko-KR"/>
              <a:t> </a:t>
            </a:r>
            <a:r>
              <a:rPr lang="ko-KR" altLang="en-US"/>
              <a:t>있음</a:t>
            </a:r>
            <a:endParaRPr lang="en-US" altLang="ko-KR"/>
          </a:p>
          <a:p>
            <a:pPr lvl="1"/>
            <a:r>
              <a:rPr lang="en-US" altLang="ko-KR"/>
              <a:t>aa[2:]</a:t>
            </a:r>
            <a:r>
              <a:rPr lang="ko-KR" altLang="en-US"/>
              <a:t>는 </a:t>
            </a:r>
            <a:r>
              <a:rPr lang="en-US" altLang="ko-KR"/>
              <a:t>aa[2]</a:t>
            </a:r>
            <a:r>
              <a:rPr lang="ko-KR" altLang="en-US"/>
              <a:t>부터 끝까지를 의미하며</a:t>
            </a:r>
            <a:r>
              <a:rPr lang="en-US" altLang="ko-KR"/>
              <a:t>, aa[:2]</a:t>
            </a:r>
            <a:r>
              <a:rPr lang="ko-KR" altLang="en-US"/>
              <a:t>는 처음부터 </a:t>
            </a:r>
            <a:r>
              <a:rPr lang="en-US" altLang="ko-KR"/>
              <a:t>aa[1]</a:t>
            </a:r>
            <a:r>
              <a:rPr lang="ko-KR" altLang="en-US"/>
              <a:t>까지를 의미</a:t>
            </a:r>
            <a:endParaRPr lang="en-US" altLang="ko-KR"/>
          </a:p>
          <a:p>
            <a:pPr lvl="1"/>
            <a:r>
              <a:rPr lang="en-US" altLang="ko-KR"/>
              <a:t>aa[2]</a:t>
            </a:r>
            <a:r>
              <a:rPr lang="ko-KR" altLang="en-US"/>
              <a:t>는 포함되지 않는 점에 주의</a:t>
            </a:r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828" y="3263454"/>
            <a:ext cx="5776251" cy="85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416" y="4272741"/>
            <a:ext cx="5746976" cy="85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022918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26747-63E9-4139-BACB-88A69876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88DFF-FD64-4523-8FCE-D1933D4770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CSV </a:t>
            </a:r>
            <a:r>
              <a:rPr lang="ko-KR" altLang="en-US"/>
              <a:t>파일 읽기</a:t>
            </a:r>
            <a:endParaRPr lang="en-US" altLang="ko-KR"/>
          </a:p>
          <a:p>
            <a:pPr lvl="1"/>
            <a:r>
              <a:rPr lang="ko-KR" altLang="en-US"/>
              <a:t>기본 내장된 </a:t>
            </a:r>
            <a:r>
              <a:rPr lang="en-US" altLang="ko-KR"/>
              <a:t>csv </a:t>
            </a:r>
            <a:r>
              <a:rPr lang="ko-KR" altLang="en-US"/>
              <a:t>모듈을 </a:t>
            </a:r>
            <a:r>
              <a:rPr lang="en-US" altLang="ko-KR"/>
              <a:t>import 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csv </a:t>
            </a:r>
            <a:r>
              <a:rPr lang="ko-KR" altLang="en-US"/>
              <a:t>파일을 </a:t>
            </a:r>
            <a:r>
              <a:rPr lang="en-US" altLang="ko-KR"/>
              <a:t>open </a:t>
            </a:r>
            <a:r>
              <a:rPr lang="ko-KR" altLang="en-US"/>
              <a:t>하고 파일 객체를    </a:t>
            </a:r>
            <a:r>
              <a:rPr lang="en-US" altLang="ko-KR"/>
              <a:t>csv.reader(</a:t>
            </a:r>
            <a:r>
              <a:rPr lang="ko-KR" altLang="en-US"/>
              <a:t>파일객체</a:t>
            </a:r>
            <a:r>
              <a:rPr lang="en-US" altLang="ko-KR"/>
              <a:t>)</a:t>
            </a:r>
            <a:r>
              <a:rPr lang="ko-KR" altLang="en-US"/>
              <a:t>에 넣는다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for </a:t>
            </a:r>
            <a:r>
              <a:rPr lang="ko-KR" altLang="en-US"/>
              <a:t>루프를 돌며 한 라인씩 가져올 수 있다</a:t>
            </a:r>
            <a:r>
              <a:rPr lang="en-US" altLang="ko-KR"/>
              <a:t>.</a:t>
            </a:r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EF5A0-C274-497B-9CE4-0A8DD2DD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15" t="11152" r="38625" b="83985"/>
          <a:stretch>
            <a:fillRect/>
          </a:stretch>
        </p:blipFill>
        <p:spPr>
          <a:xfrm>
            <a:off x="6192180" y="2618910"/>
            <a:ext cx="2130117" cy="4146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FF85E6-9DA7-4A7A-9C4D-81A1ACC4CE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1" r="41469" b="67718"/>
          <a:stretch>
            <a:fillRect/>
          </a:stretch>
        </p:blipFill>
        <p:spPr>
          <a:xfrm>
            <a:off x="566555" y="2371382"/>
            <a:ext cx="4759680" cy="2115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82E915-A6C0-4F5E-B27F-029B26EF13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039" b="22914"/>
          <a:stretch>
            <a:fillRect/>
          </a:stretch>
        </p:blipFill>
        <p:spPr>
          <a:xfrm>
            <a:off x="1431395" y="4581637"/>
            <a:ext cx="6417205" cy="21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66128"/>
      </p:ext>
    </p:extLst>
  </p:cSld>
  <p:clrMapOvr>
    <a:masterClrMapping/>
  </p:clrMapOvr>
  <p:transition/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값 접근</a:t>
            </a:r>
            <a:endParaRPr lang="en-US" altLang="ko-KR"/>
          </a:p>
          <a:p>
            <a:pPr lvl="1"/>
            <a:r>
              <a:rPr lang="ko-KR" altLang="en-US"/>
              <a:t>리스트끼리 덧셈 및 곱셈 연산도 가능</a:t>
            </a:r>
            <a:endParaRPr lang="en-US" altLang="ko-KR"/>
          </a:p>
          <a:p>
            <a:pPr lvl="1"/>
            <a:r>
              <a:rPr lang="ko-KR" altLang="en-US"/>
              <a:t>리스트끼리 더하니 요소들이 합쳐져 결과로 리스트 하나가 되었음</a:t>
            </a:r>
            <a:endParaRPr lang="en-US" altLang="ko-KR"/>
          </a:p>
          <a:p>
            <a:pPr lvl="1"/>
            <a:r>
              <a:rPr lang="ko-KR" altLang="en-US"/>
              <a:t>라스트끼리 곱하니 항목들이 횟수만큼 반복해서 출력되었음</a:t>
            </a:r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9834" y="2837462"/>
            <a:ext cx="6343142" cy="11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294385"/>
      </p:ext>
    </p:extLst>
  </p:cSld>
  <p:clrMapOvr>
    <a:masterClrMapping/>
  </p:clrMapOvr>
  <p:transition/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값 변경</a:t>
            </a:r>
            <a:endParaRPr lang="en-US" altLang="ko-KR"/>
          </a:p>
          <a:p>
            <a:pPr lvl="1"/>
            <a:r>
              <a:rPr lang="ko-KR" altLang="en-US"/>
              <a:t>두 번째에 위치한 값을 변경하는 방법은 아래와 같음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연속된 범위의 값을 변경하는 방법은 아래와 같음</a:t>
            </a:r>
            <a:endParaRPr lang="en-US" altLang="ko-KR"/>
          </a:p>
          <a:p>
            <a:pPr lvl="1"/>
            <a:r>
              <a:rPr lang="en-US" altLang="ko-KR"/>
              <a:t>aa[1:2]</a:t>
            </a:r>
            <a:r>
              <a:rPr lang="ko-KR" altLang="en-US"/>
              <a:t>는 리스트 </a:t>
            </a:r>
            <a:r>
              <a:rPr lang="en-US" altLang="ko-KR"/>
              <a:t>aa</a:t>
            </a:r>
            <a:r>
              <a:rPr lang="ko-KR" altLang="en-US"/>
              <a:t>의 첫 번째부터 다음 첫 번째</a:t>
            </a:r>
            <a:r>
              <a:rPr lang="en-US" altLang="ko-KR"/>
              <a:t>(2-1=1)</a:t>
            </a:r>
            <a:r>
              <a:rPr lang="ko-KR" altLang="en-US"/>
              <a:t>를 의미</a:t>
            </a:r>
            <a:endParaRPr lang="en-US" altLang="ko-KR"/>
          </a:p>
          <a:p>
            <a:pPr lvl="1"/>
            <a:r>
              <a:rPr lang="ko-KR" altLang="en-US"/>
              <a:t>즉 두 번째인 </a:t>
            </a:r>
            <a:r>
              <a:rPr lang="en-US" altLang="ko-KR"/>
              <a:t>aa[1]</a:t>
            </a:r>
            <a:r>
              <a:rPr lang="ko-KR" altLang="en-US"/>
              <a:t>의 위치를 </a:t>
            </a:r>
            <a:r>
              <a:rPr lang="en-US" altLang="ko-KR"/>
              <a:t>[200, 201]</a:t>
            </a:r>
            <a:r>
              <a:rPr lang="ko-KR" altLang="en-US"/>
              <a:t>로 교체하라는 의미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46" y="1928552"/>
            <a:ext cx="6337775" cy="88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284" y="4613558"/>
            <a:ext cx="6310939" cy="9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349479"/>
      </p:ext>
    </p:extLst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값 변경</a:t>
            </a:r>
            <a:endParaRPr lang="en-US" altLang="ko-KR"/>
          </a:p>
          <a:p>
            <a:pPr lvl="1"/>
            <a:r>
              <a:rPr lang="en-US" altLang="ko-KR"/>
              <a:t>aa[1:2] </a:t>
            </a:r>
            <a:r>
              <a:rPr lang="ko-KR" altLang="en-US"/>
              <a:t>대신 그냥 </a:t>
            </a:r>
            <a:r>
              <a:rPr lang="en-US" altLang="ko-KR"/>
              <a:t>aa[1]</a:t>
            </a:r>
            <a:r>
              <a:rPr lang="ko-KR" altLang="en-US"/>
              <a:t>을 사용하면 리스트 안에 또 다른 리스트가 추가되어 있음</a:t>
            </a:r>
            <a:endParaRPr lang="en-US" altLang="ko-KR"/>
          </a:p>
          <a:p>
            <a:pPr lvl="1"/>
            <a:r>
              <a:rPr lang="ko-KR" altLang="en-US"/>
              <a:t>결과가 틀린 것은 아니지만</a:t>
            </a:r>
            <a:r>
              <a:rPr lang="en-US" altLang="ko-KR"/>
              <a:t>, </a:t>
            </a:r>
            <a:r>
              <a:rPr lang="ko-KR" altLang="en-US"/>
              <a:t>이렇게 사용하는 경우는 많지 않으니 주의할 필요가 있음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리스트의 항목을 삭제하려면 </a:t>
            </a:r>
            <a:r>
              <a:rPr lang="en-US" altLang="ko-KR"/>
              <a:t>del() </a:t>
            </a:r>
            <a:r>
              <a:rPr lang="ko-KR" altLang="en-US"/>
              <a:t>함수를 사용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006" y="3100664"/>
            <a:ext cx="6294836" cy="89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006" y="4879570"/>
            <a:ext cx="6337775" cy="99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829339"/>
      </p:ext>
    </p:extLst>
  </p:cSld>
  <p:clrMapOvr>
    <a:masterClrMapping/>
  </p:clrMapOvr>
  <p:transition/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값 변경</a:t>
            </a:r>
            <a:endParaRPr lang="en-US" altLang="ko-KR"/>
          </a:p>
          <a:p>
            <a:pPr lvl="1"/>
            <a:r>
              <a:rPr lang="ko-KR" altLang="en-US"/>
              <a:t>항목을 여러 개 삭제하려면 </a:t>
            </a:r>
            <a:r>
              <a:rPr lang="en-US" altLang="ko-KR"/>
              <a:t>aa[</a:t>
            </a:r>
            <a:r>
              <a:rPr lang="ko-KR" altLang="en-US" err="1"/>
              <a:t>시작값</a:t>
            </a:r>
            <a:r>
              <a:rPr lang="en-US" altLang="ko-KR"/>
              <a:t>:</a:t>
            </a:r>
            <a:r>
              <a:rPr lang="ko-KR" altLang="en-US" err="1"/>
              <a:t>끝값</a:t>
            </a:r>
            <a:r>
              <a:rPr lang="en-US" altLang="ko-KR"/>
              <a:t>+1]=[]</a:t>
            </a:r>
            <a:r>
              <a:rPr lang="ko-KR" altLang="en-US"/>
              <a:t>으로 설정</a:t>
            </a:r>
            <a:endParaRPr lang="en-US" altLang="ko-KR"/>
          </a:p>
          <a:p>
            <a:pPr lvl="1"/>
            <a:r>
              <a:rPr lang="ko-KR" altLang="en-US"/>
              <a:t>다음은 두 번째인 </a:t>
            </a:r>
            <a:r>
              <a:rPr lang="en-US" altLang="ko-KR"/>
              <a:t>aa[1]</a:t>
            </a:r>
            <a:r>
              <a:rPr lang="ko-KR" altLang="en-US"/>
              <a:t>에서 네 번째인 </a:t>
            </a:r>
            <a:r>
              <a:rPr lang="en-US" altLang="ko-KR"/>
              <a:t>aa[3]</a:t>
            </a:r>
            <a:r>
              <a:rPr lang="ko-KR" altLang="en-US"/>
              <a:t>까지 삭제함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리스트 자체를 삭제하는 방법은 다음과 같이 다양함</a:t>
            </a:r>
            <a:endParaRPr lang="en-US" altLang="ko-KR"/>
          </a:p>
          <a:p>
            <a:pPr lvl="1"/>
            <a:r>
              <a:rPr lang="ko-KR" altLang="en-US"/>
              <a:t>➊은 리스트 내용을 모두 삭제해 빈 리스트로 만들고</a:t>
            </a:r>
            <a:r>
              <a:rPr lang="en-US" altLang="ko-KR"/>
              <a:t>, ➋</a:t>
            </a:r>
            <a:r>
              <a:rPr lang="ko-KR" altLang="en-US"/>
              <a:t>는 리스트에 </a:t>
            </a:r>
            <a:r>
              <a:rPr lang="en-US" altLang="ko-KR"/>
              <a:t>None</a:t>
            </a:r>
            <a:r>
              <a:rPr lang="ko-KR" altLang="en-US"/>
              <a:t>값을 넣어 </a:t>
            </a:r>
            <a:r>
              <a:rPr lang="en-US" altLang="ko-KR"/>
              <a:t>aa</a:t>
            </a:r>
            <a:r>
              <a:rPr lang="ko-KR" altLang="en-US"/>
              <a:t>를 빈 변수로 만들고</a:t>
            </a:r>
            <a:r>
              <a:rPr lang="en-US" altLang="ko-KR"/>
              <a:t>, ➌</a:t>
            </a:r>
            <a:r>
              <a:rPr lang="ko-KR" altLang="en-US"/>
              <a:t>은 </a:t>
            </a:r>
            <a:r>
              <a:rPr lang="en-US" altLang="ko-KR"/>
              <a:t>aa </a:t>
            </a:r>
            <a:r>
              <a:rPr lang="ko-KR" altLang="en-US"/>
              <a:t>변수를 삭제함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193" y="2360814"/>
            <a:ext cx="6300205" cy="99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193" y="4954385"/>
            <a:ext cx="6332408" cy="11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124451"/>
      </p:ext>
    </p:extLst>
  </p:cSld>
  <p:clrMapOvr>
    <a:masterClrMapping/>
  </p:clrMapOvr>
  <p:transition/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조작 함수</a:t>
            </a:r>
            <a:endParaRPr lang="en-US" altLang="ko-KR"/>
          </a:p>
          <a:p>
            <a:pPr lvl="1"/>
            <a:r>
              <a:rPr lang="ko-KR" altLang="en-US"/>
              <a:t>다양한 함수로 리스트를 조작할 수 있음</a:t>
            </a:r>
            <a:endParaRPr lang="en-US" altLang="ko-K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6389" y="1922991"/>
            <a:ext cx="5271221" cy="436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199583"/>
      </p:ext>
    </p:extLst>
  </p:cSld>
  <p:clrMapOvr>
    <a:masterClrMapping/>
  </p:clrMapOvr>
  <p:transition/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조작 함수</a:t>
            </a:r>
            <a:endParaRPr lang="en-US" altLang="ko-KR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41B25B3-B144-6089-31CD-B63140CB1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76295"/>
              </p:ext>
            </p:extLst>
          </p:nvPr>
        </p:nvGraphicFramePr>
        <p:xfrm>
          <a:off x="1284959" y="1510067"/>
          <a:ext cx="6570567" cy="485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39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11816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8608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/>
                        </a:rPr>
                        <a:t>Code04-04.py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75721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myList = [30, 10, 20]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현재 리스트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%s" % myList)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myList.append(40)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print("append(40)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후의 리스트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%s" % myList)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print("pop()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으로 추출한 값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%s" % myList.pop())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print("pop()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후의 리스트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%s" % myList)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myList.sort()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print("sort()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후의 리스트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%s" % myList)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myList.reverse()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print("reverse()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후의 리스트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%s" % myList)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print("20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값의 위치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%d" % myList.index(20))</a:t>
                      </a:r>
                    </a:p>
                    <a:p>
                      <a:pPr latinLnBrk="1"/>
                      <a:r>
                        <a:rPr lang="en-US" altLang="ko-KR" sz="15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myList.insert(2, 222)</a:t>
                      </a:r>
                    </a:p>
                    <a:p>
                      <a:endParaRPr lang="ko-KR" altLang="en-US" sz="1500" b="0" i="0" u="none" strike="noStrike" kern="1200" baseline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  <a:p>
                      <a:r>
                        <a:rPr lang="en-US" altLang="ko-KR" sz="15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print("insert(2, 222) </a:t>
                      </a:r>
                      <a:r>
                        <a:rPr lang="ko-KR" altLang="en-US" sz="15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후의 리스트 </a:t>
                      </a:r>
                      <a:r>
                        <a:rPr lang="en-US" altLang="ko-KR" sz="1500" b="0" i="0" u="none" strike="noStrike" kern="1200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: %s" % myList)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803868"/>
      </p:ext>
    </p:extLst>
  </p:cSld>
  <p:clrMapOvr>
    <a:masterClrMapping/>
  </p:clrMapOvr>
  <p:transition/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조작 함수</a:t>
            </a:r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8DC7FC9-8432-3391-9A7D-57BAD3170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157693"/>
              </p:ext>
            </p:extLst>
          </p:nvPr>
        </p:nvGraphicFramePr>
        <p:xfrm>
          <a:off x="1004318" y="1582957"/>
          <a:ext cx="7135364" cy="2430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931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683433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7764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/>
                        </a:rPr>
                        <a:t>Code04-04.py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062395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27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myList.remove(222)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print("remove(222)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후의 리스트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%s" % myList)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myList.extend([77, 88, 77])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print("extend([77, 88, 77]) 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후의 리스트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%s" % myList)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print("77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값의 개수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%d" % myList.count(77))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1189" y="4164674"/>
            <a:ext cx="3341621" cy="248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515273"/>
      </p:ext>
    </p:extLst>
  </p:cSld>
  <p:clrMapOvr>
    <a:masterClrMapping/>
  </p:clrMapOvr>
  <p:transition/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리스트 조작 함수</a:t>
            </a:r>
            <a:endParaRPr lang="en-US" altLang="ko-KR"/>
          </a:p>
          <a:p>
            <a:pPr lvl="1"/>
            <a:r>
              <a:rPr lang="ko-KR" altLang="en-US"/>
              <a:t>기존 리스트는 변경하지 않고 정렬된 새로운 리스트를 생성하고 싶다면 다음과 같이 사용</a:t>
            </a:r>
            <a:endParaRPr lang="en-US" altLang="ko-K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5055" y="2543694"/>
            <a:ext cx="3853889" cy="25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710602"/>
      </p:ext>
    </p:extLst>
  </p:cSld>
  <p:clrMapOvr>
    <a:masterClrMapping/>
  </p:clrMapOvr>
  <p:transition/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 리스트 개념</a:t>
            </a:r>
            <a:endParaRPr lang="en-US" altLang="ko-KR"/>
          </a:p>
          <a:p>
            <a:pPr lvl="1"/>
            <a:r>
              <a:rPr lang="en-US" altLang="ko-KR"/>
              <a:t>2</a:t>
            </a:r>
            <a:r>
              <a:rPr lang="ko-KR" altLang="en-US"/>
              <a:t>차원 리스트는 </a:t>
            </a:r>
            <a:r>
              <a:rPr lang="en-US" altLang="ko-KR"/>
              <a:t>1</a:t>
            </a:r>
            <a:r>
              <a:rPr lang="ko-KR" altLang="en-US"/>
              <a:t>차원 리스트를 여러 개 연결한 것으로 첨자를 </a:t>
            </a:r>
            <a:r>
              <a:rPr lang="en-US" altLang="ko-KR"/>
              <a:t>2</a:t>
            </a:r>
            <a:r>
              <a:rPr lang="ko-KR" altLang="en-US"/>
              <a:t>개 사용</a:t>
            </a:r>
            <a:endParaRPr lang="en-US" altLang="ko-KR"/>
          </a:p>
          <a:p>
            <a:pPr lvl="1"/>
            <a:r>
              <a:rPr lang="ko-KR" altLang="en-US"/>
              <a:t>앞서 </a:t>
            </a:r>
            <a:r>
              <a:rPr lang="en-US" altLang="ko-KR"/>
              <a:t>1</a:t>
            </a:r>
            <a:r>
              <a:rPr lang="ko-KR" altLang="en-US"/>
              <a:t>차원 리스트는 박스를 나란히 세워 놓은 것이라고 했음</a:t>
            </a:r>
            <a:endParaRPr lang="en-US" altLang="ko-KR"/>
          </a:p>
          <a:p>
            <a:pPr lvl="1"/>
            <a:r>
              <a:rPr lang="ko-KR" altLang="en-US"/>
              <a:t>따라서 다음과 같이 리스트를 생성하면 </a:t>
            </a:r>
            <a:r>
              <a:rPr lang="en-US" altLang="ko-KR"/>
              <a:t>aa[0], aa[1], aa[2]</a:t>
            </a:r>
            <a:r>
              <a:rPr lang="ko-KR" altLang="en-US"/>
              <a:t>라는 항목 </a:t>
            </a:r>
            <a:r>
              <a:rPr lang="en-US" altLang="ko-KR"/>
              <a:t>3</a:t>
            </a:r>
            <a:r>
              <a:rPr lang="ko-KR" altLang="en-US"/>
              <a:t>개가 생성됨</a:t>
            </a:r>
            <a:endParaRPr lang="en-US" altLang="ko-K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8969" y="3707476"/>
            <a:ext cx="3676932" cy="151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291041"/>
      </p:ext>
    </p:extLst>
  </p:cSld>
  <p:clrMapOvr>
    <a:masterClrMapping/>
  </p:clrMapOvr>
  <p:transition/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 리스트 개념</a:t>
            </a:r>
            <a:endParaRPr lang="en-US" altLang="ko-KR"/>
          </a:p>
          <a:p>
            <a:pPr lvl="1"/>
            <a:r>
              <a:rPr lang="en-US" altLang="ko-KR"/>
              <a:t>1</a:t>
            </a:r>
            <a:r>
              <a:rPr lang="ko-KR" altLang="en-US"/>
              <a:t>차원 리스트를 확장해 다음과 같이 </a:t>
            </a:r>
            <a:r>
              <a:rPr lang="en-US" altLang="ko-KR"/>
              <a:t>2</a:t>
            </a:r>
            <a:r>
              <a:rPr lang="ko-KR" altLang="en-US"/>
              <a:t>차원 리스트를 정의할 수 있음</a:t>
            </a:r>
            <a:endParaRPr lang="en-US" altLang="ko-KR"/>
          </a:p>
          <a:p>
            <a:pPr lvl="1"/>
            <a:r>
              <a:rPr lang="en-US" altLang="ko-KR"/>
              <a:t>3</a:t>
            </a:r>
            <a:r>
              <a:rPr lang="ko-KR" altLang="en-US"/>
              <a:t>행 </a:t>
            </a:r>
            <a:r>
              <a:rPr lang="en-US" altLang="ko-KR"/>
              <a:t>4</a:t>
            </a:r>
            <a:r>
              <a:rPr lang="ko-KR" altLang="en-US"/>
              <a:t>열 리스트가 생성되어 총 항목의 개수는 </a:t>
            </a:r>
            <a:r>
              <a:rPr lang="en-US" altLang="ko-KR"/>
              <a:t>12</a:t>
            </a:r>
            <a:r>
              <a:rPr lang="ko-KR" altLang="en-US"/>
              <a:t>개</a:t>
            </a:r>
            <a:r>
              <a:rPr lang="en-US" altLang="ko-KR"/>
              <a:t>(3×4)</a:t>
            </a:r>
            <a:r>
              <a:rPr lang="ko-KR" altLang="en-US"/>
              <a:t>가 됨</a:t>
            </a:r>
            <a:endParaRPr lang="en-US" altLang="ko-K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4777" y="2984269"/>
            <a:ext cx="5634447" cy="190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663701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E0FB4-6EA2-43BE-B782-FE170955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1517A-09A9-4B9B-92E2-57900F9244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각 </a:t>
            </a:r>
            <a:r>
              <a:rPr lang="en-US" altLang="ko-KR"/>
              <a:t>line  </a:t>
            </a:r>
            <a:r>
              <a:rPr lang="ko-KR" altLang="en-US"/>
              <a:t>은  </a:t>
            </a:r>
            <a:r>
              <a:rPr lang="en-US" altLang="ko-KR"/>
              <a:t>list </a:t>
            </a:r>
            <a:r>
              <a:rPr lang="ko-KR" altLang="en-US"/>
              <a:t>형식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99E85A-775A-4D16-A067-B8A1B972E0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71" r="41469" b="67718"/>
          <a:stretch>
            <a:fillRect/>
          </a:stretch>
        </p:blipFill>
        <p:spPr>
          <a:xfrm>
            <a:off x="521550" y="1448780"/>
            <a:ext cx="4759680" cy="2115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63A2A8-4685-4ADE-97DA-084BB51D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5" t="26671" r="22438" b="41153"/>
          <a:stretch>
            <a:fillRect/>
          </a:stretch>
        </p:blipFill>
        <p:spPr>
          <a:xfrm>
            <a:off x="534094" y="4197318"/>
            <a:ext cx="7913547" cy="2423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6A724-E8D2-4348-B409-EB7C76A6D47C}"/>
              </a:ext>
            </a:extLst>
          </p:cNvPr>
          <p:cNvSpPr txBox="1"/>
          <p:nvPr/>
        </p:nvSpPr>
        <p:spPr>
          <a:xfrm>
            <a:off x="656565" y="3843685"/>
            <a:ext cx="75533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/>
              <a:t>line[0]</a:t>
            </a:r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A3440-6A6A-4B65-A55F-27B63AF6D231}"/>
              </a:ext>
            </a:extLst>
          </p:cNvPr>
          <p:cNvSpPr txBox="1"/>
          <p:nvPr/>
        </p:nvSpPr>
        <p:spPr>
          <a:xfrm>
            <a:off x="1466655" y="3843685"/>
            <a:ext cx="75533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/>
              <a:t>line[1]</a:t>
            </a:r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42328-E0AA-41DA-A50E-AEB45BA5EE5D}"/>
              </a:ext>
            </a:extLst>
          </p:cNvPr>
          <p:cNvSpPr txBox="1"/>
          <p:nvPr/>
        </p:nvSpPr>
        <p:spPr>
          <a:xfrm>
            <a:off x="2166239" y="3843685"/>
            <a:ext cx="75533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/>
              <a:t>line[2]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30697513"/>
      </p:ext>
    </p:extLst>
  </p:cSld>
  <p:clrMapOvr>
    <a:masterClrMapping/>
  </p:clrMapOvr>
  <p:transition/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 리스트 개념</a:t>
            </a:r>
            <a:endParaRPr lang="en-US" altLang="ko-KR"/>
          </a:p>
          <a:p>
            <a:pPr lvl="1"/>
            <a:r>
              <a:rPr lang="en-US" altLang="ko-KR"/>
              <a:t>2</a:t>
            </a:r>
            <a:r>
              <a:rPr lang="ko-KR" altLang="en-US"/>
              <a:t>차원 리스트에서 각 항목에 접근하려면 </a:t>
            </a:r>
            <a:r>
              <a:rPr lang="en-US" altLang="ko-KR"/>
              <a:t>aa[0][0]</a:t>
            </a:r>
            <a:r>
              <a:rPr lang="ko-KR" altLang="en-US"/>
              <a:t>처럼 첨자를 </a:t>
            </a:r>
            <a:r>
              <a:rPr lang="en-US" altLang="ko-KR"/>
              <a:t>2</a:t>
            </a:r>
            <a:r>
              <a:rPr lang="ko-KR" altLang="en-US"/>
              <a:t>개 사용</a:t>
            </a:r>
            <a:endParaRPr lang="en-US" altLang="ko-KR"/>
          </a:p>
          <a:p>
            <a:pPr lvl="1"/>
            <a:r>
              <a:rPr lang="en-US" altLang="ko-KR"/>
              <a:t>1</a:t>
            </a:r>
            <a:r>
              <a:rPr lang="ko-KR" altLang="en-US"/>
              <a:t>차원 리스트와 같이 첨자가 가로는 </a:t>
            </a:r>
            <a:r>
              <a:rPr lang="en-US" altLang="ko-KR"/>
              <a:t>0~2, </a:t>
            </a:r>
            <a:r>
              <a:rPr lang="ko-KR" altLang="en-US"/>
              <a:t>세로는 </a:t>
            </a:r>
            <a:r>
              <a:rPr lang="en-US" altLang="ko-KR"/>
              <a:t>0~3</a:t>
            </a:r>
            <a:r>
              <a:rPr lang="ko-KR" altLang="en-US"/>
              <a:t>으로 변한다는 점에 주의</a:t>
            </a:r>
            <a:endParaRPr lang="en-US" altLang="ko-KR"/>
          </a:p>
          <a:p>
            <a:pPr lvl="1"/>
            <a:r>
              <a:rPr lang="ko-KR" altLang="en-US"/>
              <a:t>즉 </a:t>
            </a:r>
            <a:r>
              <a:rPr lang="en-US" altLang="ko-KR"/>
              <a:t>aa[3][4] </a:t>
            </a:r>
            <a:r>
              <a:rPr lang="ko-KR" altLang="en-US"/>
              <a:t>같은 항목은 존재하지 않음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9416187"/>
      </p:ext>
    </p:extLst>
  </p:cSld>
  <p:clrMapOvr>
    <a:masterClrMapping/>
  </p:clrMapOvr>
  <p:transition/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차원 리스트 개념</a:t>
            </a:r>
          </a:p>
          <a:p>
            <a:pPr lvl="1">
              <a:defRPr/>
            </a:pPr>
            <a:r>
              <a:rPr lang="ko-KR" altLang="en-US"/>
              <a:t>첨자가 </a:t>
            </a:r>
            <a:r>
              <a:rPr lang="en-US" altLang="ko-KR"/>
              <a:t>2</a:t>
            </a:r>
            <a:r>
              <a:rPr lang="ko-KR" altLang="en-US"/>
              <a:t>개이므로 중첩 </a:t>
            </a:r>
            <a:r>
              <a:rPr lang="en-US" altLang="ko-KR"/>
              <a:t>for </a:t>
            </a:r>
            <a:r>
              <a:rPr lang="ko-KR" altLang="en-US"/>
              <a:t>문을 사용해서 </a:t>
            </a:r>
            <a:r>
              <a:rPr lang="en-US" altLang="ko-KR"/>
              <a:t>3</a:t>
            </a:r>
            <a:r>
              <a:rPr lang="ko-KR" altLang="en-US"/>
              <a:t>행 </a:t>
            </a:r>
            <a:r>
              <a:rPr lang="en-US" altLang="ko-KR"/>
              <a:t>4</a:t>
            </a:r>
            <a:r>
              <a:rPr lang="ko-KR" altLang="en-US"/>
              <a:t>열 리스트를 생성</a:t>
            </a:r>
          </a:p>
          <a:p>
            <a:pPr lvl="1">
              <a:defRPr/>
            </a:pPr>
            <a:r>
              <a:rPr lang="ko-KR" altLang="en-US"/>
              <a:t>항목 </a:t>
            </a: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12</a:t>
            </a:r>
            <a:r>
              <a:rPr lang="ko-KR" altLang="en-US"/>
              <a:t>까지 입력하고 출력하는 코드</a:t>
            </a: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723506" y="2360818"/>
          <a:ext cx="5696642" cy="3692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30">
                <a:tc gridSpan="2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 panose="020b0609020101020101"/>
                        </a:rPr>
                        <a:t>Code04-05.py</a:t>
                      </a:r>
                      <a:endParaRPr lang="ko-KR" altLang="en-US" sz="1500">
                        <a:latin typeface="D2Coding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5721"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list1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list2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value = 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for i in range(0, 3)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for k in range(0, 4)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    list1.append(value)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    value += 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list2.append(list1)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list1 = []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solidFill>
                          <a:schemeClr val="tx1"/>
                        </a:solidFill>
                        <a:latin typeface="D2Coding"/>
                        <a:ea typeface="D2Coding" panose="020b0609020101020101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for i in range(0, 3)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for k in range(0, 4)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    print("%3d" % list2[i][k], end = " ")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print("")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t="4170" b="7460"/>
          <a:stretch>
            <a:fillRect/>
          </a:stretch>
        </p:blipFill>
        <p:spPr>
          <a:xfrm>
            <a:off x="6103619" y="3700818"/>
            <a:ext cx="1312526" cy="139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30"/>
              <a:t>Section 02 </a:t>
            </a:r>
            <a:r>
              <a:rPr lang="ko-KR" altLang="en-US" sz="2930"/>
              <a:t>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 리스트 개념</a:t>
            </a:r>
            <a:endParaRPr lang="en-US" altLang="ko-K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9632" y="2369119"/>
            <a:ext cx="5683545" cy="209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518540"/>
      </p:ext>
    </p:extLst>
  </p:cSld>
  <p:clrMapOvr>
    <a:masterClrMapping/>
  </p:clrMapOvr>
  <p:transition/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  <p:transition/>
  <p:timing/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FAE82C0C-8F32-4456-90C2-70983FC66C77}"/>
              </a:ext>
            </a:extLst>
          </p:cNvPr>
          <p:cNvSpPr txBox="1"/>
          <p:nvPr/>
        </p:nvSpPr>
        <p:spPr>
          <a:xfrm>
            <a:off x="4842030" y="188640"/>
            <a:ext cx="4166954" cy="810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spc="-3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교재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, 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출판사에서 제공하는 강의자료를  </a:t>
            </a:r>
            <a:endParaRPr lang="en-US" altLang="ko-KR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 편집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가공한 자료입니다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.         - </a:t>
            </a:r>
            <a:r>
              <a:rPr lang="ko-KR" altLang="en-US" sz="1800">
                <a:latin typeface="HY신명조" panose="02030600000101010101" pitchFamily="18" charset="-127"/>
                <a:ea typeface="HY신명조" panose="02030600000101010101" pitchFamily="18" charset="-127"/>
              </a:rPr>
              <a:t>안계현</a:t>
            </a:r>
            <a:r>
              <a:rPr lang="en-US" altLang="ko-KR" sz="1800">
                <a:latin typeface="HY신명조" panose="02030600000101010101" pitchFamily="18" charset="-127"/>
                <a:ea typeface="HY신명조" panose="02030600000101010101" pitchFamily="18" charset="-127"/>
              </a:rPr>
              <a:t>-</a:t>
            </a:r>
            <a:endParaRPr lang="ko-KR" altLang="en-US" sz="180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  <p:transition/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084CD6-379D-41C1-B0A2-4BA4F6EAD4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BAAF28-6D3A-40C4-B57F-648B896F1EF0}"/>
              </a:ext>
            </a:extLst>
          </p:cNvPr>
          <p:cNvSpPr/>
          <p:nvPr/>
        </p:nvSpPr>
        <p:spPr>
          <a:xfrm>
            <a:off x="1" y="638690"/>
            <a:ext cx="9144000" cy="2565285"/>
          </a:xfrm>
          <a:prstGeom prst="rect">
            <a:avLst/>
          </a:prstGeom>
          <a:solidFill>
            <a:srgbClr val="F6F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098D13A9-35F9-4136-8573-445A1D15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</a:t>
            </a:r>
            <a:r>
              <a:rPr lang="en-US" altLang="ko-KR"/>
              <a:t>, </a:t>
            </a:r>
            <a:r>
              <a:rPr lang="ko-KR" altLang="en-US"/>
              <a:t>반복문을 살펴본다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BE0F5A84-8713-4C90-BA24-1954F342E292}"/>
              </a:ext>
            </a:extLst>
          </p:cNvPr>
          <p:cNvSpPr txBox="1"/>
          <p:nvPr/>
        </p:nvSpPr>
        <p:spPr>
          <a:xfrm>
            <a:off x="215900" y="281033"/>
            <a:ext cx="7785100" cy="3237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0"/>
              </a:spcBef>
              <a:buNone/>
              <a:defRPr sz="22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if ~ else   // </a:t>
            </a:r>
            <a:r>
              <a:rPr lang="ko-KR" altLang="en-US"/>
              <a:t>성적 처리 프로그램</a:t>
            </a:r>
            <a:endParaRPr lang="en-US" altLang="ko-KR"/>
          </a:p>
          <a:p>
            <a:r>
              <a:rPr lang="en-US" altLang="ko-KR"/>
              <a:t>for          // </a:t>
            </a:r>
            <a:r>
              <a:rPr lang="ko-KR" altLang="en-US"/>
              <a:t>구구단 출력 프로그램</a:t>
            </a:r>
            <a:endParaRPr lang="en-US" altLang="ko-KR"/>
          </a:p>
          <a:p>
            <a:r>
              <a:rPr lang="en-US" altLang="ko-KR"/>
              <a:t>while</a:t>
            </a:r>
          </a:p>
          <a:p>
            <a:r>
              <a:rPr lang="en-US" altLang="ko-KR"/>
              <a:t>break</a:t>
            </a:r>
          </a:p>
          <a:p>
            <a:r>
              <a:rPr lang="en-US" altLang="ko-KR"/>
              <a:t>continue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07001"/>
      </p:ext>
    </p:extLst>
  </p:cSld>
  <p:clrMapOvr>
    <a:masterClrMapping/>
  </p:clrMapOvr>
  <p:transition/>
  <p:timing/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ko-KR" altLang="en-US"/>
              <a:t>가장 단순한 형태의 </a:t>
            </a:r>
            <a:r>
              <a:rPr lang="en-US" altLang="ko-KR"/>
              <a:t>if </a:t>
            </a:r>
            <a:r>
              <a:rPr lang="ko-KR" altLang="en-US"/>
              <a:t>문은 참일 때는 뭔가를 실행하고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거짓일 때는 아무것도 실행하지</a:t>
            </a:r>
            <a:r>
              <a:rPr lang="en-US" altLang="ko-KR"/>
              <a:t> </a:t>
            </a:r>
            <a:r>
              <a:rPr lang="ko-KR" altLang="en-US" sz="1600"/>
              <a:t>않음</a:t>
            </a:r>
            <a:endParaRPr lang="en-US" altLang="ko-KR" sz="1600"/>
          </a:p>
          <a:p>
            <a:pPr marL="534987" lvl="2" indent="0">
              <a:buNone/>
            </a:pPr>
            <a:endParaRPr lang="en-US" altLang="ko-KR" sz="1600"/>
          </a:p>
          <a:p>
            <a:pPr marL="534987" lvl="2" indent="0">
              <a:buNone/>
            </a:pP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1810" y="2116018"/>
            <a:ext cx="2730723" cy="298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271252"/>
      </p:ext>
    </p:extLst>
  </p:cSld>
  <p:clrMapOvr>
    <a:masterClrMapping/>
  </p:clrMapOvr>
  <p:transition/>
  <p:timing/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ko-KR" altLang="en-US"/>
              <a:t>현재 </a:t>
            </a:r>
            <a:r>
              <a:rPr lang="en-US" altLang="ko-KR"/>
              <a:t>a</a:t>
            </a:r>
            <a:r>
              <a:rPr lang="ko-KR" altLang="en-US"/>
              <a:t>에는 </a:t>
            </a:r>
            <a:r>
              <a:rPr lang="en-US" altLang="ko-KR"/>
              <a:t>99</a:t>
            </a:r>
            <a:r>
              <a:rPr lang="ko-KR" altLang="en-US"/>
              <a:t>가 들어 있으므로 조건식 </a:t>
            </a:r>
            <a:r>
              <a:rPr lang="en-US" altLang="ko-KR"/>
              <a:t>a</a:t>
            </a:r>
            <a:r>
              <a:rPr lang="ko-KR" altLang="en-US"/>
              <a:t>＜</a:t>
            </a:r>
            <a:r>
              <a:rPr lang="en-US" altLang="ko-KR"/>
              <a:t>100</a:t>
            </a:r>
            <a:r>
              <a:rPr lang="ko-KR" altLang="en-US"/>
              <a:t>은 참이 되어 </a:t>
            </a:r>
            <a:r>
              <a:rPr lang="en-US" altLang="ko-KR"/>
              <a:t>if </a:t>
            </a:r>
            <a:r>
              <a:rPr lang="ko-KR" altLang="en-US"/>
              <a:t>문을 실행</a:t>
            </a:r>
            <a:endParaRPr lang="en-US" altLang="ko-KR"/>
          </a:p>
          <a:p>
            <a:pPr marL="534987" lvl="2" indent="0">
              <a:buNone/>
            </a:pPr>
            <a:endParaRPr lang="en-US" altLang="ko-KR" sz="1600"/>
          </a:p>
          <a:p>
            <a:pPr marL="534987" lvl="2" indent="0">
              <a:buNone/>
            </a:pP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225" y="1694192"/>
            <a:ext cx="1699011" cy="32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57"/>
          <a:stretch>
            <a:fillRect/>
          </a:stretch>
        </p:blipFill>
        <p:spPr bwMode="auto">
          <a:xfrm>
            <a:off x="554058" y="1673805"/>
            <a:ext cx="5826294" cy="158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968125"/>
      </p:ext>
    </p:extLst>
  </p:cSld>
  <p:clrMapOvr>
    <a:masterClrMapping/>
  </p:clrMapOvr>
  <p:transition/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/>
              <a:t>if </a:t>
            </a:r>
            <a:r>
              <a:rPr lang="ko-KR" altLang="en-US"/>
              <a:t>문에서 두 문장 이상을 실행하고 싶다면 다음과 같이 실행할 문장을 모두 들여 써야 함</a:t>
            </a:r>
            <a:endParaRPr lang="en-US" altLang="ko-KR" sz="1600"/>
          </a:p>
          <a:p>
            <a:pPr marL="534987" lvl="2" indent="0">
              <a:buNone/>
            </a:pPr>
            <a:endParaRPr lang="en-US" altLang="ko-KR"/>
          </a:p>
          <a:p>
            <a:pPr lvl="1"/>
            <a:endParaRPr lang="en-US" altLang="ko-KR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0AB9EF-834B-A669-A419-9442A3F1A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732999"/>
              </p:ext>
            </p:extLst>
          </p:nvPr>
        </p:nvGraphicFramePr>
        <p:xfrm>
          <a:off x="1601671" y="2099621"/>
          <a:ext cx="5895655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490610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/>
                        </a:rPr>
                        <a:t>Code03-05.py</a:t>
                      </a:r>
                      <a:endParaRPr lang="ko-KR" altLang="en-US" sz="16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82880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 = 200</a:t>
                      </a:r>
                    </a:p>
                    <a:p>
                      <a:pPr latinLnBrk="1"/>
                      <a:endParaRPr lang="en-US" altLang="ko-KR" sz="16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a &lt; 100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print("100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작군요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거짓이므로 이 문장은 안 보이겠죠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?")</a:t>
                      </a:r>
                    </a:p>
                    <a:p>
                      <a:pPr latinLnBrk="1"/>
                      <a:endParaRPr lang="en-US" altLang="ko-KR" sz="16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프로그램 끝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7085" y="4059070"/>
            <a:ext cx="1873642" cy="78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639804"/>
      </p:ext>
    </p:extLst>
  </p:cSld>
  <p:clrMapOvr>
    <a:masterClrMapping/>
  </p:clrMapOvr>
  <p:transition/>
  <p:timing/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if~ else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ko-KR" altLang="en-US"/>
              <a:t>참일 때 실행할 문장과 거짓일 때 실행할 문장을 다르게 하려면 </a:t>
            </a:r>
            <a:r>
              <a:rPr lang="en-US" altLang="ko-KR" err="1"/>
              <a:t>if~else </a:t>
            </a:r>
            <a:r>
              <a:rPr lang="ko-KR" altLang="en-US"/>
              <a:t>문을 사용</a:t>
            </a:r>
            <a:endParaRPr lang="en-US" altLang="ko-KR"/>
          </a:p>
          <a:p>
            <a:pPr marL="534987" lvl="2" indent="0">
              <a:buNone/>
            </a:pP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4716" y="2063479"/>
            <a:ext cx="4554569" cy="276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262640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E0FB4-6EA2-43BE-B782-FE170955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1517A-09A9-4B9B-92E2-57900F9244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맨 뒤에  학생 </a:t>
            </a:r>
            <a:r>
              <a:rPr lang="en-US" altLang="ko-KR"/>
              <a:t>1</a:t>
            </a:r>
            <a:r>
              <a:rPr lang="ko-KR" altLang="en-US"/>
              <a:t>명 데이터 추가해보자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E4CC6C-F09D-457A-BD17-D850270F8730}"/>
              </a:ext>
            </a:extLst>
          </p:cNvPr>
          <p:cNvSpPr/>
          <p:nvPr/>
        </p:nvSpPr>
        <p:spPr>
          <a:xfrm>
            <a:off x="463301" y="1448780"/>
            <a:ext cx="816439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201715868  </a:t>
            </a:r>
            <a:r>
              <a:rPr lang="ko-KR" altLang="en-US"/>
              <a:t>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4  </a:t>
            </a:r>
            <a:r>
              <a:rPr lang="ko-KR" altLang="en-US"/>
              <a:t>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</a:rPr>
              <a:t>임희진  </a:t>
            </a:r>
            <a:r>
              <a:rPr lang="ko-KR" altLang="en-US"/>
              <a:t>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17  </a:t>
            </a:r>
            <a:r>
              <a:rPr lang="ko-KR" altLang="en-US"/>
              <a:t>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19.64286</a:t>
            </a:r>
            <a:r>
              <a:rPr lang="ko-KR" altLang="en-US"/>
              <a:t>  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15  </a:t>
            </a:r>
            <a:r>
              <a:rPr lang="ko-KR" altLang="en-US"/>
              <a:t>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23</a:t>
            </a:r>
            <a:r>
              <a:rPr lang="ko-KR" altLang="en-US"/>
              <a:t> 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/>
              <a:t> 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82.64286</a:t>
            </a:r>
            <a:r>
              <a:rPr lang="ko-KR" altLang="en-US"/>
              <a:t> 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19</a:t>
            </a:r>
            <a:r>
              <a:rPr lang="ko-KR" altLang="en-US"/>
              <a:t> 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B+</a:t>
            </a:r>
            <a:r>
              <a:rPr lang="ko-KR" altLang="en-US"/>
              <a:t>  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11</a:t>
            </a:r>
            <a:r>
              <a:rPr lang="ko-KR" altLang="en-US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078C4E-E6D0-4BD6-AD41-A49C519F2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97" r="5211" b="66389"/>
          <a:stretch>
            <a:fillRect/>
          </a:stretch>
        </p:blipFill>
        <p:spPr>
          <a:xfrm>
            <a:off x="465454" y="4619361"/>
            <a:ext cx="7025094" cy="19923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221F30-41BF-4A20-A774-50DD94E2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1" r="41469" b="67718"/>
          <a:stretch>
            <a:fillRect/>
          </a:stretch>
        </p:blipFill>
        <p:spPr>
          <a:xfrm>
            <a:off x="463301" y="2243874"/>
            <a:ext cx="4759680" cy="21152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1779D2-ED1F-4FA5-91BA-6F99E41E90DE}"/>
              </a:ext>
            </a:extLst>
          </p:cNvPr>
          <p:cNvSpPr txBox="1"/>
          <p:nvPr/>
        </p:nvSpPr>
        <p:spPr>
          <a:xfrm>
            <a:off x="4730387" y="3225594"/>
            <a:ext cx="3950312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i="1"/>
              <a:t>파일쓰기객체</a:t>
            </a:r>
            <a:r>
              <a:rPr lang="en-US" altLang="ko-KR" sz="1600" i="1"/>
              <a:t>…  csv.writer() </a:t>
            </a:r>
          </a:p>
          <a:p>
            <a:endParaRPr lang="en-US" altLang="ko-KR" sz="1600" i="1"/>
          </a:p>
          <a:p>
            <a:r>
              <a:rPr lang="ko-KR" altLang="en-US" sz="1600" i="1"/>
              <a:t>객체의 </a:t>
            </a:r>
            <a:r>
              <a:rPr lang="en-US" altLang="ko-KR" sz="1600" i="1"/>
              <a:t>'</a:t>
            </a:r>
            <a:r>
              <a:rPr lang="ko-KR" altLang="en-US" sz="1600" i="1"/>
              <a:t>한줄쓰기</a:t>
            </a:r>
            <a:r>
              <a:rPr lang="en-US" altLang="ko-KR" sz="1600" i="1"/>
              <a:t>＇</a:t>
            </a:r>
            <a:r>
              <a:rPr lang="ko-KR" altLang="en-US" sz="1600" i="1"/>
              <a:t>함수 수행  </a:t>
            </a:r>
            <a:r>
              <a:rPr lang="en-US" altLang="ko-KR" sz="1600" i="1"/>
              <a:t>.writerow()</a:t>
            </a:r>
          </a:p>
          <a:p>
            <a:r>
              <a:rPr lang="ko-KR" altLang="en-US" sz="1600" i="1"/>
              <a:t>기록할 </a:t>
            </a:r>
            <a:r>
              <a:rPr lang="en-US" altLang="ko-KR" sz="1600" i="1"/>
              <a:t>line</a:t>
            </a:r>
            <a:r>
              <a:rPr lang="ko-KR" altLang="en-US" sz="1600" i="1"/>
              <a:t>을  리스트로 전달</a:t>
            </a:r>
            <a:endParaRPr lang="en-US" altLang="ko-KR" sz="1600" i="1"/>
          </a:p>
          <a:p>
            <a:endParaRPr lang="ko-KR" altLang="en-US" sz="1600" i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F34D2-91EA-4662-907C-7E263C3A1BD2}"/>
              </a:ext>
            </a:extLst>
          </p:cNvPr>
          <p:cNvSpPr txBox="1"/>
          <p:nvPr/>
        </p:nvSpPr>
        <p:spPr>
          <a:xfrm>
            <a:off x="5222981" y="2442347"/>
            <a:ext cx="2369559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i="1"/>
              <a:t>파일 </a:t>
            </a:r>
            <a:r>
              <a:rPr lang="en-US" altLang="ko-KR" sz="1600" i="1"/>
              <a:t>open</a:t>
            </a:r>
            <a:r>
              <a:rPr lang="ko-KR" altLang="en-US" sz="1600" i="1"/>
              <a:t>하는 </a:t>
            </a:r>
            <a:r>
              <a:rPr lang="en-US" altLang="ko-KR" sz="1600" i="1"/>
              <a:t>mode</a:t>
            </a:r>
            <a:r>
              <a:rPr lang="ko-KR" altLang="en-US" sz="1600" i="1"/>
              <a:t>를</a:t>
            </a:r>
            <a:endParaRPr lang="en-US" altLang="ko-KR" sz="1600" i="1"/>
          </a:p>
          <a:p>
            <a:r>
              <a:rPr lang="ko-KR" altLang="en-US" sz="1600" i="1"/>
              <a:t>읽기가 아니라 쓰기</a:t>
            </a:r>
            <a:r>
              <a:rPr lang="en-US" altLang="ko-KR" sz="1600" i="1"/>
              <a:t>!</a:t>
            </a:r>
            <a:endParaRPr lang="ko-KR" altLang="en-US" sz="1600" i="1"/>
          </a:p>
        </p:txBody>
      </p:sp>
    </p:spTree>
    <p:extLst>
      <p:ext uri="{BB962C8B-B14F-4D97-AF65-F5344CB8AC3E}">
        <p14:creationId xmlns:p14="http://schemas.microsoft.com/office/powerpoint/2010/main" val="2049510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if~ else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ko-KR" altLang="en-US"/>
              <a:t>다음과 같이 </a:t>
            </a:r>
            <a:r>
              <a:rPr lang="en-US" altLang="ko-KR"/>
              <a:t>a</a:t>
            </a:r>
            <a:r>
              <a:rPr lang="ko-KR" altLang="en-US"/>
              <a:t>에는 </a:t>
            </a:r>
            <a:r>
              <a:rPr lang="en-US" altLang="ko-KR"/>
              <a:t>200</a:t>
            </a:r>
            <a:r>
              <a:rPr lang="ko-KR" altLang="en-US"/>
              <a:t>이 들어 있으므로 </a:t>
            </a:r>
            <a:r>
              <a:rPr lang="en-US" altLang="ko-KR"/>
              <a:t>3</a:t>
            </a:r>
            <a:r>
              <a:rPr lang="ko-KR" altLang="en-US"/>
              <a:t>행의 조건식은 거짓이 되어 </a:t>
            </a:r>
            <a:r>
              <a:rPr lang="en-US" altLang="ko-KR"/>
              <a:t>5</a:t>
            </a:r>
            <a:r>
              <a:rPr lang="ko-KR" altLang="en-US"/>
              <a:t>행의 </a:t>
            </a:r>
            <a:r>
              <a:rPr lang="en-US" altLang="ko-KR"/>
              <a:t>else </a:t>
            </a:r>
            <a:r>
              <a:rPr lang="ko-KR" altLang="en-US"/>
              <a:t>아래에 있는 </a:t>
            </a:r>
            <a:r>
              <a:rPr lang="en-US" altLang="ko-KR"/>
              <a:t>6</a:t>
            </a:r>
            <a:r>
              <a:rPr lang="ko-KR" altLang="en-US"/>
              <a:t>행을 실행</a:t>
            </a:r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2E43FB-68AF-7647-60C4-D1C7CD39F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16757"/>
              </p:ext>
            </p:extLst>
          </p:nvPr>
        </p:nvGraphicFramePr>
        <p:xfrm>
          <a:off x="1061610" y="2501435"/>
          <a:ext cx="3870430" cy="195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683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3296747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/>
                        </a:rPr>
                        <a:t>Code03-06.py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8496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 = 200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a &lt; 100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print("100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작군요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print("100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크군요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830" y="4554646"/>
            <a:ext cx="1832937" cy="97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2060" y="2393885"/>
            <a:ext cx="2896832" cy="333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269122"/>
      </p:ext>
    </p:extLst>
  </p:cSld>
  <p:clrMapOvr>
    <a:masterClrMapping/>
  </p:clrMapOvr>
  <p:transition/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if~ else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ko-KR" altLang="en-US"/>
              <a:t>입력한 숫자가 짝수인지 홀수인지를 계산하는 코드</a:t>
            </a:r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2E43FB-68AF-7647-60C4-D1C7CD39F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4708"/>
              </p:ext>
            </p:extLst>
          </p:nvPr>
        </p:nvGraphicFramePr>
        <p:xfrm>
          <a:off x="1061610" y="2348880"/>
          <a:ext cx="4320480" cy="195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382542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/>
                        </a:rPr>
                        <a:t>Code03-07.py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8496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 = int(input("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정수를 입력하세요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a % 2 == 0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짝수를 입력했군요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홀수를 입력했군요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6334" y="3023954"/>
            <a:ext cx="2672823" cy="13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557526"/>
      </p:ext>
    </p:extLst>
  </p:cSld>
  <p:clrMapOvr>
    <a:masterClrMapping/>
  </p:clrMapOvr>
  <p:transition/>
  <p:timing/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if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ko-KR" altLang="en-US"/>
              <a:t>예를 들어 강의실에 있는 학생 중에서 </a:t>
            </a:r>
            <a:r>
              <a:rPr lang="en-US" altLang="ko-KR"/>
              <a:t>20</a:t>
            </a:r>
            <a:r>
              <a:rPr lang="ko-KR" altLang="en-US"/>
              <a:t>세 이상의 남자가 몇 명인지를 구하는 프로그램을 만든다고 하면</a:t>
            </a:r>
            <a:r>
              <a:rPr lang="en-US" altLang="ko-KR"/>
              <a:t>, </a:t>
            </a:r>
            <a:r>
              <a:rPr lang="ko-KR" altLang="en-US"/>
              <a:t>일단 성별을 구별하고</a:t>
            </a:r>
            <a:r>
              <a:rPr lang="en-US" altLang="ko-KR"/>
              <a:t>, </a:t>
            </a:r>
            <a:r>
              <a:rPr lang="ko-KR" altLang="en-US"/>
              <a:t>남학생 중에서 다시 </a:t>
            </a:r>
            <a:r>
              <a:rPr lang="en-US" altLang="ko-KR"/>
              <a:t>20</a:t>
            </a:r>
            <a:r>
              <a:rPr lang="ko-KR" altLang="en-US"/>
              <a:t>대 여부를 구별해야 함</a:t>
            </a:r>
            <a:endParaRPr lang="en-US" altLang="ko-KR"/>
          </a:p>
          <a:p>
            <a:pPr lvl="1"/>
            <a:r>
              <a:rPr lang="en-US" altLang="ko-KR"/>
              <a:t>if </a:t>
            </a:r>
            <a:r>
              <a:rPr lang="ko-KR" altLang="en-US"/>
              <a:t>문을 한 번 실행한 후 그 결과에서 </a:t>
            </a:r>
            <a:r>
              <a:rPr lang="en-US" altLang="ko-KR"/>
              <a:t>if </a:t>
            </a:r>
            <a:r>
              <a:rPr lang="ko-KR" altLang="en-US"/>
              <a:t>문을 다시 실행하는 중첩 </a:t>
            </a:r>
            <a:r>
              <a:rPr lang="en-US" altLang="ko-KR"/>
              <a:t>if </a:t>
            </a:r>
            <a:r>
              <a:rPr lang="ko-KR" altLang="en-US"/>
              <a:t>문이 필요함</a:t>
            </a:r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6745" y="2588907"/>
            <a:ext cx="4371186" cy="313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76001"/>
      </p:ext>
    </p:extLst>
  </p:cSld>
  <p:clrMapOvr>
    <a:masterClrMapping/>
  </p:clrMapOvr>
  <p:transition/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if </a:t>
            </a:r>
            <a:r>
              <a:rPr lang="ko-KR" altLang="en-US"/>
              <a:t>문</a:t>
            </a:r>
            <a:endParaRPr lang="en-US" altLang="ko-KR"/>
          </a:p>
          <a:p>
            <a:pPr lvl="1"/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CE0E0E2-9E13-D33C-1F52-FE37F70AC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43485"/>
              </p:ext>
            </p:extLst>
          </p:nvPr>
        </p:nvGraphicFramePr>
        <p:xfrm>
          <a:off x="1736685" y="1583795"/>
          <a:ext cx="5580620" cy="487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17557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004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/>
                        </a:rPr>
                        <a:t>Code03-08.py</a:t>
                      </a:r>
                      <a:endParaRPr lang="ko-KR" altLang="en-US" sz="16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31648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a = 75</a:t>
                      </a:r>
                    </a:p>
                    <a:p>
                      <a:pPr latinLnBrk="1"/>
                      <a:endParaRPr lang="en-US" altLang="ko-KR" sz="16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a &gt; 50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if a &lt; 100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print("50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크고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작군요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else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와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~~ 100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크군요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에고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~ 50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보다 작군요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6587" y="4554125"/>
            <a:ext cx="4250826" cy="9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96902"/>
      </p:ext>
    </p:extLst>
  </p:cSld>
  <p:clrMapOvr>
    <a:masterClrMapping/>
  </p:clrMapOvr>
  <p:transition/>
  <p:timing/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if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ko-KR" altLang="en-US"/>
              <a:t>점수를 입력받은 후 </a:t>
            </a:r>
            <a:r>
              <a:rPr lang="en-US" altLang="ko-KR"/>
              <a:t>90</a:t>
            </a:r>
            <a:r>
              <a:rPr lang="ko-KR" altLang="en-US"/>
              <a:t>점 이상은 </a:t>
            </a:r>
            <a:r>
              <a:rPr lang="en-US" altLang="ko-KR"/>
              <a:t>A, 80</a:t>
            </a:r>
            <a:r>
              <a:rPr lang="ko-KR" altLang="en-US"/>
              <a:t>점 이상은 </a:t>
            </a:r>
            <a:r>
              <a:rPr lang="en-US" altLang="ko-KR"/>
              <a:t>B, 70</a:t>
            </a:r>
            <a:r>
              <a:rPr lang="ko-KR" altLang="en-US"/>
              <a:t>점 이상은 </a:t>
            </a:r>
            <a:r>
              <a:rPr lang="en-US" altLang="ko-KR"/>
              <a:t>C, 60</a:t>
            </a:r>
            <a:r>
              <a:rPr lang="ko-KR" altLang="en-US"/>
              <a:t>점 이상은 </a:t>
            </a:r>
            <a:r>
              <a:rPr lang="en-US" altLang="ko-KR"/>
              <a:t>D, </a:t>
            </a:r>
            <a:r>
              <a:rPr lang="ko-KR" altLang="en-US"/>
              <a:t>나머지는 </a:t>
            </a:r>
            <a:r>
              <a:rPr lang="en-US" altLang="ko-KR"/>
              <a:t>F</a:t>
            </a:r>
            <a:r>
              <a:rPr lang="ko-KR" altLang="en-US"/>
              <a:t>로 처리</a:t>
            </a:r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CE0E0E2-9E13-D33C-1F52-FE37F70AC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10762"/>
              </p:ext>
            </p:extLst>
          </p:nvPr>
        </p:nvGraphicFramePr>
        <p:xfrm>
          <a:off x="1196625" y="2063848"/>
          <a:ext cx="6885765" cy="442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345705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latin typeface="D2Coding" panose="020b0609020101020101" pitchFamily="49" charset="-127"/>
                          <a:ea typeface="D2Coding" panose="020b0609020101020101"/>
                        </a:rPr>
                        <a:t>Code03-09.py</a:t>
                      </a:r>
                      <a:endParaRPr lang="ko-KR" altLang="en-US" sz="15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4059732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score = int(input("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점수를 입력하세요 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score &gt;= 90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print("A")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if score &gt;= 80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print("B")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else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if score &gt;= 70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print("C")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else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if score &gt;= 60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    print("D")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else :</a:t>
                      </a: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            print("F")</a:t>
                      </a:r>
                    </a:p>
                    <a:p>
                      <a:pPr latinLnBrk="1"/>
                      <a:endParaRPr lang="en-US" altLang="ko-KR" sz="15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학점입니다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 ^^")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b="7747"/>
          <a:stretch>
            <a:fillRect/>
          </a:stretch>
        </p:blipFill>
        <p:spPr bwMode="auto">
          <a:xfrm>
            <a:off x="6118850" y="3338990"/>
            <a:ext cx="1963540" cy="11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1638"/>
      </p:ext>
    </p:extLst>
  </p:cSld>
  <p:clrMapOvr>
    <a:masterClrMapping/>
  </p:clrMapOvr>
  <p:transition/>
  <p:timing/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중첩 </a:t>
            </a:r>
            <a:r>
              <a:rPr lang="en-US" altLang="ko-KR"/>
              <a:t>if </a:t>
            </a:r>
            <a:r>
              <a:rPr lang="ko-KR" altLang="en-US"/>
              <a:t>문</a:t>
            </a:r>
            <a:endParaRPr lang="en-US" altLang="ko-KR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2296" y="1543277"/>
            <a:ext cx="4477823" cy="413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360606"/>
      </p:ext>
    </p:extLst>
  </p:cSld>
  <p:clrMapOvr>
    <a:masterClrMapping/>
  </p:clrMapOvr>
  <p:transition/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06 </a:t>
            </a:r>
            <a:r>
              <a:rPr lang="ko-KR" altLang="en-US" sz="2200"/>
              <a:t>조건문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if~ elif~ else 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/>
              <a:t>Code03-09.py</a:t>
            </a:r>
            <a:r>
              <a:rPr lang="ko-KR" altLang="en-US"/>
              <a:t>를 </a:t>
            </a:r>
            <a:r>
              <a:rPr lang="en-US" altLang="ko-KR" err="1"/>
              <a:t>if~elif~else </a:t>
            </a:r>
            <a:r>
              <a:rPr lang="ko-KR" altLang="en-US"/>
              <a:t>문을 이용하여 </a:t>
            </a:r>
            <a:r>
              <a:rPr lang="en-US" altLang="ko-KR"/>
              <a:t>Code03-10.py</a:t>
            </a:r>
            <a:r>
              <a:rPr lang="ko-KR" altLang="en-US"/>
              <a:t>와 같이 수정할 수 있음</a:t>
            </a:r>
            <a:endParaRPr lang="en-US" altLang="ko-KR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E0DA2F2-E895-621F-37C0-51AC6F9FE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833419"/>
              </p:ext>
            </p:extLst>
          </p:nvPr>
        </p:nvGraphicFramePr>
        <p:xfrm>
          <a:off x="611560" y="1808820"/>
          <a:ext cx="5648129" cy="731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24308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65760">
                <a:tc gridSpan="2"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latin typeface="D2Coding" panose="020b0609020101020101" pitchFamily="49" charset="-127"/>
                          <a:ea typeface="D2Coding" panose="020b0609020101020101"/>
                        </a:rPr>
                        <a:t>Code03-10.py</a:t>
                      </a:r>
                      <a:endParaRPr lang="ko-KR" altLang="en-US" sz="1600"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535680"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14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score = int(input("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점수를 입력하세요 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: "))</a:t>
                      </a:r>
                    </a:p>
                    <a:p>
                      <a:pPr latinLnBrk="1"/>
                      <a:endParaRPr lang="en-US" altLang="ko-KR" sz="16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if score &gt;= 90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print("A")</a:t>
                      </a:r>
                    </a:p>
                    <a:p>
                      <a:pPr latinLnBrk="1"/>
                      <a:r>
                        <a:rPr lang="en-US" altLang="ko-KR" sz="16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elif score &gt;= 80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print("B")</a:t>
                      </a:r>
                    </a:p>
                    <a:p>
                      <a:pPr latinLnBrk="1"/>
                      <a:r>
                        <a:rPr lang="en-US" altLang="ko-KR" sz="16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elif score &gt;= 70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print("C")</a:t>
                      </a:r>
                    </a:p>
                    <a:p>
                      <a:pPr latinLnBrk="1"/>
                      <a:r>
                        <a:rPr lang="en-US" altLang="ko-KR" sz="160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elif score &gt;= 60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print("D")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else :</a:t>
                      </a: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    print("F")</a:t>
                      </a:r>
                    </a:p>
                    <a:p>
                      <a:pPr latinLnBrk="1"/>
                      <a:endParaRPr lang="en-US" altLang="ko-KR" sz="160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/>
                      </a:endParaRPr>
                    </a:p>
                    <a:p>
                      <a:pPr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학점입니다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/>
                        </a:rPr>
                        <a:t>. ^^")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32C6DEE-5D97-46E4-89AB-7C6EBB35B335}"/>
              </a:ext>
            </a:extLst>
          </p:cNvPr>
          <p:cNvSpPr/>
          <p:nvPr/>
        </p:nvSpPr>
        <p:spPr>
          <a:xfrm>
            <a:off x="4689677" y="2798930"/>
            <a:ext cx="3842764" cy="39304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444679-039D-4BD4-9035-3013D6E7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60" r="37621"/>
          <a:stretch>
            <a:fillRect/>
          </a:stretch>
        </p:blipFill>
        <p:spPr>
          <a:xfrm>
            <a:off x="4689677" y="2839109"/>
            <a:ext cx="3825425" cy="38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5619"/>
      </p:ext>
    </p:extLst>
  </p:cSld>
  <p:clrMapOvr>
    <a:masterClrMapping/>
  </p:clrMapOvr>
  <p:transition/>
  <p:timing/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084CD6-379D-41C1-B0A2-4BA4F6EAD4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BAAF28-6D3A-40C4-B57F-648B896F1EF0}"/>
              </a:ext>
            </a:extLst>
          </p:cNvPr>
          <p:cNvSpPr/>
          <p:nvPr/>
        </p:nvSpPr>
        <p:spPr>
          <a:xfrm>
            <a:off x="1" y="638690"/>
            <a:ext cx="9144000" cy="2565285"/>
          </a:xfrm>
          <a:prstGeom prst="rect">
            <a:avLst/>
          </a:prstGeom>
          <a:solidFill>
            <a:srgbClr val="F6F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FFFFFF"/>
                </a:solidFill>
                <a:latin typeface="맑은 고딕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098D13A9-35F9-4136-8573-445A1D15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BE0F5A84-8713-4C90-BA24-1954F342E292}"/>
              </a:ext>
            </a:extLst>
          </p:cNvPr>
          <p:cNvSpPr txBox="1"/>
          <p:nvPr/>
        </p:nvSpPr>
        <p:spPr>
          <a:xfrm>
            <a:off x="215900" y="281033"/>
            <a:ext cx="7785100" cy="3237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0"/>
              </a:spcBef>
              <a:buNone/>
              <a:defRPr sz="2200" b="1" kern="1200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altLang="ko-KR"/>
            </a:br>
            <a:br>
              <a:rPr lang="en-US" altLang="ko-KR"/>
            </a:br>
            <a:r>
              <a:rPr lang="ko-KR" altLang="en-US"/>
              <a:t>조건문   </a:t>
            </a:r>
            <a:r>
              <a:rPr lang="en-US" altLang="ko-KR"/>
              <a:t>if ~ else  </a:t>
            </a:r>
            <a:r>
              <a:rPr lang="ko-KR" altLang="en-US"/>
              <a:t>살펴보았다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이제는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반복문   </a:t>
            </a:r>
            <a:r>
              <a:rPr lang="en-US" altLang="ko-KR"/>
              <a:t>for </a:t>
            </a:r>
          </a:p>
          <a:p>
            <a:r>
              <a:rPr lang="en-US" altLang="ko-KR"/>
              <a:t>             while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677513"/>
      </p:ext>
    </p:extLst>
  </p:cSld>
  <p:clrMapOvr>
    <a:masterClrMapping/>
  </p:clrMapOvr>
  <p:transition/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반복문 개요</a:t>
            </a:r>
          </a:p>
          <a:p>
            <a:pPr lvl="1">
              <a:defRPr/>
            </a:pPr>
            <a:r>
              <a:rPr lang="ko-KR" altLang="en-US"/>
              <a:t>반복문은 문장을 반복해서 만드는 것</a:t>
            </a:r>
          </a:p>
          <a:p>
            <a:pPr lvl="1">
              <a:defRPr/>
            </a:pPr>
            <a:r>
              <a:rPr lang="en-US" altLang="ko-KR" sz="1600" b="0" i="0" u="none" strike="noStrike" baseline="0">
                <a:latin typeface="ITC Garamond Std Lt"/>
              </a:rPr>
              <a:t>for </a:t>
            </a:r>
            <a:r>
              <a:rPr lang="ko-KR" altLang="en-US" sz="1600" b="0" i="0" u="none" strike="noStrike" baseline="0">
                <a:latin typeface="HHHOAY+YDVYMjO12"/>
              </a:rPr>
              <a:t>문과 </a:t>
            </a:r>
            <a:r>
              <a:rPr lang="en-US" altLang="ko-KR" sz="1600" b="0" i="0" u="none" strike="noStrike" baseline="0">
                <a:latin typeface="ITC Garamond Std Lt"/>
              </a:rPr>
              <a:t>while </a:t>
            </a:r>
            <a:r>
              <a:rPr lang="ko-KR" altLang="en-US" sz="1600" b="0" i="0" u="none" strike="noStrike" baseline="0">
                <a:latin typeface="HHHOAY+YDVYMjO12"/>
              </a:rPr>
              <a:t>문으로 나뉨</a:t>
            </a:r>
          </a:p>
          <a:p>
            <a:pPr lvl="1">
              <a:defRPr/>
            </a:pPr>
            <a:endParaRPr lang="en-US" altLang="ko-KR">
              <a:latin typeface="HHHOAY+YDVYMjO12"/>
            </a:endParaRPr>
          </a:p>
          <a:p>
            <a:pPr lvl="1">
              <a:defRPr/>
            </a:pPr>
            <a:endParaRPr lang="en-US" altLang="ko-KR">
              <a:latin typeface="HHHOAY+YDVYMjO12"/>
            </a:endParaRPr>
          </a:p>
          <a:p>
            <a:pPr lvl="1">
              <a:defRPr/>
            </a:pPr>
            <a:endParaRPr lang="en-US" altLang="ko-KR">
              <a:latin typeface="HHHOAY+YDVYMjO12"/>
            </a:endParaRPr>
          </a:p>
          <a:p>
            <a:pPr lvl="1">
              <a:defRPr/>
            </a:pPr>
            <a:endParaRPr lang="en-US" altLang="ko-KR">
              <a:latin typeface="HHHOAY+YDVYMjO12"/>
            </a:endParaRPr>
          </a:p>
          <a:p>
            <a:pPr lvl="1">
              <a:defRPr/>
            </a:pPr>
            <a:r>
              <a:rPr lang="ko-KR" altLang="en-US"/>
              <a:t>반복문을 배우기 전 까지는 위과 같은 결과를 출력하기 위해 아래와 같은 코드를 작성할 수 있었을 것임</a:t>
            </a:r>
          </a:p>
          <a:p>
            <a:pPr marL="357188" lvl="1" indent="0">
              <a:buNone/>
              <a:defRPr/>
            </a:pPr>
            <a:endParaRPr lang="en-US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5" y="1943835"/>
            <a:ext cx="2893160" cy="11551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46575" y="4059070"/>
          <a:ext cx="6840760" cy="1279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5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 gridSpan="2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latin typeface="D2Coding"/>
                          <a:ea typeface="D2Coding" panose="020b0609020101020101"/>
                        </a:rPr>
                        <a:t>Code03-13.py</a:t>
                      </a:r>
                      <a:endParaRPr lang="ko-KR" altLang="en-US" sz="1600">
                        <a:latin typeface="D2Coding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999"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안녕하세요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? for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문을 공부 중입니다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. ^^")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안녕하세요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? for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문을 공부 중입니다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. ^^")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안녕하세요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? for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문을 공부 중입니다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. ^^")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/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07 </a:t>
            </a:r>
            <a:r>
              <a:rPr lang="ko-KR" altLang="en-US" sz="2200"/>
              <a:t>반복문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반복문 개요</a:t>
            </a:r>
          </a:p>
          <a:p>
            <a:pPr lvl="1">
              <a:defRPr/>
            </a:pPr>
            <a:r>
              <a:rPr lang="ko-KR" altLang="en-US"/>
              <a:t>그러나 같은 문장을 </a:t>
            </a:r>
            <a:r>
              <a:rPr lang="en-US" altLang="ko-KR"/>
              <a:t>10,000</a:t>
            </a:r>
            <a:r>
              <a:rPr lang="ko-KR" altLang="en-US"/>
              <a:t>번 출력해야 한다면 반복문이 필수적임</a:t>
            </a:r>
          </a:p>
          <a:p>
            <a:pPr lvl="1">
              <a:defRPr/>
            </a:pPr>
            <a:r>
              <a:rPr lang="ko-KR" altLang="en-US"/>
              <a:t>아래는 반복문 중 </a:t>
            </a:r>
            <a:r>
              <a:rPr lang="en-US" altLang="ko-KR"/>
              <a:t>for </a:t>
            </a:r>
            <a:r>
              <a:rPr lang="ko-KR" altLang="en-US"/>
              <a:t>문의 예시</a:t>
            </a:r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1</a:t>
            </a:r>
            <a:r>
              <a:rPr lang="ko-KR" altLang="en-US"/>
              <a:t>행의 </a:t>
            </a:r>
            <a:r>
              <a:rPr lang="en-US" altLang="ko-KR"/>
              <a:t>range(0, 3, 1)</a:t>
            </a:r>
            <a:r>
              <a:rPr lang="ko-KR" altLang="en-US"/>
              <a:t>을 보면</a:t>
            </a:r>
            <a:r>
              <a:rPr lang="en-US" altLang="ko-KR"/>
              <a:t>, </a:t>
            </a:r>
            <a:r>
              <a:rPr lang="ko-KR" altLang="en-US"/>
              <a:t>가운데가 </a:t>
            </a:r>
            <a:r>
              <a:rPr lang="en-US" altLang="ko-KR"/>
              <a:t>3</a:t>
            </a:r>
            <a:r>
              <a:rPr lang="ko-KR" altLang="en-US"/>
              <a:t>이므로 </a:t>
            </a:r>
            <a:r>
              <a:rPr lang="en-US" altLang="ko-KR"/>
              <a:t>3</a:t>
            </a:r>
            <a:r>
              <a:rPr lang="ko-KR" altLang="en-US"/>
              <a:t>번을 수행할 것임을 미루어</a:t>
            </a:r>
            <a:br>
              <a:rPr lang="en-US" altLang="ko-KR"/>
            </a:br>
            <a:r>
              <a:rPr lang="ko-KR" altLang="en-US"/>
              <a:t>짐작할 수 있음</a:t>
            </a:r>
          </a:p>
          <a:p>
            <a:pPr lvl="1">
              <a:defRPr/>
            </a:pPr>
            <a:r>
              <a:rPr lang="en-US" altLang="ko-KR"/>
              <a:t>10,000</a:t>
            </a:r>
            <a:r>
              <a:rPr lang="ko-KR" altLang="en-US"/>
              <a:t>번을 반복해야 한다면 숫자 </a:t>
            </a:r>
            <a:r>
              <a:rPr lang="en-US" altLang="ko-KR"/>
              <a:t>3 </a:t>
            </a:r>
            <a:r>
              <a:rPr lang="ko-KR" altLang="en-US"/>
              <a:t>대신에 </a:t>
            </a:r>
            <a:r>
              <a:rPr lang="en-US" altLang="ko-KR"/>
              <a:t>10000</a:t>
            </a:r>
            <a:r>
              <a:rPr lang="ko-KR" altLang="en-US"/>
              <a:t>을 입력하면 됨</a:t>
            </a:r>
          </a:p>
          <a:p>
            <a:pPr lvl="0">
              <a:defRPr/>
            </a:pPr>
            <a:endParaRPr lang="en-US" altLang="ko-KR"/>
          </a:p>
          <a:p>
            <a:pPr marL="93662" lvl="0" indent="0">
              <a:buNone/>
              <a:defRPr/>
            </a:pPr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9376" y="2078850"/>
          <a:ext cx="6717939" cy="109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 gridSpan="2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latin typeface="D2Coding"/>
                          <a:ea typeface="D2Coding" panose="020b0609020101020101"/>
                        </a:rPr>
                        <a:t>Code03-13(2).py</a:t>
                      </a:r>
                      <a:endParaRPr lang="ko-KR" altLang="en-US" sz="1600">
                        <a:latin typeface="D2Coding"/>
                        <a:ea typeface="D2Coding" panose="020b0609020101020101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640"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accent1"/>
                          </a:solidFill>
                          <a:latin typeface="D2Coding"/>
                          <a:ea typeface="D2Coding" panose="020b0609020101020101"/>
                        </a:rPr>
                        <a:t>02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wrap="square"/>
                    <a:lstStyle/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for i in range(0, 3, 1)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    print("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안녕하세요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? for 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문을 공부 중입니다</a:t>
                      </a: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D2Coding"/>
                          <a:ea typeface="D2Coding" panose="020b0609020101020101"/>
                        </a:rPr>
                        <a:t>. ^^")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2030" t="7090"/>
          <a:stretch>
            <a:fillRect/>
          </a:stretch>
        </p:blipFill>
        <p:spPr>
          <a:xfrm>
            <a:off x="6588044" y="2421243"/>
            <a:ext cx="2834352" cy="96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DVSHAPEID" val="bBLBiWEQYdFTOe9rzf4UGm"/>
</p:tagLst>
</file>

<file path=ppt/tags/tag10.xml><?xml version="1.0" encoding="utf-8"?>
<p:tagLst xmlns:p="http://schemas.openxmlformats.org/presentationml/2006/main">
  <p:tag name="DVSHAPEID" val="WmrJcpDEHKI9Cmj7M6klC5"/>
</p:tagLst>
</file>

<file path=ppt/tags/tag11.xml><?xml version="1.0" encoding="utf-8"?>
<p:tagLst xmlns:p="http://schemas.openxmlformats.org/presentationml/2006/main">
  <p:tag name="DVSHAPEID" val="bBLBiWEQYdFTOe9rzf4UGm"/>
</p:tagLst>
</file>

<file path=ppt/tags/tag12.xml><?xml version="1.0" encoding="utf-8"?>
<p:tagLst xmlns:p="http://schemas.openxmlformats.org/presentationml/2006/main">
  <p:tag name="DVSHAPEID" val="WmrJcpDEHKI9Cmj7M6klC5"/>
</p:tagLst>
</file>

<file path=ppt/tags/tag13.xml><?xml version="1.0" encoding="utf-8"?>
<p:tagLst xmlns:p="http://schemas.openxmlformats.org/presentationml/2006/main">
  <p:tag name="DVSHAPEID" val="bBLBiWEQYdFTOe9rzf4UGm"/>
</p:tagLst>
</file>

<file path=ppt/tags/tag14.xml><?xml version="1.0" encoding="utf-8"?>
<p:tagLst xmlns:p="http://schemas.openxmlformats.org/presentationml/2006/main">
  <p:tag name="DVSHAPEID" val="WmrJcpDEHKI9Cmj7M6klC5"/>
</p:tagLst>
</file>

<file path=ppt/tags/tag15.xml><?xml version="1.0" encoding="utf-8"?>
<p:tagLst xmlns:p="http://schemas.openxmlformats.org/presentationml/2006/main">
  <p:tag name="DVSHAPEID" val="bBLBiWEQYdFTOe9rzf4UGm"/>
</p:tagLst>
</file>

<file path=ppt/tags/tag16.xml><?xml version="1.0" encoding="utf-8"?>
<p:tagLst xmlns:p="http://schemas.openxmlformats.org/presentationml/2006/main">
  <p:tag name="DVSHAPEID" val="WmrJcpDEHKI9Cmj7M6klC5"/>
</p:tagLst>
</file>

<file path=ppt/tags/tag17.xml><?xml version="1.0" encoding="utf-8"?>
<p:tagLst xmlns:p="http://schemas.openxmlformats.org/presentationml/2006/main">
  <p:tag name="DVSECTIONID" val="1958E5hvUyXmqsZauhVzj8"/>
</p:tagLst>
</file>

<file path=ppt/tags/tag18.xml><?xml version="1.0" encoding="utf-8"?>
<p:tagLst xmlns:p="http://schemas.openxmlformats.org/presentationml/2006/main">
  <p:tag name="DVSECTIONID" val="1958E5hvUyXmqsZauhVzj8"/>
</p:tagLst>
</file>

<file path=ppt/tags/tag19.xml><?xml version="1.0" encoding="utf-8"?>
<p:tagLst xmlns:p="http://schemas.openxmlformats.org/presentationml/2006/main">
  <p:tag name="DVSECTIONID" val="1958E5hvUyXmqsZauhVzj8"/>
</p:tagLst>
</file>

<file path=ppt/tags/tag2.xml><?xml version="1.0" encoding="utf-8"?>
<p:tagLst xmlns:p="http://schemas.openxmlformats.org/presentationml/2006/main">
  <p:tag name="DVSHAPEID" val="WmrJcpDEHKI9Cmj7M6klC5"/>
</p:tagLst>
</file>

<file path=ppt/tags/tag20.xml><?xml version="1.0" encoding="utf-8"?>
<p:tagLst xmlns:p="http://schemas.openxmlformats.org/presentationml/2006/main">
  <p:tag name="DVSECTIONID" val="1958E5hvUyXmqsZauhVzj8"/>
</p:tagLst>
</file>

<file path=ppt/tags/tag21.xml><?xml version="1.0" encoding="utf-8"?>
<p:tagLst xmlns:p="http://schemas.openxmlformats.org/presentationml/2006/main">
  <p:tag name="DVSECTIONID" val="1958E5hvUyXmqsZauhVzj8"/>
</p:tagLst>
</file>

<file path=ppt/tags/tag22.xml><?xml version="1.0" encoding="utf-8"?>
<p:tagLst xmlns:p="http://schemas.openxmlformats.org/presentationml/2006/main">
  <p:tag name="DVSECTIONID" val="1958E5hvUyXmqsZauhVzj8"/>
</p:tagLst>
</file>

<file path=ppt/tags/tag23.xml><?xml version="1.0" encoding="utf-8"?>
<p:tagLst xmlns:p="http://schemas.openxmlformats.org/presentationml/2006/main">
  <p:tag name="AS_NET" val="3.1.29"/>
  <p:tag name="AS_OS" val="Unix 5.13.0.1022"/>
  <p:tag name="AS_RELEASE_DATE" val="2022.07.14"/>
  <p:tag name="AS_TITLE" val="Aspose.Slides for .NET Standard 2.0"/>
  <p:tag name="AS_VERSION" val="22.7"/>
</p:tagLst>
</file>

<file path=ppt/tags/tag3.xml><?xml version="1.0" encoding="utf-8"?>
<p:tagLst xmlns:p="http://schemas.openxmlformats.org/presentationml/2006/main">
  <p:tag name="DVSHAPEID" val="bBLBiWEQYdFTOe9rzf4UGm"/>
</p:tagLst>
</file>

<file path=ppt/tags/tag4.xml><?xml version="1.0" encoding="utf-8"?>
<p:tagLst xmlns:p="http://schemas.openxmlformats.org/presentationml/2006/main">
  <p:tag name="DVSHAPEID" val="WmrJcpDEHKI9Cmj7M6klC5"/>
</p:tagLst>
</file>

<file path=ppt/tags/tag5.xml><?xml version="1.0" encoding="utf-8"?>
<p:tagLst xmlns:p="http://schemas.openxmlformats.org/presentationml/2006/main">
  <p:tag name="DVSHAPEID" val="bBLBiWEQYdFTOe9rzf4UGm"/>
</p:tagLst>
</file>

<file path=ppt/tags/tag6.xml><?xml version="1.0" encoding="utf-8"?>
<p:tagLst xmlns:p="http://schemas.openxmlformats.org/presentationml/2006/main">
  <p:tag name="DVSHAPEID" val="WmrJcpDEHKI9Cmj7M6klC5"/>
</p:tagLst>
</file>

<file path=ppt/tags/tag7.xml><?xml version="1.0" encoding="utf-8"?>
<p:tagLst xmlns:p="http://schemas.openxmlformats.org/presentationml/2006/main">
  <p:tag name="DVSHAPEID" val="bBLBiWEQYdFTOe9rzf4UGm"/>
</p:tagLst>
</file>

<file path=ppt/tags/tag8.xml><?xml version="1.0" encoding="utf-8"?>
<p:tagLst xmlns:p="http://schemas.openxmlformats.org/presentationml/2006/main">
  <p:tag name="DVSHAPEID" val="WmrJcpDEHKI9Cmj7M6klC5"/>
</p:tagLst>
</file>

<file path=ppt/tags/tag9.xml><?xml version="1.0" encoding="utf-8"?>
<p:tagLst xmlns:p="http://schemas.openxmlformats.org/presentationml/2006/main">
  <p:tag name="DVSHAPEID" val="bBLBiWEQYdFTOe9rzf4UGm"/>
</p:tagLst>
</file>

<file path=ppt/theme/theme1.xml><?xml version="1.0" encoding="utf-8"?>
<a:theme xmlns:r="http://schemas.openxmlformats.org/officeDocument/2006/relationships"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0.xml><?xml version="1.0" encoding="utf-8"?>
<a:theme xmlns:r="http://schemas.openxmlformats.org/officeDocument/2006/relationships"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1.xml><?xml version="1.0" encoding="utf-8"?>
<a:theme xmlns:r="http://schemas.openxmlformats.org/officeDocument/2006/relationships"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인피니티북스 강의자료 서식.potx" id="{03DAE6B3-2891-4710-8C3B-B0F278D160ED}" vid="{926CEB7E-A981-4D50-89F4-B8E66DE7BD8D}"/>
    </a:ext>
  </a:extLst>
</a:theme>
</file>

<file path=ppt/theme/theme12.xml><?xml version="1.0" encoding="utf-8"?>
<a:theme xmlns:r="http://schemas.openxmlformats.org/officeDocument/2006/relationships" xmlns:a="http://schemas.openxmlformats.org/drawingml/2006/main" name="Office 테마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</a:theme>
</file>

<file path=ppt/theme/theme13.xml><?xml version="1.0" encoding="utf-8"?>
<a:theme xmlns:r="http://schemas.openxmlformats.org/officeDocument/2006/relationships" xmlns:a="http://schemas.openxmlformats.org/drawingml/2006/main" name="Office 테마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</a:theme>
</file>

<file path=ppt/theme/theme14.xml><?xml version="1.0" encoding="utf-8"?>
<a:theme xmlns:r="http://schemas.openxmlformats.org/officeDocument/2006/relationships"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5.xml><?xml version="1.0" encoding="utf-8"?>
<a:theme xmlns:r="http://schemas.openxmlformats.org/officeDocument/2006/relationships"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.xml><?xml version="1.0" encoding="utf-8"?>
<a:theme xmlns:r="http://schemas.openxmlformats.org/officeDocument/2006/relationships"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.xml><?xml version="1.0" encoding="utf-8"?>
<a:theme xmlns:r="http://schemas.openxmlformats.org/officeDocument/2006/relationships"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7.xml><?xml version="1.0" encoding="utf-8"?>
<a:theme xmlns:r="http://schemas.openxmlformats.org/officeDocument/2006/relationships"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8.xml><?xml version="1.0" encoding="utf-8"?>
<a:theme xmlns:r="http://schemas.openxmlformats.org/officeDocument/2006/relationships"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인피니티북스 강의자료 서식.potx" id="{03DAE6B3-2891-4710-8C3B-B0F278D160ED}" vid="{926CEB7E-A981-4D50-89F4-B8E66DE7BD8D}"/>
    </a:ext>
  </a:extLst>
</a:theme>
</file>

<file path=ppt/theme/theme9.xml><?xml version="1.0" encoding="utf-8"?>
<a:theme xmlns:r="http://schemas.openxmlformats.org/officeDocument/2006/relationships"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인피니티북스 강의자료 서식.potx" id="{03DAE6B3-2891-4710-8C3B-B0F278D160ED}" vid="{37FB0C89-A4F1-484D-A684-856ACBAEBDE4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1992</Paragraphs>
  <Slides>337</Slides>
  <Notes>63</Notes>
  <TotalTime>110</TotalTime>
  <HiddenSlides>0</HiddenSlides>
  <MMClips>0</MMClips>
  <ScaleCrop>0</ScaleCrop>
  <HeadingPairs>
    <vt:vector baseType="variant" size="6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337</vt:i4>
      </vt:variant>
    </vt:vector>
  </HeadingPairs>
  <TitlesOfParts>
    <vt:vector baseType="lpstr" size="355">
      <vt:lpstr>Arial</vt:lpstr>
      <vt:lpstr>맑은 고딕</vt:lpstr>
      <vt:lpstr>HY견고딕</vt:lpstr>
      <vt:lpstr>Wingdings</vt:lpstr>
      <vt:lpstr>Verdana</vt:lpstr>
      <vt:lpstr>Tahoma</vt:lpstr>
      <vt:lpstr>나눔고딕</vt:lpstr>
      <vt:lpstr>굴림</vt:lpstr>
      <vt:lpstr>HY신명조</vt:lpstr>
      <vt:lpstr>휴먼편지체</vt:lpstr>
      <vt:lpstr>D2Coding</vt:lpstr>
      <vt:lpstr>Consolas</vt:lpstr>
      <vt:lpstr>Cambria Math</vt:lpstr>
      <vt:lpstr>HHHOAY+YDVYMjO12</vt:lpstr>
      <vt:lpstr>ITC Garamond Std Lt</vt:lpstr>
      <vt:lpstr>Courier New</vt:lpstr>
      <vt:lpstr>Adobe Fan Heiti Std B</vt:lpstr>
      <vt:lpstr>1_Office 테마</vt:lpstr>
      <vt:lpstr>PowerPoint Presentation</vt:lpstr>
      <vt:lpstr>PowerPoint Presentation</vt:lpstr>
      <vt:lpstr>CSV 파일 처리 방법</vt:lpstr>
      <vt:lpstr>CSV 파일 처리 방법</vt:lpstr>
      <vt:lpstr>CSV 파일 처리 방법</vt:lpstr>
      <vt:lpstr>파이썬 실습</vt:lpstr>
      <vt:lpstr>파이썬 실습</vt:lpstr>
      <vt:lpstr>파이썬 실습</vt:lpstr>
      <vt:lpstr>파이썬 실습</vt:lpstr>
      <vt:lpstr>파이썬 실습</vt:lpstr>
      <vt:lpstr>PowerPoint Presentation</vt:lpstr>
      <vt:lpstr>PowerPoint Presentation</vt:lpstr>
      <vt:lpstr>만들 프로그램 – 간단한 계산기</vt:lpstr>
      <vt:lpstr>Section 02 계산기 프로그램 기반 구축</vt:lpstr>
      <vt:lpstr>Section 02 계산기 프로그램 기반 구축</vt:lpstr>
      <vt:lpstr>Section 02 계산기 프로그램 기반 구축</vt:lpstr>
      <vt:lpstr>Section 02 계산기 프로그램 기반 구축</vt:lpstr>
      <vt:lpstr>Section 02 계산기 프로그램 기반 구축</vt:lpstr>
      <vt:lpstr>Section 02 계산기 프로그램 기반 구축</vt:lpstr>
      <vt:lpstr>Section 02 계산기 프로그램 기반 구축</vt:lpstr>
      <vt:lpstr>Section 03 계산기 프로그램 저장</vt:lpstr>
      <vt:lpstr>Section 03 계산기 프로그램 저장</vt:lpstr>
      <vt:lpstr>Section 03 계산기 프로그램 저장</vt:lpstr>
      <vt:lpstr>Section 03 계산기 프로그램 저장</vt:lpstr>
      <vt:lpstr>Section 03 계산기 프로그램 저장</vt:lpstr>
      <vt:lpstr>Section 03 계산기 프로그램 저장</vt:lpstr>
      <vt:lpstr>Section 03 계산기 프로그램 저장</vt:lpstr>
      <vt:lpstr>Section 03 계산기 프로그램 저장</vt:lpstr>
      <vt:lpstr>Section 03 계산기 프로그램 저장</vt:lpstr>
      <vt:lpstr>Section 04 계산기 프로그램 확장</vt:lpstr>
      <vt:lpstr>Section 04 계산기 프로그램 확장</vt:lpstr>
      <vt:lpstr>Section 04 계산기 프로그램 확장</vt:lpstr>
      <vt:lpstr>Section 04 계산기 프로그램 확장</vt:lpstr>
      <vt:lpstr>Section 04 계산기 프로그램 확장</vt:lpstr>
      <vt:lpstr>Section 04 계산기 프로그램 확장</vt:lpstr>
      <vt:lpstr>Section 04 계산기 프로그램 확장</vt:lpstr>
      <vt:lpstr>PowerPoint Presentation</vt:lpstr>
      <vt:lpstr>PowerPoint Presentation</vt:lpstr>
      <vt:lpstr>만들 프로그램 – 동전 교환 프로그램</vt:lpstr>
      <vt:lpstr>동전 교환 프로그램</vt:lpstr>
      <vt:lpstr>동전 교환 프로그램</vt:lpstr>
      <vt:lpstr>동전 교환 프로그램</vt:lpstr>
      <vt:lpstr>변수</vt:lpstr>
      <vt:lpstr>변수</vt:lpstr>
      <vt:lpstr>변수 – 자료형(data type)</vt:lpstr>
      <vt:lpstr>변수 - 자료형</vt:lpstr>
      <vt:lpstr>연산자</vt:lpstr>
      <vt:lpstr>연산자</vt:lpstr>
      <vt:lpstr>연산자</vt:lpstr>
      <vt:lpstr>PowerPoint Presentation</vt:lpstr>
      <vt:lpstr>연산자 ( 문자열  숫자</vt:lpstr>
      <vt:lpstr>동전 교환 프로그램</vt:lpstr>
      <vt:lpstr>동전 교환 프로그램  완성</vt:lpstr>
      <vt:lpstr>PowerPoint Presentation</vt:lpstr>
      <vt:lpstr>PowerPoint Presentation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리스트와 조건문</vt:lpstr>
      <vt:lpstr>리스트와 조건문</vt:lpstr>
      <vt:lpstr>리스트와 조건문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Section 02 리스트</vt:lpstr>
      <vt:lpstr>PowerPoint Presentation</vt:lpstr>
      <vt:lpstr>PowerPoint Presentation</vt:lpstr>
      <vt:lpstr>조건문, 반복문을 살펴본다.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Section 06 조건문</vt:lpstr>
      <vt:lpstr>PowerPoint Presentation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Section 07 반복문</vt:lpstr>
      <vt:lpstr>PowerPoint Presentation</vt:lpstr>
      <vt:lpstr>PowerPoint Presentation</vt:lpstr>
      <vt:lpstr>PowerPoint Presentation</vt:lpstr>
      <vt:lpstr>CSV 파일 처리 방법</vt:lpstr>
      <vt:lpstr>CSV 파일 처리 방법</vt:lpstr>
      <vt:lpstr>CSV 파일 읽기  - csv 모듈</vt:lpstr>
      <vt:lpstr>CSV 파일 읽기  - pandas 모듈</vt:lpstr>
      <vt:lpstr>PowerPoint Presentation</vt:lpstr>
      <vt:lpstr>데이터 시각화</vt:lpstr>
      <vt:lpstr>데이터 시각화</vt:lpstr>
      <vt:lpstr>plot() 이외의 그래프들</vt:lpstr>
      <vt:lpstr>PowerPoint Presentation</vt:lpstr>
      <vt:lpstr>PowerPoint Presentation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타이타닉 생존율 분석하기</vt:lpstr>
      <vt:lpstr>Chapter 11데이터프레임 처리를위한 Pandas</vt:lpstr>
      <vt:lpstr>11.1 Pandas의 기초</vt:lpstr>
      <vt:lpstr>Pandas의 데이터 형식</vt:lpstr>
      <vt:lpstr>시리즈</vt:lpstr>
      <vt:lpstr>시리즈</vt:lpstr>
      <vt:lpstr>시리즈</vt:lpstr>
      <vt:lpstr>시리즈</vt:lpstr>
      <vt:lpstr>시리즈</vt:lpstr>
      <vt:lpstr>시리즈</vt:lpstr>
      <vt:lpstr>시리즈</vt:lpstr>
      <vt:lpstr>PowerPoint Presentation</vt:lpstr>
      <vt:lpstr>데이터프레임</vt:lpstr>
      <vt:lpstr>데이터프레임</vt:lpstr>
      <vt:lpstr>데이터프레임</vt:lpstr>
      <vt:lpstr>PowerPoint Presentation</vt:lpstr>
      <vt:lpstr>데이터프레임</vt:lpstr>
      <vt:lpstr>PowerPoint Presentation</vt:lpstr>
      <vt:lpstr>데이터프레임</vt:lpstr>
      <vt:lpstr>데이터프레임</vt:lpstr>
      <vt:lpstr>데이터프레임</vt:lpstr>
      <vt:lpstr>Pandas의 데이터형</vt:lpstr>
      <vt:lpstr>PowerPoint Presentation</vt:lpstr>
      <vt:lpstr>데이터를 설명하는 인덱스와 컬럼스 객체</vt:lpstr>
      <vt:lpstr>데이터 확인하기 예제</vt:lpstr>
      <vt:lpstr>데이터 확인하기 예제</vt:lpstr>
      <vt:lpstr>데이터 확인하기 예제</vt:lpstr>
      <vt:lpstr>데이터 선택하기</vt:lpstr>
      <vt:lpstr>데이터 선택하기</vt:lpstr>
      <vt:lpstr>데이터 선택하기</vt:lpstr>
      <vt:lpstr>데이터 선택하기</vt:lpstr>
      <vt:lpstr>데이터 가공하기</vt:lpstr>
      <vt:lpstr>PowerPoint Presentation</vt:lpstr>
      <vt:lpstr>PowerPoint Presentation</vt:lpstr>
      <vt:lpstr>PowerPoint Presentation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Numpy</vt:lpstr>
      <vt:lpstr>Section 02 넘파이 기초</vt:lpstr>
      <vt:lpstr>넘파이 배열 생성하기</vt:lpstr>
      <vt:lpstr>넘파이 배열 생성하기</vt:lpstr>
      <vt:lpstr>넘파이 배열 생성하기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넘파이 배열 속성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PowerPoint Presentation</vt:lpstr>
      <vt:lpstr>배열 조회</vt:lpstr>
      <vt:lpstr>배열 조회</vt:lpstr>
      <vt:lpstr>배열 조회</vt:lpstr>
      <vt:lpstr>배열 조회</vt:lpstr>
      <vt:lpstr>배열 연산</vt:lpstr>
      <vt:lpstr>배열 전치(Transpose)</vt:lpstr>
      <vt:lpstr>PowerPoint Presentation</vt:lpstr>
      <vt:lpstr>PowerPoint Presentation</vt:lpstr>
      <vt:lpstr>PowerPoint Presentation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정규 표현식(Regular Expression)</vt:lpstr>
      <vt:lpstr>정규 표현식</vt:lpstr>
      <vt:lpstr>정규 표현식</vt:lpstr>
      <vt:lpstr>정규 표현식</vt:lpstr>
      <vt:lpstr>PowerPoint Presentation</vt:lpstr>
      <vt:lpstr>정규 표현식</vt:lpstr>
      <vt:lpstr>정규 표현식</vt:lpstr>
      <vt:lpstr>정규 표현식</vt:lpstr>
      <vt:lpstr>정규 표현식</vt:lpstr>
      <vt:lpstr>정규 표현식</vt:lpstr>
      <vt:lpstr>정규 표현식</vt:lpstr>
      <vt:lpstr>정규 표현식</vt:lpstr>
      <vt:lpstr>정규 표현식</vt:lpstr>
      <vt:lpstr>01. [영문 분석 + 워드클라우드] 영문 문서 제목의 키워드 분석하기</vt:lpstr>
      <vt:lpstr>(텍스트) 정규화</vt:lpstr>
      <vt:lpstr>(텍스트) 토큰화</vt:lpstr>
      <vt:lpstr>NLTK (Natural Language ToolKit)</vt:lpstr>
      <vt:lpstr>어간(stemming) 추출, 표제어(Lemmatization) 추출</vt:lpstr>
      <vt:lpstr>불용어 처리</vt:lpstr>
      <vt:lpstr>불용어 처리</vt:lpstr>
      <vt:lpstr>불용어 처리</vt:lpstr>
      <vt:lpstr>01. [영문 분석 + 워드클라우드] 영문 문서 제목의 키워드 분석하기</vt:lpstr>
      <vt:lpstr>워드클라우드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01. [영문 분석 + 워드클라우드] 영문 문서 제목의 키워드 분석하기</vt:lpstr>
      <vt:lpstr>PowerPoint Presentation</vt:lpstr>
      <vt:lpstr>PowerPoint Presentation</vt:lpstr>
      <vt:lpstr>Chapter 07 통계 분석</vt:lpstr>
      <vt:lpstr>PowerPoint Presentation</vt:lpstr>
      <vt:lpstr>PowerPoint Presentation</vt:lpstr>
      <vt:lpstr>01. [기술 통계 분석 + 그래프] 와인 품질 예측하기</vt:lpstr>
      <vt:lpstr>01. [기술 통계 분석 + 그래프] 와인 품질 예측하기</vt:lpstr>
      <vt:lpstr>와인 속성을 보고  레드와인 ? 화이트와인?  구분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  <vt:lpstr>00. 와인 분류하기</vt:lpstr>
    </vt:vector>
  </TitlesOfParts>
  <LinksUpToDate>0</LinksUpToDate>
  <SharedDoc>0</SharedDoc>
  <HyperlinksChanged>0</HyperlinksChanged>
  <Application>Aspose.Slides for .NET</Application>
  <AppVersion>22.0700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ch00_교재소개&amp;강의계획표</dc:title>
  <dc:creator>한빛아카데미(주)</dc:creator>
  <cp:lastModifiedBy>USER</cp:lastModifiedBy>
  <cp:revision>471</cp:revision>
  <dcterms:created xsi:type="dcterms:W3CDTF">2012-07-23T02:34:37Z</dcterms:created>
  <dcterms:modified xsi:type="dcterms:W3CDTF">2022-10-25T08:25:30Z</dcterms:modified>
</cp:coreProperties>
</file>